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8" r:id="rId2"/>
    <p:sldId id="256" r:id="rId3"/>
    <p:sldId id="300" r:id="rId4"/>
    <p:sldId id="257" r:id="rId5"/>
    <p:sldId id="259" r:id="rId6"/>
    <p:sldId id="260" r:id="rId7"/>
    <p:sldId id="263" r:id="rId8"/>
    <p:sldId id="299" r:id="rId9"/>
    <p:sldId id="262" r:id="rId10"/>
    <p:sldId id="291" r:id="rId11"/>
    <p:sldId id="264" r:id="rId12"/>
    <p:sldId id="295" r:id="rId13"/>
    <p:sldId id="267" r:id="rId14"/>
    <p:sldId id="261" r:id="rId15"/>
    <p:sldId id="266" r:id="rId16"/>
    <p:sldId id="294" r:id="rId17"/>
    <p:sldId id="292" r:id="rId18"/>
    <p:sldId id="293" r:id="rId19"/>
    <p:sldId id="265" r:id="rId20"/>
    <p:sldId id="296" r:id="rId21"/>
    <p:sldId id="268" r:id="rId22"/>
    <p:sldId id="269" r:id="rId23"/>
    <p:sldId id="298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6" r:id="rId39"/>
    <p:sldId id="284" r:id="rId40"/>
    <p:sldId id="288" r:id="rId41"/>
    <p:sldId id="285" r:id="rId42"/>
    <p:sldId id="290" r:id="rId43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96C"/>
    <a:srgbClr val="000000"/>
    <a:srgbClr val="005686"/>
    <a:srgbClr val="E37416"/>
    <a:srgbClr val="007BC2"/>
    <a:srgbClr val="F0A466"/>
    <a:srgbClr val="E9F6FD"/>
    <a:srgbClr val="D5EDFB"/>
    <a:srgbClr val="AFDD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678" autoAdjust="0"/>
  </p:normalViewPr>
  <p:slideViewPr>
    <p:cSldViewPr>
      <p:cViewPr varScale="1">
        <p:scale>
          <a:sx n="83" d="100"/>
          <a:sy n="83" d="100"/>
        </p:scale>
        <p:origin x="-15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 sz="1400"/>
            </a:pPr>
            <a:r>
              <a:rPr lang="ru-RU" sz="1400" dirty="0" err="1"/>
              <a:t>К-сть</a:t>
            </a:r>
            <a:r>
              <a:rPr lang="ru-RU" sz="1400" baseline="0" dirty="0"/>
              <a:t> </a:t>
            </a:r>
            <a:r>
              <a:rPr lang="ru-RU" sz="1400" baseline="0" dirty="0" err="1"/>
              <a:t>учнів</a:t>
            </a:r>
            <a:r>
              <a:rPr lang="ru-RU" sz="1400" baseline="0" dirty="0"/>
              <a:t> у ЗЗСО у 2024/2025 н.р</a:t>
            </a:r>
            <a:r>
              <a:rPr lang="ru-RU" sz="1400" baseline="0" dirty="0" smtClean="0"/>
              <a:t>.  -    1362  </a:t>
            </a:r>
            <a:endParaRPr lang="ru-RU" sz="1400" dirty="0"/>
          </a:p>
        </c:rich>
      </c:tx>
      <c:layout>
        <c:manualLayout>
          <c:xMode val="edge"/>
          <c:yMode val="edge"/>
          <c:x val="0.12492125984251976"/>
          <c:y val="0.92879681075607601"/>
        </c:manualLayout>
      </c:layout>
    </c:title>
    <c:view3D>
      <c:rotX val="50"/>
      <c:rotY val="90"/>
      <c:depthPercent val="100"/>
      <c:rAngAx val="1"/>
    </c:view3D>
    <c:plotArea>
      <c:layout>
        <c:manualLayout>
          <c:layoutTarget val="inner"/>
          <c:xMode val="edge"/>
          <c:yMode val="edge"/>
          <c:x val="9.2761139790930341E-2"/>
          <c:y val="0.1661037748690484"/>
          <c:w val="0.87137229283958528"/>
          <c:h val="0.829700080686458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1"/>
          <c:dPt>
            <c:idx val="0"/>
            <c:explosion val="18"/>
            <c:spPr>
              <a:solidFill>
                <a:schemeClr val="tx2">
                  <a:lumMod val="75000"/>
                </a:schemeClr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1.6885802010597768E-2"/>
                  <c:y val="-0.17595481889710568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chemeClr val="bg1"/>
                        </a:solidFill>
                      </a:defRPr>
                    </a:pPr>
                    <a:r>
                      <a:rPr lang="ru-RU"/>
                      <a:t>Ліцей  імені Героїв 68-го батальйону ; </a:t>
                    </a:r>
                    <a:r>
                      <a:rPr lang="ru-RU" sz="1400"/>
                      <a:t>641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0.18205435575218512"/>
                  <c:y val="6.2500996671291414E-2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chemeClr val="bg1"/>
                        </a:solidFill>
                      </a:defRPr>
                    </a:pPr>
                    <a:r>
                      <a:rPr lang="ru-RU"/>
                      <a:t>Філія Початкова школа Ліцею 
імені Героїв 68-го батальйону 
; </a:t>
                    </a:r>
                    <a:r>
                      <a:rPr lang="ru-RU" sz="1400"/>
                      <a:t>227</a:t>
                    </a:r>
                  </a:p>
                </c:rich>
              </c:tx>
              <c:spPr/>
              <c:showVal val="1"/>
              <c:showCatName val="1"/>
            </c:dLbl>
            <c:dLbl>
              <c:idx val="2"/>
              <c:layout>
                <c:manualLayout>
                  <c:x val="-0.11432625167137152"/>
                  <c:y val="0.12774960820492789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Філія Ворочівська початкова школа Ліцею
імені Героїв 68-го батальйону; </a:t>
                    </a:r>
                    <a:r>
                      <a:rPr lang="ru-RU" sz="1400"/>
                      <a:t>33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1.9055118110236222E-2"/>
                  <c:y val="-0.10516016149491279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ru-RU">
                        <a:solidFill>
                          <a:sysClr val="windowText" lastClr="000000"/>
                        </a:solidFill>
                      </a:rPr>
                      <a:t>Зарічівська гімназія;</a:t>
                    </a:r>
                    <a:r>
                      <a:rPr lang="ru-RU" sz="1400">
                        <a:solidFill>
                          <a:sysClr val="windowText" lastClr="000000"/>
                        </a:solidFill>
                      </a:rPr>
                      <a:t> 128</a:t>
                    </a:r>
                  </a:p>
                </c:rich>
              </c:tx>
              <c:spPr/>
              <c:showVal val="1"/>
              <c:showCatName val="1"/>
            </c:dLbl>
            <c:dLbl>
              <c:idx val="4"/>
              <c:layout>
                <c:manualLayout>
                  <c:x val="7.7895089631990308E-2"/>
                  <c:y val="-7.6419554586733308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Філія Початкова школа 
Зарічівської гімназії        ; </a:t>
                    </a:r>
                    <a:r>
                      <a:rPr lang="ru-RU" sz="1400"/>
                      <a:t>86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0.1246501262813848"/>
                  <c:y val="6.350604280238263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Сімерська гімназія; </a:t>
                    </a:r>
                    <a:r>
                      <a:rPr lang="ru-RU" sz="1400"/>
                      <a:t>169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-8.0520047219703766E-2"/>
                  <c:y val="1.754384140342416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Сімерківська гімназія; </a:t>
                    </a:r>
                    <a:r>
                      <a:rPr lang="ru-RU" sz="1400"/>
                      <a:t>76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Лист1!$A$2:$A$8</c:f>
              <c:strCache>
                <c:ptCount val="7"/>
                <c:pt idx="0">
                  <c:v>Ліцей  імені Героїв 68-го батальйону </c:v>
                </c:pt>
                <c:pt idx="1">
                  <c:v>Філія Початкова школа Ліцею 
імені Героїв 68-го батальйону 
</c:v>
                </c:pt>
                <c:pt idx="2">
                  <c:v>Філія Ворочівська початкова школа Ліцею
імені Героїв 68-го батальйону</c:v>
                </c:pt>
                <c:pt idx="3">
                  <c:v>Зарічівська гімназія </c:v>
                </c:pt>
                <c:pt idx="4">
                  <c:v>Філія Початкова школа 
Зарічівської гімназії        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641</c:v>
                </c:pt>
                <c:pt idx="1">
                  <c:v>227</c:v>
                </c:pt>
                <c:pt idx="2">
                  <c:v>33</c:v>
                </c:pt>
                <c:pt idx="3">
                  <c:v>128</c:v>
                </c:pt>
                <c:pt idx="4">
                  <c:v>86</c:v>
                </c:pt>
                <c:pt idx="5">
                  <c:v>169</c:v>
                </c:pt>
                <c:pt idx="6">
                  <c:v>76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26929909652752904"/>
          <c:y val="8.9482107325530039E-2"/>
          <c:w val="0.49862080890184862"/>
          <c:h val="0.8872648905394552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ЗЗСО за 7 місяців 2025 р.</c:v>
                </c:pt>
              </c:strCache>
            </c:strRef>
          </c:tx>
          <c:explosion val="19"/>
          <c:dLbls>
            <c:dLbl>
              <c:idx val="2"/>
              <c:layout>
                <c:manualLayout>
                  <c:x val="-1.7842216370351958E-2"/>
                  <c:y val="0.1411578060532126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предмети, матеріали; </a:t>
                    </a:r>
                  </a:p>
                  <a:p>
                    <a:r>
                      <a:rPr lang="ru-RU"/>
                      <a:t>198 042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-4.1278696243539977E-2"/>
                  <c:y val="6.4522097807389919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5.8661779229782565E-2"/>
                  <c:y val="7.1531103343285399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-4.3856844164593782E-2"/>
                  <c:y val="-1.4671610640075621E-2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-6.0019804604554278E-2"/>
                  <c:y val="-4.2892471668660594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електроенергії;      1 146 510</a:t>
                    </a:r>
                  </a:p>
                </c:rich>
              </c:tx>
              <c:showVal val="1"/>
              <c:showCatName val="1"/>
            </c:dLbl>
            <c:dLbl>
              <c:idx val="8"/>
              <c:layout>
                <c:manualLayout>
                  <c:x val="-4.9638071557294723E-2"/>
                  <c:y val="-7.7156038398588422E-2"/>
                </c:manualLayout>
              </c:layout>
              <c:showVal val="1"/>
              <c:showCatName val="1"/>
            </c:dLbl>
            <c:dLbl>
              <c:idx val="9"/>
              <c:layout>
                <c:manualLayout>
                  <c:x val="8.3196271706670655E-2"/>
                  <c:y val="-9.727856127747039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інш.енергоносіїв;    85 963</a:t>
                    </a:r>
                  </a:p>
                </c:rich>
              </c:tx>
              <c:showVal val="1"/>
              <c:showCatName val="1"/>
            </c:dLbl>
            <c:dLbl>
              <c:idx val="10"/>
              <c:layout>
                <c:manualLayout>
                  <c:x val="8.5768069910710065E-2"/>
                  <c:y val="0.104786651117280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капремонт;     </a:t>
                    </a:r>
                  </a:p>
                  <a:p>
                    <a:r>
                      <a:rPr lang="ru-RU"/>
                      <a:t>5 113 659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Лист1!$A$2:$A$12</c:f>
              <c:strCache>
                <c:ptCount val="11"/>
                <c:pt idx="0">
                  <c:v>зарплата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продукти харч.</c:v>
                </c:pt>
                <c:pt idx="4">
                  <c:v>оплата послуг</c:v>
                </c:pt>
                <c:pt idx="5">
                  <c:v>відрядж.</c:v>
                </c:pt>
                <c:pt idx="6">
                  <c:v>оплата водопост.</c:v>
                </c:pt>
                <c:pt idx="7">
                  <c:v>оплата електроенергії</c:v>
                </c:pt>
                <c:pt idx="8">
                  <c:v>оплата газу</c:v>
                </c:pt>
                <c:pt idx="9">
                  <c:v>оплата інш.енергоносіїв</c:v>
                </c:pt>
                <c:pt idx="10">
                  <c:v>капремонт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27995460</c:v>
                </c:pt>
                <c:pt idx="1">
                  <c:v>6062396</c:v>
                </c:pt>
                <c:pt idx="2">
                  <c:v>198042</c:v>
                </c:pt>
                <c:pt idx="3">
                  <c:v>1840145</c:v>
                </c:pt>
                <c:pt idx="4">
                  <c:v>494164</c:v>
                </c:pt>
                <c:pt idx="5">
                  <c:v>9522</c:v>
                </c:pt>
                <c:pt idx="6">
                  <c:v>148576</c:v>
                </c:pt>
                <c:pt idx="7">
                  <c:v>1146510</c:v>
                </c:pt>
                <c:pt idx="8">
                  <c:v>1206008</c:v>
                </c:pt>
                <c:pt idx="9">
                  <c:v>85963</c:v>
                </c:pt>
                <c:pt idx="10">
                  <c:v>5113659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40"/>
      <c:rotY val="180"/>
      <c:perspective val="50"/>
    </c:view3D>
    <c:plotArea>
      <c:layout>
        <c:manualLayout>
          <c:layoutTarget val="inner"/>
          <c:xMode val="edge"/>
          <c:yMode val="edge"/>
          <c:x val="2.0629594091999829E-2"/>
          <c:y val="1.8042527984360027E-2"/>
          <c:w val="0.97463609204966395"/>
          <c:h val="0.963117902329676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ІРЦ за 2024 р.</c:v>
                </c:pt>
              </c:strCache>
            </c:strRef>
          </c:tx>
          <c:explosion val="4"/>
          <c:dPt>
            <c:idx val="2"/>
            <c:explosion val="9"/>
          </c:dPt>
          <c:dLbls>
            <c:dLbl>
              <c:idx val="0"/>
              <c:layout>
                <c:manualLayout>
                  <c:x val="0.11356538547864772"/>
                  <c:y val="0.1868386170411530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заробітна плата; </a:t>
                    </a:r>
                  </a:p>
                  <a:p>
                    <a:r>
                      <a:rPr lang="ru-RU"/>
                      <a:t>1 255 804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22152551866907916"/>
                  <c:y val="-0.24318340737539526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err="1" smtClean="0"/>
                      <a:t>нарахування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на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/</a:t>
                    </a:r>
                    <a:r>
                      <a:rPr lang="ru-RU" dirty="0" err="1"/>
                      <a:t>п</a:t>
                    </a:r>
                    <a:r>
                      <a:rPr lang="ru-RU" dirty="0"/>
                      <a:t>; </a:t>
                    </a:r>
                    <a:endParaRPr lang="ru-RU" dirty="0" smtClean="0"/>
                  </a:p>
                  <a:p>
                    <a:r>
                      <a:rPr lang="ru-RU" dirty="0" smtClean="0"/>
                      <a:t>281 </a:t>
                    </a:r>
                    <a:r>
                      <a:rPr lang="ru-RU" dirty="0"/>
                      <a:t>374</a:t>
                    </a:r>
                  </a:p>
                </c:rich>
              </c:tx>
              <c:showVal val="1"/>
              <c:showCatName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>
                        <a:solidFill>
                          <a:sysClr val="windowText" lastClr="000000"/>
                        </a:solidFill>
                      </a:rPr>
                      <a:t>м</a:t>
                    </a:r>
                    <a:r>
                      <a:rPr lang="ru-RU"/>
                      <a:t>атеріали, обладнання; </a:t>
                    </a:r>
                  </a:p>
                  <a:p>
                    <a:r>
                      <a:rPr lang="ru-RU"/>
                      <a:t>9 940</a:t>
                    </a:r>
                  </a:p>
                </c:rich>
              </c:tx>
              <c:showVal val="1"/>
              <c:showCatName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/>
                      <a:t>оплата послуг (крім комун.); </a:t>
                    </a:r>
                  </a:p>
                  <a:p>
                    <a:r>
                      <a:rPr lang="ru-RU"/>
                      <a:t>18 751</a:t>
                    </a:r>
                  </a:p>
                </c:rich>
              </c:tx>
              <c:showVal val="1"/>
              <c:showCatName val="1"/>
            </c:dLbl>
            <c:dLbl>
              <c:idx val="5"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ysClr val="windowText" lastClr="000000"/>
                        </a:solidFill>
                      </a:rPr>
                      <a:t>і</a:t>
                    </a:r>
                    <a:r>
                      <a:rPr lang="ru-RU"/>
                      <a:t>нші видатки
0,1%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Лист1!$A$2:$A$5</c:f>
              <c:strCache>
                <c:ptCount val="4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 (крім комун.)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1255804</c:v>
                </c:pt>
                <c:pt idx="1">
                  <c:v>281374</c:v>
                </c:pt>
                <c:pt idx="2">
                  <c:v>10000</c:v>
                </c:pt>
                <c:pt idx="3">
                  <c:v>18751</c:v>
                </c:pt>
              </c:numCache>
            </c:numRef>
          </c:val>
        </c:ser>
        <c:dLbls>
          <c:showVal val="1"/>
          <c:showCatName val="1"/>
        </c:dLbls>
      </c:pie3DChart>
      <c:spPr>
        <a:ln>
          <a:solidFill>
            <a:srgbClr val="000000"/>
          </a:solidFill>
        </a:ln>
      </c:spPr>
    </c:plotArea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13275662322431922"/>
          <c:y val="9.6247795332446207E-2"/>
          <c:w val="0.85656267697982691"/>
          <c:h val="0.8882211506522625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ІРЦ за 7 місяців 2025 р.</c:v>
                </c:pt>
              </c:strCache>
            </c:strRef>
          </c:tx>
          <c:explosion val="25"/>
          <c:dPt>
            <c:idx val="0"/>
            <c:explosion val="12"/>
          </c:dPt>
          <c:dPt>
            <c:idx val="1"/>
            <c:explosion val="19"/>
          </c:dPt>
          <c:dLbls>
            <c:dLbl>
              <c:idx val="0"/>
              <c:layout>
                <c:manualLayout>
                  <c:x val="-0.16097876609006609"/>
                  <c:y val="-0.21390438923612576"/>
                </c:manualLayout>
              </c:layout>
              <c:tx>
                <c:rich>
                  <a:bodyPr/>
                  <a:lstStyle/>
                  <a:p>
                    <a:r>
                      <a:rPr lang="ru-RU" sz="1100"/>
                      <a:t>з</a:t>
                    </a:r>
                    <a:r>
                      <a:rPr lang="ru-RU"/>
                      <a:t>арплата; </a:t>
                    </a:r>
                  </a:p>
                  <a:p>
                    <a:r>
                      <a:rPr lang="ru-RU"/>
                      <a:t>803 993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0.14188645469341984"/>
                  <c:y val="0.16751970582046774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нарахування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/</a:t>
                    </a:r>
                    <a:r>
                      <a:rPr lang="ru-RU" dirty="0" err="1"/>
                      <a:t>п</a:t>
                    </a:r>
                    <a:r>
                      <a:rPr lang="ru-RU" dirty="0" smtClean="0"/>
                      <a:t>;</a:t>
                    </a:r>
                  </a:p>
                  <a:p>
                    <a:r>
                      <a:rPr lang="ru-RU" dirty="0" smtClean="0"/>
                      <a:t>170 </a:t>
                    </a:r>
                    <a:r>
                      <a:rPr lang="ru-RU" dirty="0"/>
                      <a:t>606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-0.33789321700925051"/>
                  <c:y val="3.1446935907678102E-2"/>
                </c:manualLayout>
              </c:layout>
              <c:tx>
                <c:rich>
                  <a:bodyPr/>
                  <a:lstStyle/>
                  <a:p>
                    <a:endParaRPr lang="ru-RU" dirty="0" smtClean="0"/>
                  </a:p>
                  <a:p>
                    <a:r>
                      <a:rPr lang="ru-RU" dirty="0" err="1" smtClean="0"/>
                      <a:t>предмети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матеріали</a:t>
                    </a:r>
                    <a:r>
                      <a:rPr lang="ru-RU" dirty="0" smtClean="0"/>
                      <a:t>;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6 440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0.24764420757621064"/>
                  <c:y val="3.4514929654768566E-2"/>
                </c:manualLayout>
              </c:layout>
              <c:tx>
                <c:rich>
                  <a:bodyPr/>
                  <a:lstStyle/>
                  <a:p>
                    <a:r>
                      <a:rPr lang="ru-RU" sz="1100"/>
                      <a:t>о</a:t>
                    </a:r>
                    <a:r>
                      <a:rPr lang="ru-RU"/>
                      <a:t>плата послуг; </a:t>
                    </a:r>
                  </a:p>
                  <a:p>
                    <a:r>
                      <a:rPr lang="ru-RU"/>
                      <a:t>7 079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Лист1!$A$2:$A$5</c:f>
              <c:strCache>
                <c:ptCount val="4"/>
                <c:pt idx="0">
                  <c:v>зарплата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оплата послуг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 formatCode="General">
                  <c:v>803993</c:v>
                </c:pt>
                <c:pt idx="1">
                  <c:v>170606</c:v>
                </c:pt>
                <c:pt idx="2">
                  <c:v>6440</c:v>
                </c:pt>
                <c:pt idx="3">
                  <c:v>7079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spPr>
    <a:ln>
      <a:solidFill>
        <a:srgbClr val="000000"/>
      </a:solidFill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40"/>
      <c:rotY val="210"/>
      <c:depthPercent val="100"/>
      <c:perspective val="100"/>
    </c:view3D>
    <c:plotArea>
      <c:layout>
        <c:manualLayout>
          <c:layoutTarget val="inner"/>
          <c:xMode val="edge"/>
          <c:yMode val="edge"/>
          <c:x val="3.0761589972198387E-2"/>
          <c:y val="0"/>
          <c:w val="0.9692384708577354"/>
          <c:h val="0.961953165334570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explosion val="5"/>
          </c:dPt>
          <c:dPt>
            <c:idx val="1"/>
            <c:explosion val="5"/>
          </c:dPt>
          <c:dPt>
            <c:idx val="3"/>
            <c:explosion val="21"/>
          </c:dPt>
          <c:dPt>
            <c:idx val="5"/>
            <c:explosion val="20"/>
          </c:dPt>
          <c:dPt>
            <c:idx val="7"/>
            <c:explosion val="13"/>
          </c:dPt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Лист1!$A$2:$A$12</c:f>
              <c:strCache>
                <c:ptCount val="11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 та обладнання</c:v>
                </c:pt>
                <c:pt idx="3">
                  <c:v>оплата послуг (крім комун.)</c:v>
                </c:pt>
                <c:pt idx="4">
                  <c:v>оплата водопостачання</c:v>
                </c:pt>
                <c:pt idx="5">
                  <c:v>оплата електроенергії</c:v>
                </c:pt>
                <c:pt idx="6">
                  <c:v>оплата інших енергоносіїв</c:v>
                </c:pt>
                <c:pt idx="7">
                  <c:v>відрядження</c:v>
                </c:pt>
                <c:pt idx="8">
                  <c:v>заходи по реалізації держ.програм</c:v>
                </c:pt>
                <c:pt idx="9">
                  <c:v>придбання предметів</c:v>
                </c:pt>
                <c:pt idx="10">
                  <c:v>кап.ремонт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1665647</c:v>
                </c:pt>
                <c:pt idx="1">
                  <c:v>364602</c:v>
                </c:pt>
                <c:pt idx="2">
                  <c:v>400214</c:v>
                </c:pt>
                <c:pt idx="3">
                  <c:v>270900</c:v>
                </c:pt>
                <c:pt idx="4">
                  <c:v>3830</c:v>
                </c:pt>
                <c:pt idx="5">
                  <c:v>47239</c:v>
                </c:pt>
                <c:pt idx="6">
                  <c:v>135699</c:v>
                </c:pt>
                <c:pt idx="7">
                  <c:v>54865</c:v>
                </c:pt>
                <c:pt idx="8">
                  <c:v>12000</c:v>
                </c:pt>
                <c:pt idx="9">
                  <c:v>72000</c:v>
                </c:pt>
                <c:pt idx="10">
                  <c:v>56770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20"/>
      <c:perspective val="30"/>
    </c:view3D>
    <c:plotArea>
      <c:layout>
        <c:manualLayout>
          <c:layoutTarget val="inner"/>
          <c:xMode val="edge"/>
          <c:yMode val="edge"/>
          <c:x val="3.6671287806630815E-2"/>
          <c:y val="5.9844242987965028E-2"/>
          <c:w val="0.9094383111710681"/>
          <c:h val="0.896246056096279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ДЮСШ за 7 місяців 2025 р.</c:v>
                </c:pt>
              </c:strCache>
            </c:strRef>
          </c:tx>
          <c:explosion val="25"/>
          <c:dPt>
            <c:idx val="0"/>
            <c:explosion val="23"/>
          </c:dPt>
          <c:dLbls>
            <c:dLbl>
              <c:idx val="0"/>
              <c:layout>
                <c:manualLayout>
                  <c:x val="-0.18483811405214254"/>
                  <c:y val="-0.258739531716848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зарплата; </a:t>
                    </a:r>
                  </a:p>
                  <a:p>
                    <a:r>
                      <a:rPr lang="ru-RU"/>
                      <a:t>1 463 107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0.11326880925267563"/>
                  <c:y val="6.9916044620063719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11686981604699315"/>
                  <c:y val="4.664408506452431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предмети, матеріали; </a:t>
                    </a:r>
                  </a:p>
                  <a:p>
                    <a:r>
                      <a:rPr lang="ru-RU"/>
                      <a:t>154 863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-0.17590781673169059"/>
                  <c:y val="-1.6549548479485043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1258845133058322"/>
                  <c:y val="-8.9700807015548098E-2"/>
                </c:manualLayout>
              </c:layout>
              <c:showVal val="1"/>
              <c:showCatName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/>
                      <a:t>оплата водопостачання 3 098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0.2099672663685517"/>
                  <c:y val="9.3610206806098786E-3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0.22735480201273933"/>
                  <c:y val="0.1396288297270801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інші виплати; </a:t>
                    </a:r>
                  </a:p>
                  <a:p>
                    <a:r>
                      <a:rPr lang="ru-RU"/>
                      <a:t>30 000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Лист1!$A$2:$A$9</c:f>
              <c:strCache>
                <c:ptCount val="8"/>
                <c:pt idx="0">
                  <c:v>зарплата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оплата послуг</c:v>
                </c:pt>
                <c:pt idx="4">
                  <c:v>відрядження</c:v>
                </c:pt>
                <c:pt idx="5">
                  <c:v>оплата водопостачання</c:v>
                </c:pt>
                <c:pt idx="6">
                  <c:v>оплата електроенергії</c:v>
                </c:pt>
                <c:pt idx="7">
                  <c:v>інші виплати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1463107</c:v>
                </c:pt>
                <c:pt idx="1">
                  <c:v>323775</c:v>
                </c:pt>
                <c:pt idx="2">
                  <c:v>154863</c:v>
                </c:pt>
                <c:pt idx="3">
                  <c:v>68057</c:v>
                </c:pt>
                <c:pt idx="4">
                  <c:v>25698</c:v>
                </c:pt>
                <c:pt idx="5">
                  <c:v>3098</c:v>
                </c:pt>
                <c:pt idx="6">
                  <c:v>1851</c:v>
                </c:pt>
                <c:pt idx="7">
                  <c:v>30000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50"/>
      <c:rotY val="210"/>
      <c:depthPercent val="100"/>
      <c:perspective val="140"/>
    </c:view3D>
    <c:plotArea>
      <c:layout>
        <c:manualLayout>
          <c:layoutTarget val="inner"/>
          <c:xMode val="edge"/>
          <c:yMode val="edge"/>
          <c:x val="2.6604407882048601E-2"/>
          <c:y val="3.5408054231595668E-2"/>
          <c:w val="0.97215034193351202"/>
          <c:h val="0.956398967103166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ПШМ за 2023 рік</c:v>
                </c:pt>
              </c:strCache>
            </c:strRef>
          </c:tx>
          <c:dPt>
            <c:idx val="0"/>
            <c:explosion val="8"/>
          </c:dPt>
          <c:dPt>
            <c:idx val="1"/>
            <c:explosion val="2"/>
          </c:dPt>
          <c:dPt>
            <c:idx val="2"/>
            <c:explosion val="6"/>
          </c:dPt>
          <c:dPt>
            <c:idx val="6"/>
            <c:explosion val="13"/>
          </c:dPt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z="1200" b="1"/>
                      <a:t>в</a:t>
                    </a:r>
                    <a:r>
                      <a:rPr lang="ru-RU"/>
                      <a:t>одопостачання;</a:t>
                    </a:r>
                  </a:p>
                  <a:p>
                    <a:r>
                      <a:rPr lang="ru-RU"/>
                      <a:t> 15 371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Лист1!$A$2:$A$12</c:f>
              <c:strCache>
                <c:ptCount val="11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 (крім комун.)</c:v>
                </c:pt>
                <c:pt idx="4">
                  <c:v>відрядження</c:v>
                </c:pt>
                <c:pt idx="5">
                  <c:v>водопостачання</c:v>
                </c:pt>
                <c:pt idx="6">
                  <c:v>електроенергія</c:v>
                </c:pt>
                <c:pt idx="7">
                  <c:v>газ</c:v>
                </c:pt>
                <c:pt idx="8">
                  <c:v>оплата інших енергоносіїв</c:v>
                </c:pt>
                <c:pt idx="9">
                  <c:v>придбання обладнання </c:v>
                </c:pt>
                <c:pt idx="10">
                  <c:v>інші видатки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4437703</c:v>
                </c:pt>
                <c:pt idx="1">
                  <c:v>1000461</c:v>
                </c:pt>
                <c:pt idx="2">
                  <c:v>64600</c:v>
                </c:pt>
                <c:pt idx="3">
                  <c:v>43082</c:v>
                </c:pt>
                <c:pt idx="4">
                  <c:v>2248</c:v>
                </c:pt>
                <c:pt idx="5">
                  <c:v>15371</c:v>
                </c:pt>
                <c:pt idx="6">
                  <c:v>88901</c:v>
                </c:pt>
                <c:pt idx="7">
                  <c:v>269843</c:v>
                </c:pt>
                <c:pt idx="8">
                  <c:v>14745</c:v>
                </c:pt>
                <c:pt idx="9">
                  <c:v>86150</c:v>
                </c:pt>
                <c:pt idx="10" formatCode="General">
                  <c:v>841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5892363740851227E-2"/>
          <c:y val="0.17505201975654613"/>
          <c:w val="0.84310135547078746"/>
          <c:h val="0.824647825898352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ПШМ за 7 місяців 2025 р.</c:v>
                </c:pt>
              </c:strCache>
            </c:strRef>
          </c:tx>
          <c:explosion val="29"/>
          <c:dLbls>
            <c:dLbl>
              <c:idx val="2"/>
              <c:layout>
                <c:manualLayout>
                  <c:x val="-0.24974928922721534"/>
                  <c:y val="0.1247121480183051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предмети, матеріали; </a:t>
                    </a:r>
                  </a:p>
                  <a:p>
                    <a:r>
                      <a:rPr lang="ru-RU"/>
                      <a:t>29 078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-0.1629828495244745"/>
                  <c:y val="2.8301266338821352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послуг; </a:t>
                    </a:r>
                  </a:p>
                  <a:p>
                    <a:r>
                      <a:rPr lang="ru-RU"/>
                      <a:t>6 999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-0.18962140287182563"/>
                  <c:y val="-0.1376176187568712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відрядження; </a:t>
                    </a:r>
                  </a:p>
                  <a:p>
                    <a:r>
                      <a:rPr lang="ru-RU"/>
                      <a:t>2 100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8.1523490958923514E-2"/>
                  <c:y val="-0.111722251582049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25266789919191512"/>
                  <c:y val="-0.10996400480060395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0.43103147159060623"/>
                  <c:y val="-0.1147795346511516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газу; </a:t>
                    </a:r>
                  </a:p>
                  <a:p>
                    <a:r>
                      <a:rPr lang="ru-RU"/>
                      <a:t>151 187</a:t>
                    </a:r>
                  </a:p>
                </c:rich>
              </c:tx>
              <c:showVal val="1"/>
              <c:showCatName val="1"/>
            </c:dLbl>
            <c:dLbl>
              <c:idx val="8"/>
              <c:layout>
                <c:manualLayout>
                  <c:x val="0.12494753310184301"/>
                  <c:y val="3.249054147857965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енергоносіїв;</a:t>
                    </a:r>
                  </a:p>
                  <a:p>
                    <a:r>
                      <a:rPr lang="ru-RU"/>
                      <a:t> 5 365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Лист1!$A$2:$A$10</c:f>
              <c:strCache>
                <c:ptCount val="9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оплата послуг</c:v>
                </c:pt>
                <c:pt idx="4">
                  <c:v>відрядження</c:v>
                </c:pt>
                <c:pt idx="5">
                  <c:v>оплата водопостачання</c:v>
                </c:pt>
                <c:pt idx="6">
                  <c:v>оплата електроенергії</c:v>
                </c:pt>
                <c:pt idx="7">
                  <c:v>оплата газу</c:v>
                </c:pt>
                <c:pt idx="8">
                  <c:v>оплата енергоносіїв</c:v>
                </c:pt>
              </c:strCache>
            </c:strRef>
          </c:cat>
          <c:val>
            <c:numRef>
              <c:f>Лист1!$B$2:$B$10</c:f>
              <c:numCache>
                <c:formatCode>#,##0</c:formatCode>
                <c:ptCount val="9"/>
                <c:pt idx="0">
                  <c:v>3989580</c:v>
                </c:pt>
                <c:pt idx="1">
                  <c:v>888741</c:v>
                </c:pt>
                <c:pt idx="2">
                  <c:v>29078</c:v>
                </c:pt>
                <c:pt idx="3">
                  <c:v>6999</c:v>
                </c:pt>
                <c:pt idx="4">
                  <c:v>2100</c:v>
                </c:pt>
                <c:pt idx="5">
                  <c:v>6257</c:v>
                </c:pt>
                <c:pt idx="6">
                  <c:v>65308</c:v>
                </c:pt>
                <c:pt idx="7">
                  <c:v>151187</c:v>
                </c:pt>
                <c:pt idx="8">
                  <c:v>5365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0"/>
                  <c:y val="-0.11208184715343228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6.7839012750761693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Перечинська дитячо-юнацька спортивна школа</c:v>
                </c:pt>
                <c:pt idx="1">
                  <c:v>Перечинська школа мистецтв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13281</c:v>
                </c:pt>
                <c:pt idx="1">
                  <c:v>27044</c:v>
                </c:pt>
              </c:numCache>
            </c:numRef>
          </c:val>
        </c:ser>
        <c:dLbls>
          <c:showVal val="1"/>
        </c:dLbls>
        <c:gapWidth val="75"/>
        <c:shape val="cylinder"/>
        <c:axId val="202928512"/>
        <c:axId val="202930048"/>
        <c:axId val="0"/>
      </c:bar3DChart>
      <c:catAx>
        <c:axId val="202928512"/>
        <c:scaling>
          <c:orientation val="minMax"/>
        </c:scaling>
        <c:delete val="1"/>
        <c:axPos val="b"/>
        <c:majorTickMark val="none"/>
        <c:tickLblPos val="none"/>
        <c:crossAx val="202930048"/>
        <c:crosses val="autoZero"/>
        <c:auto val="1"/>
        <c:lblAlgn val="ctr"/>
        <c:lblOffset val="100"/>
      </c:catAx>
      <c:valAx>
        <c:axId val="202930048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20292851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 sz="1400"/>
            </a:pPr>
            <a:r>
              <a:rPr lang="ru-RU" sz="1400" dirty="0" err="1"/>
              <a:t>навчалися</a:t>
            </a:r>
            <a:r>
              <a:rPr lang="ru-RU" sz="1400" dirty="0"/>
              <a:t> </a:t>
            </a:r>
          </a:p>
          <a:p>
            <a:pPr>
              <a:defRPr sz="1400"/>
            </a:pPr>
            <a:r>
              <a:rPr lang="ru-RU" sz="1400" dirty="0"/>
              <a:t>за </a:t>
            </a:r>
            <a:r>
              <a:rPr lang="ru-RU" sz="1400" dirty="0" err="1"/>
              <a:t>індивідуальною</a:t>
            </a:r>
            <a:r>
              <a:rPr lang="ru-RU" sz="1400" dirty="0"/>
              <a:t> </a:t>
            </a:r>
          </a:p>
          <a:p>
            <a:pPr>
              <a:defRPr sz="1400"/>
            </a:pPr>
            <a:r>
              <a:rPr lang="ru-RU" sz="1400" dirty="0" smtClean="0"/>
              <a:t>формою</a:t>
            </a:r>
            <a:endParaRPr lang="ru-RU" sz="1400" dirty="0"/>
          </a:p>
        </c:rich>
      </c:tx>
      <c:layout>
        <c:manualLayout>
          <c:xMode val="edge"/>
          <c:yMode val="edge"/>
          <c:x val="0.67476644868544"/>
          <c:y val="0.74272528669735705"/>
        </c:manualLayout>
      </c:layout>
    </c:title>
    <c:plotArea>
      <c:layout>
        <c:manualLayout>
          <c:layoutTarget val="inner"/>
          <c:xMode val="edge"/>
          <c:yMode val="edge"/>
          <c:x val="0.13467518934679121"/>
          <c:y val="7.8085041052560783E-2"/>
          <c:w val="0.58154582502053853"/>
          <c:h val="0.8660668092570159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Індивідуальне</c:v>
                </c:pt>
              </c:strCache>
            </c:strRef>
          </c:tx>
          <c:dPt>
            <c:idx val="0"/>
            <c:explosion val="4"/>
          </c:dPt>
          <c:dPt>
            <c:idx val="1"/>
            <c:explosion val="15"/>
          </c:dPt>
          <c:dPt>
            <c:idx val="2"/>
            <c:explosion val="18"/>
          </c:dPt>
          <c:dLbls>
            <c:dLbl>
              <c:idx val="0"/>
              <c:layout>
                <c:manualLayout>
                  <c:x val="-7.9715097824134037E-2"/>
                  <c:y val="-0.24807276944949191"/>
                </c:manualLayout>
              </c:layout>
              <c:tx>
                <c:rich>
                  <a:bodyPr/>
                  <a:lstStyle/>
                  <a:p>
                    <a:r>
                      <a:rPr lang="ru-RU" sz="1000" dirty="0" err="1"/>
                      <a:t>сімейна</a:t>
                    </a:r>
                    <a:r>
                      <a:rPr lang="ru-RU" sz="1000" dirty="0"/>
                      <a:t> (</a:t>
                    </a:r>
                    <a:r>
                      <a:rPr lang="ru-RU" sz="1000" dirty="0" err="1"/>
                      <a:t>перебувають</a:t>
                    </a:r>
                    <a:r>
                      <a:rPr lang="ru-RU" sz="1000" dirty="0"/>
                      <a:t> за кордоном); 117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8.7239173228346456E-2"/>
                  <c:y val="-9.8565804274466599E-3"/>
                </c:manualLayout>
              </c:layout>
              <c:tx>
                <c:rich>
                  <a:bodyPr/>
                  <a:lstStyle/>
                  <a:p>
                    <a:r>
                      <a:rPr lang="ru-RU" sz="1000"/>
                      <a:t>е</a:t>
                    </a:r>
                    <a:r>
                      <a:rPr lang="ru-RU"/>
                      <a:t>кстернат; </a:t>
                    </a:r>
                    <a:r>
                      <a:rPr lang="ru-RU" sz="1400"/>
                      <a:t>4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20854526473434493"/>
                  <c:y val="1.5385509203176606E-2"/>
                </c:manualLayout>
              </c:layout>
              <c:tx>
                <c:rich>
                  <a:bodyPr/>
                  <a:lstStyle/>
                  <a:p>
                    <a:r>
                      <a:rPr lang="ru-RU" sz="1000"/>
                      <a:t>п</a:t>
                    </a:r>
                    <a:r>
                      <a:rPr lang="ru-RU"/>
                      <a:t>едпатронаж; </a:t>
                    </a:r>
                    <a:r>
                      <a:rPr lang="ru-RU" sz="1400"/>
                      <a:t>4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Лист1!$A$2:$A$4</c:f>
              <c:strCache>
                <c:ptCount val="3"/>
                <c:pt idx="0">
                  <c:v>сімейна</c:v>
                </c:pt>
                <c:pt idx="1">
                  <c:v>екстернат</c:v>
                </c:pt>
                <c:pt idx="2">
                  <c:v>педпатронаж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117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 algn="ctr">
              <a:defRPr sz="1400"/>
            </a:pPr>
            <a:r>
              <a:rPr lang="ru-RU" sz="1400" b="1" i="0" u="none" strike="noStrike" baseline="0"/>
              <a:t>навча</a:t>
            </a:r>
            <a:r>
              <a:rPr lang="uk-UA" sz="1400" b="1" i="0" u="none" strike="noStrike" baseline="0"/>
              <a:t>ли</a:t>
            </a:r>
            <a:r>
              <a:rPr lang="ru-RU" sz="1400" b="1" i="0" u="none" strike="noStrike" baseline="0"/>
              <a:t>ся за інституційною формою у 2024/2025 н.р. </a:t>
            </a:r>
            <a:endParaRPr lang="ru-RU" sz="1400"/>
          </a:p>
        </c:rich>
      </c:tx>
      <c:layout>
        <c:manualLayout>
          <c:xMode val="edge"/>
          <c:yMode val="edge"/>
          <c:x val="0.15996477180080351"/>
          <c:y val="1.2384996461429578E-3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3.2347618220118296E-4"/>
          <c:y val="0.14695600549931348"/>
          <c:w val="0.98118962785422958"/>
          <c:h val="0.7078136731135592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8.2528814332991068E-3"/>
                  <c:y val="-4.5673259770116957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1362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2.6737841344711192E-2"/>
                  <c:y val="-5.2644500651462055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1489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3.5393257002295002E-2"/>
                  <c:y val="-5.1633195613917847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1584</c:v>
                </c:pt>
              </c:numCache>
            </c:numRef>
          </c:val>
        </c:ser>
        <c:dLbls>
          <c:showVal val="1"/>
        </c:dLbls>
        <c:shape val="cylinder"/>
        <c:axId val="166647296"/>
        <c:axId val="166648832"/>
        <c:axId val="0"/>
      </c:bar3DChart>
      <c:catAx>
        <c:axId val="166647296"/>
        <c:scaling>
          <c:orientation val="minMax"/>
        </c:scaling>
        <c:delete val="1"/>
        <c:axPos val="b"/>
        <c:majorTickMark val="none"/>
        <c:tickLblPos val="none"/>
        <c:crossAx val="166648832"/>
        <c:crosses val="autoZero"/>
        <c:auto val="1"/>
        <c:lblAlgn val="ctr"/>
        <c:lblOffset val="100"/>
      </c:catAx>
      <c:valAx>
        <c:axId val="166648832"/>
        <c:scaling>
          <c:orientation val="minMax"/>
        </c:scaling>
        <c:delete val="1"/>
        <c:axPos val="l"/>
        <c:numFmt formatCode="General" sourceLinked="1"/>
        <c:tickLblPos val="none"/>
        <c:crossAx val="166647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8529571395528"/>
          <c:y val="0.86013521670892223"/>
          <c:w val="0.62989899846145725"/>
          <c:h val="0.12034703694823778"/>
        </c:manualLayout>
      </c:layout>
      <c:txPr>
        <a:bodyPr/>
        <a:lstStyle/>
        <a:p>
          <a:pPr>
            <a:defRPr sz="1800" b="1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/>
              <a:t>Мережа ЗЗСО</a:t>
            </a:r>
            <a:endParaRPr lang="ru-RU" sz="2800" dirty="0"/>
          </a:p>
        </c:rich>
      </c:tx>
      <c:layout>
        <c:manualLayout>
          <c:xMode val="edge"/>
          <c:yMode val="edge"/>
          <c:x val="0.75568809347981025"/>
          <c:y val="1.3165925286813396E-5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9.7143034527442801E-2"/>
          <c:y val="4.2467717262184554E-2"/>
          <c:w val="0.90285696547255689"/>
          <c:h val="0.6182751061847835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2023/2024</c:v>
                </c:pt>
              </c:strCache>
            </c:strRef>
          </c:tx>
          <c:dLbls>
            <c:dLbl>
              <c:idx val="4"/>
              <c:layout>
                <c:manualLayout>
                  <c:x val="-4.446284679853499E-3"/>
                  <c:y val="-4.5810205792429989E-3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1.6033572027350503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693</c:v>
                </c:pt>
                <c:pt idx="1">
                  <c:v>298</c:v>
                </c:pt>
                <c:pt idx="2">
                  <c:v>33</c:v>
                </c:pt>
                <c:pt idx="3">
                  <c:v>107</c:v>
                </c:pt>
                <c:pt idx="4">
                  <c:v>102</c:v>
                </c:pt>
                <c:pt idx="5">
                  <c:v>184</c:v>
                </c:pt>
                <c:pt idx="6">
                  <c:v>72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2024/2025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1.4820948932844989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0374664252991498E-2"/>
                  <c:y val="-6.8715308688644975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641</c:v>
                </c:pt>
                <c:pt idx="1">
                  <c:v>227</c:v>
                </c:pt>
                <c:pt idx="2">
                  <c:v>33</c:v>
                </c:pt>
                <c:pt idx="3">
                  <c:v>128</c:v>
                </c:pt>
                <c:pt idx="4">
                  <c:v>86</c:v>
                </c:pt>
                <c:pt idx="5">
                  <c:v>169</c:v>
                </c:pt>
                <c:pt idx="6">
                  <c:v>76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2025/2026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1.3338854039560505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8.8925693597070154E-3"/>
                  <c:y val="2.2905102896215016E-3"/>
                </c:manualLayout>
              </c:layout>
              <c:showVal val="1"/>
            </c:dLbl>
            <c:dLbl>
              <c:idx val="3"/>
              <c:layout>
                <c:manualLayout>
                  <c:x val="1.1856759146276007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3338854039560612E-2"/>
                  <c:y val="-4.5810205792429989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551</c:v>
                </c:pt>
                <c:pt idx="1">
                  <c:v>177</c:v>
                </c:pt>
                <c:pt idx="2">
                  <c:v>27</c:v>
                </c:pt>
                <c:pt idx="3">
                  <c:v>128</c:v>
                </c:pt>
                <c:pt idx="4">
                  <c:v>79</c:v>
                </c:pt>
                <c:pt idx="5">
                  <c:v>151</c:v>
                </c:pt>
                <c:pt idx="6">
                  <c:v>71</c:v>
                </c:pt>
              </c:numCache>
            </c:numRef>
          </c:val>
        </c:ser>
        <c:shape val="cylinder"/>
        <c:axId val="181937664"/>
        <c:axId val="181939200"/>
        <c:axId val="0"/>
      </c:bar3DChart>
      <c:catAx>
        <c:axId val="18193766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0">
                <a:latin typeface="+mj-lt"/>
              </a:defRPr>
            </a:pPr>
            <a:endParaRPr lang="ru-RU"/>
          </a:p>
        </c:txPr>
        <c:crossAx val="181939200"/>
        <c:crosses val="autoZero"/>
        <c:auto val="1"/>
        <c:lblAlgn val="ctr"/>
        <c:lblOffset val="100"/>
      </c:catAx>
      <c:valAx>
        <c:axId val="18193920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81937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4061518841510601E-2"/>
          <c:y val="0.86823632150540253"/>
          <c:w val="0.95868327888871363"/>
          <c:h val="0.10521197500422035"/>
        </c:manualLayout>
      </c:layout>
      <c:txPr>
        <a:bodyPr/>
        <a:lstStyle/>
        <a:p>
          <a:pPr>
            <a:defRPr sz="24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40"/>
      <c:rotY val="200"/>
      <c:depthPercent val="100"/>
      <c:perspective val="100"/>
    </c:view3D>
    <c:plotArea>
      <c:layout>
        <c:manualLayout>
          <c:layoutTarget val="inner"/>
          <c:xMode val="edge"/>
          <c:yMode val="edge"/>
          <c:x val="1.8359507438295421E-2"/>
          <c:y val="2.3339811850000402E-2"/>
          <c:w val="0.92483603998902153"/>
          <c:h val="0.899475134155406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4"/>
          <c:dPt>
            <c:idx val="0"/>
            <c:explosion val="15"/>
          </c:dPt>
          <c:dPt>
            <c:idx val="2"/>
            <c:explosion val="34"/>
          </c:dPt>
          <c:dPt>
            <c:idx val="3"/>
            <c:explosion val="17"/>
          </c:dPt>
          <c:dLbls>
            <c:dLbl>
              <c:idx val="0"/>
              <c:layout>
                <c:manualLayout>
                  <c:x val="0.1207513518322821"/>
                  <c:y val="9.8986210106293368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>
                        <a:solidFill>
                          <a:schemeClr val="tx1"/>
                        </a:solidFill>
                      </a:rPr>
                      <a:t>заробітна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 плата;              </a:t>
                    </a:r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11 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271 080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1.4689747386775209E-2"/>
                  <c:y val="-6.0771120140992063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>
                        <a:solidFill>
                          <a:schemeClr val="tx1"/>
                        </a:solidFill>
                      </a:rPr>
                      <a:t>н</a:t>
                    </a:r>
                    <a:r>
                      <a:rPr lang="ru-RU" dirty="0" err="1"/>
                      <a:t>арахування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/</a:t>
                    </a:r>
                    <a:r>
                      <a:rPr lang="ru-RU" dirty="0" err="1"/>
                      <a:t>п</a:t>
                    </a:r>
                    <a:r>
                      <a:rPr lang="ru-RU" dirty="0"/>
                      <a:t>;        </a:t>
                    </a:r>
                    <a:endParaRPr lang="ru-RU" dirty="0" smtClean="0"/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2 557 671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-2.1116129969701468E-3"/>
                  <c:y val="-0.1263725092480257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ru-RU" dirty="0" err="1" smtClean="0"/>
                      <a:t>матеріали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обладнання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>425 079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>
                        <a:solidFill>
                          <a:schemeClr val="bg1"/>
                        </a:solidFill>
                      </a:rPr>
                      <a:t>продукти харчування;         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>
                        <a:solidFill>
                          <a:schemeClr val="bg1"/>
                        </a:solidFill>
                      </a:rPr>
                      <a:t>2 821 829</a:t>
                    </a:r>
                  </a:p>
                </c:rich>
              </c:tx>
              <c:spPr/>
              <c:showVal val="1"/>
              <c:showCatName val="1"/>
            </c:dLbl>
            <c:dLbl>
              <c:idx val="4"/>
              <c:layout>
                <c:manualLayout>
                  <c:x val="3.7418345134030015E-2"/>
                  <c:y val="-5.305760612224753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оплата </a:t>
                    </a:r>
                    <a:r>
                      <a:rPr lang="ru-RU" dirty="0"/>
                      <a:t>послуг (крім комун); </a:t>
                    </a:r>
                    <a:r>
                      <a:rPr lang="ru-RU" dirty="0" smtClean="0"/>
                      <a:t>854 922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1.9670380283181209E-2"/>
                  <c:y val="3.825922225038039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ru-RU" dirty="0" err="1" smtClean="0"/>
                      <a:t>водопостачання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>166 399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1.5616899541306727E-2"/>
                  <c:y val="5.4233760427216934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електроенергія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>1 420 437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7"/>
              <c:layout>
                <c:manualLayout>
                  <c:x val="-1.2389374906942375E-2"/>
                  <c:y val="1.326570237302573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газ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>145 818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8"/>
              <c:layout>
                <c:manualLayout>
                  <c:x val="3.873688341377144E-2"/>
                  <c:y val="8.3020151495149797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інші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енергоносії</a:t>
                    </a:r>
                    <a:r>
                      <a:rPr lang="ru-RU" dirty="0"/>
                      <a:t>; </a:t>
                    </a:r>
                    <a:r>
                      <a:rPr lang="ru-RU" dirty="0" smtClean="0"/>
                      <a:t>901 840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 dirty="0" err="1"/>
                      <a:t>медикаменти</a:t>
                    </a:r>
                    <a:r>
                      <a:rPr lang="ru-RU"/>
                      <a:t>; </a:t>
                    </a:r>
                    <a:endParaRPr lang="ru-RU" smtClean="0"/>
                  </a:p>
                  <a:p>
                    <a:r>
                      <a:rPr lang="ru-RU" smtClean="0"/>
                      <a:t>2 388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ru-RU"/>
                      <a:t>капремонт; </a:t>
                    </a:r>
                    <a:r>
                      <a:rPr lang="ru-RU" smtClean="0"/>
                      <a:t>864 302</a:t>
                    </a:r>
                    <a:endParaRPr lang="ru-RU"/>
                  </a:p>
                </c:rich>
              </c:tx>
              <c:showVal val="1"/>
              <c:showCatName val="1"/>
            </c:dLbl>
            <c:dLbl>
              <c:idx val="11"/>
              <c:layout>
                <c:manualLayout>
                  <c:x val="-2.3510670406294402E-2"/>
                  <c:y val="-4.8297293573163723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інші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видатки </a:t>
                    </a:r>
                    <a:r>
                      <a:rPr lang="ru-RU" err="1"/>
                      <a:t>; </a:t>
                    </a:r>
                    <a:r>
                      <a:rPr lang="ru-RU" smtClean="0"/>
                      <a:t>7 500</a:t>
                    </a:r>
                    <a:endParaRPr lang="ru-RU"/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продукти харчування</c:v>
                </c:pt>
                <c:pt idx="4">
                  <c:v>оплата послуг (крім комун)</c:v>
                </c:pt>
                <c:pt idx="5">
                  <c:v>водопостачання</c:v>
                </c:pt>
                <c:pt idx="6">
                  <c:v>електроенергія</c:v>
                </c:pt>
                <c:pt idx="7">
                  <c:v>газ</c:v>
                </c:pt>
                <c:pt idx="8">
                  <c:v>інші енергоносії</c:v>
                </c:pt>
                <c:pt idx="9">
                  <c:v>медикаменти</c:v>
                </c:pt>
                <c:pt idx="10">
                  <c:v>капремонт</c:v>
                </c:pt>
                <c:pt idx="11">
                  <c:v>інші видатки 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14444183</c:v>
                </c:pt>
                <c:pt idx="1">
                  <c:v>3223193</c:v>
                </c:pt>
                <c:pt idx="2">
                  <c:v>425079</c:v>
                </c:pt>
                <c:pt idx="3" formatCode="#,##0">
                  <c:v>2821829</c:v>
                </c:pt>
                <c:pt idx="4">
                  <c:v>854922</c:v>
                </c:pt>
                <c:pt idx="5">
                  <c:v>166399</c:v>
                </c:pt>
                <c:pt idx="6">
                  <c:v>1420437</c:v>
                </c:pt>
                <c:pt idx="7">
                  <c:v>145818</c:v>
                </c:pt>
                <c:pt idx="8">
                  <c:v>901840</c:v>
                </c:pt>
                <c:pt idx="9">
                  <c:v>2388</c:v>
                </c:pt>
                <c:pt idx="10">
                  <c:v>864302</c:v>
                </c:pt>
                <c:pt idx="11">
                  <c:v>7500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200" b="1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AngAx val="1"/>
    </c:view3D>
    <c:plotArea>
      <c:layout>
        <c:manualLayout>
          <c:layoutTarget val="inner"/>
          <c:xMode val="edge"/>
          <c:yMode val="edge"/>
          <c:x val="0.17304656827207524"/>
          <c:y val="2.025107307106996E-3"/>
          <c:w val="0.80085110599763787"/>
          <c:h val="0.74690190211649254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Вартість дітодня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4"/>
            <c:spPr>
              <a:solidFill>
                <a:srgbClr val="0070C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1.2731967849274878E-2"/>
                  <c:y val="-5.4177772089822614E-2"/>
                </c:manualLayout>
              </c:layout>
              <c:showVal val="1"/>
            </c:dLbl>
            <c:dLbl>
              <c:idx val="1"/>
              <c:layout>
                <c:manualLayout>
                  <c:x val="-1.4853962490820678E-2"/>
                  <c:y val="-5.4177772089822614E-2"/>
                </c:manualLayout>
              </c:layout>
              <c:showVal val="1"/>
            </c:dLbl>
            <c:dLbl>
              <c:idx val="2"/>
              <c:layout>
                <c:manualLayout>
                  <c:x val="-8.4879785661832723E-3"/>
                  <c:y val="-5.6533327398075872E-2"/>
                </c:manualLayout>
              </c:layout>
              <c:showVal val="1"/>
            </c:dLbl>
            <c:dLbl>
              <c:idx val="3"/>
              <c:layout>
                <c:manualLayout>
                  <c:x val="-1.697595713236652E-2"/>
                  <c:y val="-5.4177772089822704E-2"/>
                </c:manualLayout>
              </c:layout>
              <c:showVal val="1"/>
            </c:dLbl>
            <c:dLbl>
              <c:idx val="4"/>
              <c:layout>
                <c:manualLayout>
                  <c:x val="-8.4879785661832723E-3"/>
                  <c:y val="-5.8888882706329006E-2"/>
                </c:manualLayout>
              </c:layout>
              <c:showVal val="1"/>
            </c:dLbl>
            <c:dLbl>
              <c:idx val="5"/>
              <c:layout>
                <c:manualLayout>
                  <c:x val="-8.4879785661832723E-3"/>
                  <c:y val="-5.8888882706329006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Зарічівський ЗДО</c:v>
                </c:pt>
                <c:pt idx="1">
                  <c:v>Сімерківський ЗДО</c:v>
                </c:pt>
                <c:pt idx="2">
                  <c:v>Ворочівський ЗДО</c:v>
                </c:pt>
                <c:pt idx="3">
                  <c:v>ЗДО "Веселка"</c:v>
                </c:pt>
                <c:pt idx="4">
                  <c:v>ЗДО "Теремок"</c:v>
                </c:pt>
                <c:pt idx="5">
                  <c:v>Сімерський ЗДО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62918</c:v>
                </c:pt>
                <c:pt idx="1">
                  <c:v>68092</c:v>
                </c:pt>
                <c:pt idx="2">
                  <c:v>75335</c:v>
                </c:pt>
                <c:pt idx="3">
                  <c:v>78110</c:v>
                </c:pt>
                <c:pt idx="4">
                  <c:v>78741</c:v>
                </c:pt>
                <c:pt idx="5">
                  <c:v>78800</c:v>
                </c:pt>
              </c:numCache>
            </c:numRef>
          </c:val>
        </c:ser>
        <c:shape val="cylinder"/>
        <c:axId val="186032896"/>
        <c:axId val="186034432"/>
        <c:axId val="0"/>
      </c:bar3DChart>
      <c:catAx>
        <c:axId val="18603289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86034432"/>
        <c:crosses val="autoZero"/>
        <c:auto val="1"/>
        <c:lblAlgn val="ctr"/>
        <c:lblOffset val="100"/>
      </c:catAx>
      <c:valAx>
        <c:axId val="186034432"/>
        <c:scaling>
          <c:orientation val="minMax"/>
        </c:scaling>
        <c:delete val="1"/>
        <c:axPos val="b"/>
        <c:numFmt formatCode="#,##0" sourceLinked="1"/>
        <c:majorTickMark val="none"/>
        <c:tickLblPos val="none"/>
        <c:crossAx val="1860328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/>
            </a:pPr>
            <a:endParaRPr lang="ru-RU"/>
          </a:p>
        </c:txPr>
      </c:dTable>
    </c:plotArea>
    <c:plotVisOnly val="1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29535535100531018"/>
          <c:y val="0.15279570645735727"/>
          <c:w val="0.52249194354110085"/>
          <c:h val="0.8457867051158866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ЗДО за 7 місяців 2025 р.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>
                        <a:solidFill>
                          <a:schemeClr val="tx1"/>
                        </a:solidFill>
                      </a:rPr>
                      <a:t>зарплата; 10 494 151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>
                        <a:solidFill>
                          <a:schemeClr val="tx1"/>
                        </a:solidFill>
                      </a:rPr>
                      <a:t>нарахування на з/п; 2 323 013</a:t>
                    </a:r>
                  </a:p>
                </c:rich>
              </c:tx>
              <c:spPr/>
              <c:showVal val="1"/>
              <c:showCatName val="1"/>
            </c:dLbl>
            <c:dLbl>
              <c:idx val="2"/>
              <c:layout>
                <c:manualLayout>
                  <c:x val="-3.9538526964366591E-2"/>
                  <c:y val="2.456428342149259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предмети, матеріали; 120 325</a:t>
                    </a:r>
                  </a:p>
                </c:rich>
              </c:tx>
              <c:showVal val="1"/>
              <c:showCatName val="1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>
                        <a:solidFill>
                          <a:schemeClr val="bg1"/>
                        </a:solidFill>
                      </a:rPr>
                      <a:t>продукти харч.;        1 583 493</a:t>
                    </a:r>
                  </a:p>
                </c:rich>
              </c:tx>
              <c:spPr/>
              <c:showVal val="1"/>
              <c:showCatName val="1"/>
            </c:dLbl>
            <c:dLbl>
              <c:idx val="4"/>
              <c:layout>
                <c:manualLayout>
                  <c:x val="-0.18748716250135375"/>
                  <c:y val="0.11301791171805485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послуг;             73 177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0.17586397819194796"/>
                  <c:y val="-2.2817757600534574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водопост.;    103 524</a:t>
                    </a:r>
                  </a:p>
                </c:rich>
              </c:tx>
              <c:showVal val="1"/>
              <c:showCatName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/>
                      <a:t>оплата електроенергії; 877 510</a:t>
                    </a:r>
                  </a:p>
                </c:rich>
              </c:tx>
              <c:showVal val="1"/>
              <c:showCatName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/>
                      <a:t>оплата газу; 98 892</a:t>
                    </a:r>
                  </a:p>
                </c:rich>
              </c:tx>
              <c:showVal val="1"/>
              <c:showCatName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/>
                      <a:t>оплата інш.енергоносіїв;      33 182</a:t>
                    </a:r>
                  </a:p>
                </c:rich>
              </c:tx>
              <c:showVal val="1"/>
              <c:showCatName val="1"/>
            </c:dLbl>
            <c:dLbl>
              <c:idx val="9"/>
              <c:layout>
                <c:manualLayout>
                  <c:x val="0.22977733867252736"/>
                  <c:y val="9.8382184265584129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капремонт; 201 591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Лист1!$A$2:$A$11</c:f>
              <c:strCache>
                <c:ptCount val="10"/>
                <c:pt idx="0">
                  <c:v>зарплата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продукти харч.</c:v>
                </c:pt>
                <c:pt idx="4">
                  <c:v>оплата послуг</c:v>
                </c:pt>
                <c:pt idx="5">
                  <c:v>оплата водопост.</c:v>
                </c:pt>
                <c:pt idx="6">
                  <c:v>оплата електроенергії</c:v>
                </c:pt>
                <c:pt idx="7">
                  <c:v>оплата газу</c:v>
                </c:pt>
                <c:pt idx="8">
                  <c:v>оплата інш.енергоносіїв</c:v>
                </c:pt>
                <c:pt idx="9">
                  <c:v>капремонт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10494151</c:v>
                </c:pt>
                <c:pt idx="1">
                  <c:v>2323013</c:v>
                </c:pt>
                <c:pt idx="2">
                  <c:v>120325</c:v>
                </c:pt>
                <c:pt idx="3">
                  <c:v>1583493</c:v>
                </c:pt>
                <c:pt idx="4">
                  <c:v>73177</c:v>
                </c:pt>
                <c:pt idx="5">
                  <c:v>103524</c:v>
                </c:pt>
                <c:pt idx="6">
                  <c:v>877510</c:v>
                </c:pt>
                <c:pt idx="7">
                  <c:v>98892</c:v>
                </c:pt>
                <c:pt idx="8">
                  <c:v>33182</c:v>
                </c:pt>
                <c:pt idx="9">
                  <c:v>201591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40"/>
      <c:rotY val="200"/>
      <c:depthPercent val="70"/>
      <c:perspective val="60"/>
    </c:view3D>
    <c:plotArea>
      <c:layout>
        <c:manualLayout>
          <c:layoutTarget val="inner"/>
          <c:xMode val="edge"/>
          <c:yMode val="edge"/>
          <c:x val="2.8869174798166156E-2"/>
          <c:y val="1.0926110141713473E-3"/>
          <c:w val="0.95151657565818282"/>
          <c:h val="0.934670020798847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>
                        <a:solidFill>
                          <a:schemeClr val="tx1"/>
                        </a:solidFill>
                      </a:rPr>
                      <a:t>з</a:t>
                    </a:r>
                    <a:r>
                      <a:rPr lang="ru-RU"/>
                      <a:t>аробітна плата;     </a:t>
                    </a:r>
                  </a:p>
                  <a:p>
                    <a:r>
                      <a:rPr lang="ru-RU"/>
                      <a:t>39 567 295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10265459637576455"/>
                  <c:y val="-0.13837527992772447"/>
                </c:manualLayout>
              </c:layout>
              <c:tx>
                <c:rich>
                  <a:bodyPr/>
                  <a:lstStyle/>
                  <a:p>
                    <a:r>
                      <a:rPr lang="ru-RU">
                        <a:solidFill>
                          <a:schemeClr val="tx1"/>
                        </a:solidFill>
                      </a:rPr>
                      <a:t>нарахування на з/п; </a:t>
                    </a:r>
                  </a:p>
                  <a:p>
                    <a:r>
                      <a:rPr lang="ru-RU">
                        <a:solidFill>
                          <a:schemeClr val="tx1"/>
                        </a:solidFill>
                      </a:rPr>
                      <a:t>8 698 319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"/>
                  <c:y val="-3.8152532178467552E-3"/>
                </c:manualLayout>
              </c:layout>
              <c:tx>
                <c:rich>
                  <a:bodyPr/>
                  <a:lstStyle/>
                  <a:p>
                    <a:r>
                      <a:rPr lang="ru-RU">
                        <a:solidFill>
                          <a:schemeClr val="tx1"/>
                        </a:solidFill>
                      </a:rPr>
                      <a:t>м</a:t>
                    </a:r>
                    <a:r>
                      <a:rPr lang="ru-RU"/>
                      <a:t>атеріали, обладнання;    1 310 375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1.5346321775725161E-3"/>
                  <c:y val="-8.7594195077765266E-3"/>
                </c:manualLayout>
              </c:layout>
              <c:tx>
                <c:rich>
                  <a:bodyPr/>
                  <a:lstStyle/>
                  <a:p>
                    <a:r>
                      <a:rPr lang="ru-RU">
                        <a:solidFill>
                          <a:schemeClr val="tx1"/>
                        </a:solidFill>
                      </a:rPr>
                      <a:t>п</a:t>
                    </a:r>
                    <a:r>
                      <a:rPr lang="ru-RU"/>
                      <a:t>родукти харчування;       2 769 110</a:t>
                    </a:r>
                  </a:p>
                </c:rich>
              </c:tx>
              <c:showVal val="1"/>
              <c:showCatName val="1"/>
            </c:dLbl>
            <c:dLbl>
              <c:idx val="10"/>
              <c:layout>
                <c:manualLayout>
                  <c:x val="-0.21192759516853221"/>
                  <c:y val="0.10952643246333062"/>
                </c:manualLayout>
              </c:layout>
              <c:showVal val="1"/>
              <c:showCatName val="1"/>
            </c:dLbl>
            <c:dLbl>
              <c:idx val="11"/>
              <c:layout>
                <c:manualLayout>
                  <c:x val="-0.27039639469907967"/>
                  <c:y val="-4.9994595649859704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продукти харчування</c:v>
                </c:pt>
                <c:pt idx="4">
                  <c:v>оплата послуг (крім комун.)</c:v>
                </c:pt>
                <c:pt idx="5">
                  <c:v>водопостачання</c:v>
                </c:pt>
                <c:pt idx="6">
                  <c:v>електроенергія</c:v>
                </c:pt>
                <c:pt idx="7">
                  <c:v>газ</c:v>
                </c:pt>
                <c:pt idx="8">
                  <c:v>інші енергоносії</c:v>
                </c:pt>
                <c:pt idx="9">
                  <c:v>інші видатки</c:v>
                </c:pt>
                <c:pt idx="10">
                  <c:v>відрядження</c:v>
                </c:pt>
                <c:pt idx="11">
                  <c:v>окремі заходи</c:v>
                </c:pt>
              </c:strCache>
            </c:strRef>
          </c:cat>
          <c:val>
            <c:numRef>
              <c:f>Лист1!$B$2:$B$13</c:f>
              <c:numCache>
                <c:formatCode>#,##0</c:formatCode>
                <c:ptCount val="12"/>
                <c:pt idx="0">
                  <c:v>39567295</c:v>
                </c:pt>
                <c:pt idx="1">
                  <c:v>8698319</c:v>
                </c:pt>
                <c:pt idx="2">
                  <c:v>1310375</c:v>
                </c:pt>
                <c:pt idx="3">
                  <c:v>2769110</c:v>
                </c:pt>
                <c:pt idx="4">
                  <c:v>2115442</c:v>
                </c:pt>
                <c:pt idx="5">
                  <c:v>417413</c:v>
                </c:pt>
                <c:pt idx="6">
                  <c:v>2015437</c:v>
                </c:pt>
                <c:pt idx="7">
                  <c:v>1798022</c:v>
                </c:pt>
                <c:pt idx="8">
                  <c:v>1110229</c:v>
                </c:pt>
                <c:pt idx="9">
                  <c:v>1843</c:v>
                </c:pt>
                <c:pt idx="10">
                  <c:v>12799</c:v>
                </c:pt>
                <c:pt idx="11">
                  <c:v>9750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0"/>
          <c:y val="3.3316468146570771E-2"/>
          <c:w val="1"/>
          <c:h val="0.820464811076387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сума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chemeClr val="accent3">
                  <a:lumMod val="5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Перечинський ліцей </c:v>
                </c:pt>
                <c:pt idx="1">
                  <c:v>Зарічівська гімназія</c:v>
                </c:pt>
                <c:pt idx="2">
                  <c:v>Сімерська гімназія</c:v>
                </c:pt>
                <c:pt idx="3">
                  <c:v>філія Ворочівська початкова школа</c:v>
                </c:pt>
                <c:pt idx="4">
                  <c:v>Сімерківська гімназія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36282</c:v>
                </c:pt>
                <c:pt idx="1">
                  <c:v>45753</c:v>
                </c:pt>
                <c:pt idx="2">
                  <c:v>46167</c:v>
                </c:pt>
                <c:pt idx="3">
                  <c:v>71369</c:v>
                </c:pt>
                <c:pt idx="4">
                  <c:v>76291</c:v>
                </c:pt>
              </c:numCache>
            </c:numRef>
          </c:val>
        </c:ser>
        <c:dLbls>
          <c:showVal val="1"/>
        </c:dLbls>
        <c:shape val="cylinder"/>
        <c:axId val="202357760"/>
        <c:axId val="202367744"/>
        <c:axId val="0"/>
      </c:bar3DChart>
      <c:catAx>
        <c:axId val="202357760"/>
        <c:scaling>
          <c:orientation val="minMax"/>
        </c:scaling>
        <c:axPos val="b"/>
        <c:majorTickMark val="none"/>
        <c:tickLblPos val="none"/>
        <c:crossAx val="202367744"/>
        <c:crosses val="autoZero"/>
        <c:auto val="1"/>
        <c:lblAlgn val="ctr"/>
        <c:lblOffset val="100"/>
      </c:catAx>
      <c:valAx>
        <c:axId val="202367744"/>
        <c:scaling>
          <c:orientation val="minMax"/>
        </c:scaling>
        <c:axPos val="l"/>
        <c:numFmt formatCode="#,##0" sourceLinked="1"/>
        <c:majorTickMark val="none"/>
        <c:tickLblPos val="none"/>
        <c:crossAx val="2023577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="1"/>
            </a:pPr>
            <a:endParaRPr lang="ru-RU"/>
          </a:p>
        </c:txPr>
      </c:dTable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8D6D48-EF4E-45A9-B28B-3C33E0AA145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52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2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5AFEAB-73FE-41C2-BDD8-A737572C219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179388" y="6165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0" y="1628775"/>
            <a:ext cx="9144000" cy="3240088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 </a:t>
            </a:r>
            <a:endParaRPr lang="ru-RU"/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1628775"/>
            <a:ext cx="9144000" cy="3529013"/>
          </a:xfrm>
          <a:prstGeom prst="rect">
            <a:avLst/>
          </a:prstGeom>
          <a:pattFill prst="ltDnDiag">
            <a:fgClr>
              <a:srgbClr val="71C4F0">
                <a:alpha val="45000"/>
              </a:srgbClr>
            </a:fgClr>
            <a:bgClr>
              <a:schemeClr val="bg1">
                <a:alpha val="45000"/>
              </a:schemeClr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 </a:t>
            </a:r>
            <a:endParaRPr lang="ru-RU"/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0" y="1484313"/>
            <a:ext cx="9144000" cy="144462"/>
          </a:xfrm>
          <a:prstGeom prst="rect">
            <a:avLst/>
          </a:prstGeom>
          <a:solidFill>
            <a:srgbClr val="244E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0" y="5156200"/>
            <a:ext cx="9144000" cy="144463"/>
          </a:xfrm>
          <a:prstGeom prst="rect">
            <a:avLst/>
          </a:prstGeom>
          <a:solidFill>
            <a:srgbClr val="244E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372" name="Line 12"/>
          <p:cNvSpPr>
            <a:spLocks noChangeShapeType="1"/>
          </p:cNvSpPr>
          <p:nvPr/>
        </p:nvSpPr>
        <p:spPr bwMode="auto">
          <a:xfrm flipV="1">
            <a:off x="755650" y="2420938"/>
            <a:ext cx="75612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755650" y="2565400"/>
            <a:ext cx="7667625" cy="1079500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619250" y="3860800"/>
            <a:ext cx="6121400" cy="10795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pitchFamily="34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143385" name="Picture 25" descr="GEARS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260350"/>
            <a:ext cx="1017587" cy="1068388"/>
          </a:xfrm>
          <a:prstGeom prst="rect">
            <a:avLst/>
          </a:prstGeom>
          <a:noFill/>
        </p:spPr>
      </p:pic>
      <p:pic>
        <p:nvPicPr>
          <p:cNvPr id="143387" name="Picture 27" descr="rabo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860800"/>
            <a:ext cx="1800225" cy="1800225"/>
          </a:xfrm>
          <a:prstGeom prst="rect">
            <a:avLst/>
          </a:prstGeom>
          <a:noFill/>
        </p:spPr>
      </p:pic>
      <p:pic>
        <p:nvPicPr>
          <p:cNvPr id="143384" name="Picture 24" descr="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827088" y="5300663"/>
            <a:ext cx="1081087" cy="717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14338"/>
            <a:ext cx="2057400" cy="5711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4338"/>
            <a:ext cx="6019800" cy="571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uchportal.ru/load/26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angle 46"/>
          <p:cNvSpPr>
            <a:spLocks noChangeArrowheads="1"/>
          </p:cNvSpPr>
          <p:nvPr/>
        </p:nvSpPr>
        <p:spPr bwMode="auto">
          <a:xfrm flipH="1">
            <a:off x="2087563" y="6453188"/>
            <a:ext cx="6948487" cy="360362"/>
          </a:xfrm>
          <a:prstGeom prst="rect">
            <a:avLst/>
          </a:prstGeom>
          <a:solidFill>
            <a:srgbClr val="007BC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rot="5400000" flipH="1">
            <a:off x="1727994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 flipH="1">
            <a:off x="2051050" y="6453188"/>
            <a:ext cx="71438" cy="360362"/>
          </a:xfrm>
          <a:prstGeom prst="rect">
            <a:avLst/>
          </a:prstGeom>
          <a:solidFill>
            <a:srgbClr val="E3741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6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4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Презентация</a:t>
            </a: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1588" y="188913"/>
            <a:ext cx="9142412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53" name="Line 129"/>
          <p:cNvSpPr>
            <a:spLocks noChangeShapeType="1"/>
          </p:cNvSpPr>
          <p:nvPr/>
        </p:nvSpPr>
        <p:spPr bwMode="auto">
          <a:xfrm rot="5400000" flipH="1">
            <a:off x="-72231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107950" y="306388"/>
            <a:ext cx="8567738" cy="98425"/>
          </a:xfrm>
          <a:prstGeom prst="rect">
            <a:avLst/>
          </a:prstGeom>
          <a:solidFill>
            <a:srgbClr val="007BC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55" name="Line 131"/>
          <p:cNvSpPr>
            <a:spLocks noChangeShapeType="1"/>
          </p:cNvSpPr>
          <p:nvPr/>
        </p:nvSpPr>
        <p:spPr bwMode="auto">
          <a:xfrm flipH="1">
            <a:off x="107950" y="260350"/>
            <a:ext cx="86407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156" name="Picture 132" descr="rabot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388" y="0"/>
            <a:ext cx="1225550" cy="1225550"/>
          </a:xfrm>
          <a:prstGeom prst="rect">
            <a:avLst/>
          </a:prstGeom>
          <a:noFill/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hecke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244E9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44E9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44E9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my.zakupivli.pro/cabinet/purchases/state_purchase/view/49249116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rofile.php?id=100057148912366&amp;__cft__%5b0%5d=AZUvVsfOAkekpV0UVmiRvScYWvDEiijpB3Lr2J-0la_Tp0MLAItvA4Xi0TjrnIHRZtcD9BytdDKiDQotgaDWVRzLv1Yo_sef35T8U_KU78PjfTuVymYFCaBQdb2deNwIn7GaSbCMsaYYFtY9qRG8pXuzBV1G4wLoarfTaiMAFb2hkdP0VVQRSRzdn9nWSiiPDfW-Sb3nlgJisKjIj-WOndsaG6X__K49oi0_h15lFHo_Ag&amp;__tn__=-%5dK-y-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facebook.com/profile.php?id=100057148912366&amp;__cft__%5b0%5d=AZUvVsfOAkekpV0UVmiRvScYWvDEiijpB3Lr2J-0la_Tp0MLAItvA4Xi0TjrnIHRZtcD9BytdDKiDQotgaDWVRzLv1Yo_sef35T8U_KU78PjfTuVymYFCaBQdb2deNwIn7GaSbCMsaYYFtY9qRG8pXuzBV1G4wLoarfTaiMAFb2hkdP0VVQRSRzdn9nWSiiPDfW-Sb3nlgJisKjIj-WOndsaG6X__K49oi0_h15lFHo_Ag&amp;__tn__=-%5dK-y-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Изображение 3"/>
          <p:cNvPicPr>
            <a:picLocks noChangeAspect="1" noChangeArrowheads="1"/>
          </p:cNvPicPr>
          <p:nvPr/>
        </p:nvPicPr>
        <p:blipFill>
          <a:blip r:embed="rId2" cstate="print"/>
          <a:srcRect l="10697" b="-163"/>
          <a:stretch>
            <a:fillRect/>
          </a:stretch>
        </p:blipFill>
        <p:spPr bwMode="auto">
          <a:xfrm>
            <a:off x="0" y="0"/>
            <a:ext cx="9137650" cy="6859588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5" name="Скругленный прямоугольник 4"/>
          <p:cNvSpPr/>
          <p:nvPr/>
        </p:nvSpPr>
        <p:spPr>
          <a:xfrm>
            <a:off x="0" y="5877272"/>
            <a:ext cx="4165600" cy="7920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851920" y="6457890"/>
            <a:ext cx="2195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uk-UA" altLang="ru-RU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ПЕРЕЧИН</a:t>
            </a:r>
            <a:r>
              <a:rPr lang="uk-UA" altLang="ru-RU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 - </a:t>
            </a:r>
            <a:r>
              <a:rPr lang="uk-UA" altLang="ru-RU" sz="2000" b="1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2025</a:t>
            </a:r>
            <a:endParaRPr lang="uk-UA" altLang="ru-RU" sz="20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14341" name="Прямоугольник 6"/>
          <p:cNvSpPr>
            <a:spLocks noChangeArrowheads="1" noChangeShapeType="1" noTextEdit="1"/>
          </p:cNvSpPr>
          <p:nvPr/>
        </p:nvSpPr>
        <p:spPr bwMode="auto">
          <a:xfrm>
            <a:off x="467544" y="1628800"/>
            <a:ext cx="4660900" cy="1539875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7574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/>
              </a:rPr>
              <a:t>ВІТАЄМО </a:t>
            </a:r>
          </a:p>
        </p:txBody>
      </p:sp>
      <p:sp>
        <p:nvSpPr>
          <p:cNvPr id="14342" name="Прямоугольник 7"/>
          <p:cNvSpPr>
            <a:spLocks noChangeArrowheads="1" noChangeShapeType="1" noTextEdit="1"/>
          </p:cNvSpPr>
          <p:nvPr/>
        </p:nvSpPr>
        <p:spPr bwMode="auto">
          <a:xfrm>
            <a:off x="107504" y="4725144"/>
            <a:ext cx="8892480" cy="19710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fromWordArt="1">
            <a:prstTxWarp prst="textTriangleInverted">
              <a:avLst>
                <a:gd name="adj" fmla="val 7834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kern="10" spc="50" dirty="0" err="1">
                <a:ln w="11430"/>
                <a:solidFill>
                  <a:srgbClr val="1A396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учасників</a:t>
            </a:r>
            <a:r>
              <a:rPr lang="ru-RU" sz="1600" b="1" kern="10" spc="50" dirty="0">
                <a:ln w="11430"/>
                <a:solidFill>
                  <a:srgbClr val="1A396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 </a:t>
            </a:r>
            <a:r>
              <a:rPr lang="ru-RU" sz="1600" b="1" kern="10" spc="50" dirty="0" err="1">
                <a:ln w="11430"/>
                <a:solidFill>
                  <a:srgbClr val="1A396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серпневої</a:t>
            </a:r>
            <a:r>
              <a:rPr lang="ru-RU" sz="1600" b="1" kern="10" spc="50" dirty="0">
                <a:ln w="11430"/>
                <a:solidFill>
                  <a:srgbClr val="1A396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  </a:t>
            </a:r>
            <a:r>
              <a:rPr lang="ru-RU" sz="1600" b="1" kern="10" spc="50" dirty="0" err="1">
                <a:ln w="11430"/>
                <a:solidFill>
                  <a:srgbClr val="1A396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конференції</a:t>
            </a:r>
            <a:endParaRPr lang="ru-RU" sz="1600" b="1" kern="10" spc="50" dirty="0">
              <a:ln w="11430"/>
              <a:solidFill>
                <a:srgbClr val="1A396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4343" name="Picture 2" descr="C:\Users\User\Desktop\4444.jpg"/>
          <p:cNvPicPr>
            <a:picLocks noChangeAspect="1" noChangeArrowheads="1"/>
          </p:cNvPicPr>
          <p:nvPr/>
        </p:nvPicPr>
        <p:blipFill>
          <a:blip r:embed="rId3" cstate="print"/>
          <a:srcRect l="12842" t="398" r="14392" b="63251"/>
          <a:stretch>
            <a:fillRect/>
          </a:stretch>
        </p:blipFill>
        <p:spPr bwMode="auto">
          <a:xfrm>
            <a:off x="2267744" y="-1"/>
            <a:ext cx="3240360" cy="15657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51520" y="1124744"/>
          <a:ext cx="856895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73057" name="Rectangle 1"/>
          <p:cNvSpPr>
            <a:spLocks noChangeArrowheads="1"/>
          </p:cNvSpPr>
          <p:nvPr/>
        </p:nvSpPr>
        <p:spPr bwMode="auto">
          <a:xfrm>
            <a:off x="827584" y="1556792"/>
            <a:ext cx="7488832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попередніми даними у цьому навчальному році у ЗЗСО громади буде навчатися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1185 учнів, що на 177 учнів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менше попереднього навчального року.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8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Зменшилася кількість класів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 66 у 2024/2025 до 61 у цьому </a:t>
            </a:r>
            <a:r>
              <a:rPr kumimoji="0" 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н.р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2025/2026 навчальному році за попередніми даними до 1 класу буде зараховано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89 учнів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355160" cy="1296144"/>
          </a:xfrm>
        </p:spPr>
        <p:txBody>
          <a:bodyPr/>
          <a:lstStyle/>
          <a:p>
            <a:r>
              <a:rPr lang="uk-UA" sz="2400" b="1" dirty="0" smtClean="0"/>
              <a:t>ВІДОМОСТІ ПРО ОБЛІК ДІТЕЙ ПЕРЕЧИНСЬКОЇ ТГ СТАНОМ </a:t>
            </a:r>
            <a:br>
              <a:rPr lang="uk-UA" sz="2400" b="1" dirty="0" smtClean="0"/>
            </a:br>
            <a:r>
              <a:rPr lang="uk-UA" sz="2400" b="1" dirty="0" smtClean="0"/>
              <a:t>НА 01.08.2025 РОКУ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06" y="1700808"/>
          <a:ext cx="8964487" cy="4858308"/>
        </p:xfrm>
        <a:graphic>
          <a:graphicData uri="http://schemas.openxmlformats.org/drawingml/2006/table">
            <a:tbl>
              <a:tblPr/>
              <a:tblGrid>
                <a:gridCol w="623181"/>
                <a:gridCol w="411794"/>
                <a:gridCol w="411794"/>
                <a:gridCol w="411794"/>
                <a:gridCol w="412344"/>
                <a:gridCol w="411794"/>
                <a:gridCol w="411794"/>
                <a:gridCol w="412344"/>
                <a:gridCol w="411794"/>
                <a:gridCol w="411794"/>
                <a:gridCol w="412344"/>
                <a:gridCol w="411794"/>
                <a:gridCol w="411794"/>
                <a:gridCol w="412344"/>
                <a:gridCol w="411794"/>
                <a:gridCol w="411794"/>
                <a:gridCol w="412344"/>
                <a:gridCol w="411794"/>
                <a:gridCol w="411794"/>
                <a:gridCol w="412344"/>
                <a:gridCol w="513920"/>
              </a:tblGrid>
              <a:tr h="650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Вік дитини  (…років)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9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Населений пункт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2009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Разом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4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Перечин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1454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9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Сімер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81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Сімерки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2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Зарічово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4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Ворочово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03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169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2726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12" marR="4031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556792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Комунальна </a:t>
            </a:r>
            <a:r>
              <a:rPr lang="ru-RU" sz="2800" b="1" dirty="0" err="1"/>
              <a:t>установа</a:t>
            </a:r>
            <a:r>
              <a:rPr lang="ru-RU" sz="2800" b="1" dirty="0"/>
              <a:t> «</a:t>
            </a:r>
            <a:r>
              <a:rPr lang="uk-UA" sz="2800" b="1" dirty="0" err="1"/>
              <a:t>ІРЦ</a:t>
            </a:r>
            <a:r>
              <a:rPr lang="ru-RU" sz="2800" b="1" dirty="0"/>
              <a:t>» </a:t>
            </a:r>
          </a:p>
        </p:txBody>
      </p:sp>
      <p:sp>
        <p:nvSpPr>
          <p:cNvPr id="176129" name="Rectangle 1"/>
          <p:cNvSpPr>
            <a:spLocks noChangeArrowheads="1"/>
          </p:cNvSpPr>
          <p:nvPr/>
        </p:nvSpPr>
        <p:spPr bwMode="auto">
          <a:xfrm>
            <a:off x="683568" y="2302129"/>
            <a:ext cx="792088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Протягом 2024/2025 навчального року у 4 закладах загальної середньої освіти та 2-х філіях було організовано інклюзивне навчання для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11 дітей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 особливими освітніми потребами,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створено 5 ресурсних кімнат,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відкрито 10 ставок асистента вчителя.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algn="just"/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Перечинському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ЗДО  ясла-садок "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Веселка”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навчалися (виховувалися) </a:t>
            </a:r>
            <a:r>
              <a:rPr lang="uk-UA" sz="2000" dirty="0" smtClean="0">
                <a:ea typeface="Times New Roman" pitchFamily="18" charset="0"/>
              </a:rPr>
              <a:t>6 </a:t>
            </a:r>
            <a:r>
              <a:rPr lang="uk-UA" sz="2000" dirty="0">
                <a:ea typeface="Times New Roman" pitchFamily="18" charset="0"/>
              </a:rPr>
              <a:t>здобувачів освіти з ООП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створено 2 інклюзивні групи,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ресурсну кімнату,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відкрито 2 ставки асистента вихователя.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501008"/>
          <a:ext cx="8568954" cy="2839212"/>
        </p:xfrm>
        <a:graphic>
          <a:graphicData uri="http://schemas.openxmlformats.org/drawingml/2006/table">
            <a:tbl>
              <a:tblPr/>
              <a:tblGrid>
                <a:gridCol w="1534387"/>
                <a:gridCol w="1150340"/>
                <a:gridCol w="1149438"/>
                <a:gridCol w="1027733"/>
                <a:gridCol w="639179"/>
                <a:gridCol w="639179"/>
                <a:gridCol w="639179"/>
                <a:gridCol w="639179"/>
                <a:gridCol w="1150340"/>
              </a:tblGrid>
              <a:tr h="33528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Кількість інклюзивних класів/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груп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Загальна кількість учнів/ вихованців  з ООП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+mj-lt"/>
                          <a:ea typeface="Times New Roman"/>
                          <a:cs typeface="Times New Roman"/>
                        </a:rPr>
                        <a:t>Учні з ООП, що потребують ІІ-V рівнів підтримки</a:t>
                      </a:r>
                      <a:endParaRPr lang="ru-RU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+mj-lt"/>
                          <a:ea typeface="Times New Roman"/>
                          <a:cs typeface="Times New Roman"/>
                        </a:rPr>
                        <a:t>К-сть асистентів вчителя/ вихователя</a:t>
                      </a:r>
                      <a:endParaRPr lang="ru-RU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всього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учнів з ІІ-V рівнями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+mj-lt"/>
                          <a:ea typeface="Times New Roman"/>
                          <a:cs typeface="Times New Roman"/>
                        </a:rPr>
                        <a:t>з них потребують:</a:t>
                      </a:r>
                      <a:endParaRPr lang="ru-RU" sz="14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3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ІІ рівень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ІІІ рівень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ІV рівень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V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+mj-lt"/>
                          <a:ea typeface="Times New Roman"/>
                          <a:cs typeface="Times New Roman"/>
                        </a:rPr>
                        <a:t>рівень 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2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ЗЗСО з інклюзивними класами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ЗДО з інклюзивними групами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2033" name="Rectangle 1"/>
          <p:cNvSpPr>
            <a:spLocks noChangeArrowheads="1"/>
          </p:cNvSpPr>
          <p:nvPr/>
        </p:nvSpPr>
        <p:spPr bwMode="auto">
          <a:xfrm>
            <a:off x="1187624" y="1556792"/>
            <a:ext cx="70567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 2024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році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здобуття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освіти дітей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ООП у Перечинській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громаді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забезпечували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4 ЗЗСО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інклюзивним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та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індивідуальним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навчанням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дошкільний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заклад (ЗДО «Веселка»)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7809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b="1" dirty="0" err="1">
                <a:cs typeface="Times New Roman" pitchFamily="18" charset="0"/>
              </a:rPr>
              <a:t>Розподіл</a:t>
            </a:r>
            <a:r>
              <a:rPr lang="ru-RU" b="1" dirty="0">
                <a:cs typeface="Times New Roman" pitchFamily="18" charset="0"/>
              </a:rPr>
              <a:t> дітей за </a:t>
            </a:r>
            <a:r>
              <a:rPr lang="ru-RU" b="1" dirty="0" err="1">
                <a:cs typeface="Times New Roman" pitchFamily="18" charset="0"/>
              </a:rPr>
              <a:t>рівнями</a:t>
            </a:r>
            <a:r>
              <a:rPr lang="ru-RU" b="1" dirty="0">
                <a:cs typeface="Times New Roman" pitchFamily="18" charset="0"/>
              </a:rPr>
              <a:t> </a:t>
            </a:r>
            <a:r>
              <a:rPr lang="ru-RU" b="1" dirty="0" err="1">
                <a:cs typeface="Times New Roman" pitchFamily="18" charset="0"/>
              </a:rPr>
              <a:t>підтримки</a:t>
            </a:r>
            <a:r>
              <a:rPr lang="ru-RU" b="1" dirty="0">
                <a:cs typeface="Times New Roman" pitchFamily="18" charset="0"/>
              </a:rPr>
              <a:t> у 2024-2025 </a:t>
            </a:r>
            <a:r>
              <a:rPr lang="ru-RU" b="1" dirty="0" smtClean="0">
                <a:cs typeface="Times New Roman" pitchFamily="18" charset="0"/>
              </a:rPr>
              <a:t>н.р. </a:t>
            </a:r>
          </a:p>
          <a:p>
            <a:pPr lvl="0" algn="ctr" eaLnBrk="0" hangingPunct="0"/>
            <a:r>
              <a:rPr lang="ru-RU" b="1" dirty="0" err="1" smtClean="0">
                <a:cs typeface="Times New Roman" pitchFamily="18" charset="0"/>
              </a:rPr>
              <a:t>відповідно</a:t>
            </a:r>
            <a:r>
              <a:rPr lang="ru-RU" b="1" dirty="0" smtClean="0">
                <a:cs typeface="Times New Roman" pitchFamily="18" charset="0"/>
              </a:rPr>
              <a:t> </a:t>
            </a:r>
            <a:r>
              <a:rPr lang="ru-RU" b="1" dirty="0">
                <a:cs typeface="Times New Roman" pitchFamily="18" charset="0"/>
              </a:rPr>
              <a:t>до </a:t>
            </a:r>
            <a:r>
              <a:rPr lang="ru-RU" b="1" dirty="0" err="1">
                <a:cs typeface="Times New Roman" pitchFamily="18" charset="0"/>
              </a:rPr>
              <a:t>висновків</a:t>
            </a:r>
            <a:r>
              <a:rPr lang="ru-RU" b="1" dirty="0">
                <a:cs typeface="Times New Roman" pitchFamily="18" charset="0"/>
              </a:rPr>
              <a:t> ІРЦ  </a:t>
            </a:r>
            <a:endParaRPr lang="ru-RU" b="1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556792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Комунальна </a:t>
            </a:r>
            <a:r>
              <a:rPr lang="ru-RU" sz="2800" b="1" dirty="0" err="1"/>
              <a:t>установа</a:t>
            </a:r>
            <a:r>
              <a:rPr lang="ru-RU" sz="2800" b="1" dirty="0"/>
              <a:t> «</a:t>
            </a:r>
            <a:r>
              <a:rPr lang="uk-UA" sz="2800" b="1" dirty="0" err="1"/>
              <a:t>ІРЦ</a:t>
            </a:r>
            <a:r>
              <a:rPr lang="ru-RU" sz="2800" b="1" dirty="0"/>
              <a:t>»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568" y="2564904"/>
          <a:ext cx="8136905" cy="4149082"/>
        </p:xfrm>
        <a:graphic>
          <a:graphicData uri="http://schemas.openxmlformats.org/drawingml/2006/table">
            <a:tbl>
              <a:tblPr/>
              <a:tblGrid>
                <a:gridCol w="2161165"/>
                <a:gridCol w="1239844"/>
                <a:gridCol w="1459044"/>
                <a:gridCol w="2196731"/>
                <a:gridCol w="1080121"/>
              </a:tblGrid>
              <a:tr h="753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Назва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З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ЗС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Інклюзивне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навчання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Педагогічний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патронаж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Особи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які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відвідують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ЗО</a:t>
                      </a:r>
                      <a:r>
                        <a:rPr lang="uk-UA" sz="1400" dirty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але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не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організоване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інклюзивне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навчання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Виїхали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за кордон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5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Ліцей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ім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ені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 Г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ероїв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68-го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батальйону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 (з них</a:t>
                      </a:r>
                      <a:r>
                        <a:rPr lang="uk-UA" sz="1600" b="1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1 ВПО)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1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Зарічівська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Сімерківська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Сімерська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ЗДО «Веселка»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 (ВПО)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ЗДО «Теремок»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 (з них 1 ВПО)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ЗДО Сімер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Березний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45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Всього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5105" name="Rectangle 1"/>
          <p:cNvSpPr>
            <a:spLocks noChangeArrowheads="1"/>
          </p:cNvSpPr>
          <p:nvPr/>
        </p:nvSpPr>
        <p:spPr bwMode="auto">
          <a:xfrm>
            <a:off x="539552" y="2081173"/>
            <a:ext cx="8172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Кількість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дітей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які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перебували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обліку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 ІРЦ  станом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кінець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2024 року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1325"/>
            <a:ext cx="8229600" cy="4525963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ru-RU" sz="2400" b="1" dirty="0">
                <a:solidFill>
                  <a:schemeClr val="tx1"/>
                </a:solidFill>
              </a:rPr>
              <a:t>У </a:t>
            </a:r>
            <a:r>
              <a:rPr lang="ru-RU" sz="2400" b="1" dirty="0" smtClean="0">
                <a:solidFill>
                  <a:schemeClr val="tx1"/>
                </a:solidFill>
              </a:rPr>
              <a:t>2025/2026 </a:t>
            </a:r>
            <a:r>
              <a:rPr lang="ru-RU" sz="2400" b="1" dirty="0">
                <a:solidFill>
                  <a:schemeClr val="tx1"/>
                </a:solidFill>
              </a:rPr>
              <a:t>н.р.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у 3-х </a:t>
            </a:r>
            <a:r>
              <a:rPr lang="uk-UA" sz="2400" dirty="0" smtClean="0">
                <a:solidFill>
                  <a:schemeClr val="tx1"/>
                </a:solidFill>
              </a:rPr>
              <a:t>ЗЗСО </a:t>
            </a:r>
            <a:r>
              <a:rPr lang="ru-RU" sz="2400" dirty="0" smtClean="0">
                <a:solidFill>
                  <a:schemeClr val="tx1"/>
                </a:solidFill>
              </a:rPr>
              <a:t>та 2-х </a:t>
            </a:r>
            <a:r>
              <a:rPr lang="ru-RU" sz="2400" dirty="0" err="1">
                <a:solidFill>
                  <a:schemeClr val="tx1"/>
                </a:solidFill>
              </a:rPr>
              <a:t>ф</a:t>
            </a:r>
            <a:r>
              <a:rPr lang="uk-UA" sz="2400" dirty="0">
                <a:solidFill>
                  <a:schemeClr val="tx1"/>
                </a:solidFill>
              </a:rPr>
              <a:t>і</a:t>
            </a:r>
            <a:r>
              <a:rPr lang="ru-RU" sz="2400" dirty="0">
                <a:solidFill>
                  <a:schemeClr val="tx1"/>
                </a:solidFill>
              </a:rPr>
              <a:t>л</a:t>
            </a:r>
            <a:r>
              <a:rPr lang="uk-UA" sz="2400" dirty="0">
                <a:solidFill>
                  <a:schemeClr val="tx1"/>
                </a:solidFill>
              </a:rPr>
              <a:t>і</a:t>
            </a:r>
            <a:r>
              <a:rPr lang="ru-RU" sz="2400" dirty="0" err="1">
                <a:solidFill>
                  <a:schemeClr val="tx1"/>
                </a:solidFill>
              </a:rPr>
              <a:t>ях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</a:rPr>
              <a:t>7 учнів </a:t>
            </a:r>
            <a:r>
              <a:rPr lang="uk-UA" sz="2400" b="1" dirty="0">
                <a:solidFill>
                  <a:schemeClr val="tx1"/>
                </a:solidFill>
              </a:rPr>
              <a:t>з ООП </a:t>
            </a:r>
            <a:r>
              <a:rPr lang="uk-UA" sz="2400" dirty="0" smtClean="0">
                <a:solidFill>
                  <a:schemeClr val="tx1"/>
                </a:solidFill>
              </a:rPr>
              <a:t>буде навчатися </a:t>
            </a: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 err="1">
                <a:solidFill>
                  <a:schemeClr val="tx1"/>
                </a:solidFill>
              </a:rPr>
              <a:t>інклюзивних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класах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uk-UA" sz="2400" dirty="0" smtClean="0">
                <a:solidFill>
                  <a:schemeClr val="tx1"/>
                </a:solidFill>
              </a:rPr>
              <a:t>У 3-х ЗДО </a:t>
            </a:r>
            <a:r>
              <a:rPr lang="uk-UA" sz="2400" b="1" dirty="0" smtClean="0">
                <a:solidFill>
                  <a:schemeClr val="tx1"/>
                </a:solidFill>
              </a:rPr>
              <a:t>7 вихованців з ООП </a:t>
            </a:r>
            <a:r>
              <a:rPr lang="uk-UA" sz="2400" dirty="0" smtClean="0">
                <a:solidFill>
                  <a:schemeClr val="tx1"/>
                </a:solidFill>
              </a:rPr>
              <a:t>буде навчатися </a:t>
            </a: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 err="1" smtClean="0">
                <a:solidFill>
                  <a:schemeClr val="tx1"/>
                </a:solidFill>
              </a:rPr>
              <a:t>інклюзивних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групах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Збільшилась кількість дітей з ООП, для яких планується організувати індивідуальне навчання (педагогічний патронаж) – </a:t>
            </a:r>
            <a:r>
              <a:rPr lang="uk-UA" sz="2400" b="1" dirty="0" smtClean="0">
                <a:solidFill>
                  <a:schemeClr val="tx1"/>
                </a:solidFill>
              </a:rPr>
              <a:t>це 6 учнів: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Ліцей імені Героїв 68-го батальйону – 4 учні,</a:t>
            </a:r>
          </a:p>
          <a:p>
            <a:pPr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Зарічівська гімназія – 1 учениця,</a:t>
            </a:r>
          </a:p>
          <a:p>
            <a:pPr>
              <a:buNone/>
            </a:pPr>
            <a:r>
              <a:rPr lang="uk-UA" sz="2400" dirty="0" smtClean="0">
                <a:solidFill>
                  <a:schemeClr val="tx1"/>
                </a:solidFill>
              </a:rPr>
              <a:t>Сімерська гімназія – 1 учениця.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6" y="1550396"/>
          <a:ext cx="8280919" cy="5118963"/>
        </p:xfrm>
        <a:graphic>
          <a:graphicData uri="http://schemas.openxmlformats.org/drawingml/2006/table">
            <a:tbl>
              <a:tblPr/>
              <a:tblGrid>
                <a:gridCol w="345039"/>
                <a:gridCol w="3105344"/>
                <a:gridCol w="1104121"/>
                <a:gridCol w="966108"/>
                <a:gridCol w="1035115"/>
                <a:gridCol w="897100"/>
                <a:gridCol w="828092"/>
              </a:tblGrid>
              <a:tr h="66955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  <a:t>ПРОГНОЗОВАНА КІЛЬКІСТЬ ЗДОБУВАЧІВ ОСВІТИ З ООП, </a:t>
                      </a:r>
                      <a:b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</a:br>
                      <a: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  <a:t>ЯКІ НАВЧАТИМУТЬСЯ В ІНКЛЮЗИВНИХ КЛАСАХ ЗЗСО У 2025/2026 Н. Р.</a:t>
                      </a:r>
                      <a:endParaRPr lang="ru-RU" sz="1600" b="1" i="0" u="none" strike="noStrike" dirty="0">
                        <a:solidFill>
                          <a:srgbClr val="1A396C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2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 з/п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Назва закладу загальної середньої освіти з інклюзивними класами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Учні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ООП,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що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потребують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ІІ-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рівнів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підтримки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всього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учнів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ІІ-V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рівнями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підтримки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(сума граф 4,5,6,7)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 них потребують: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86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ІІ рівень підтримки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ІІІ рівень підтримки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рівень підтримки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рівень підтримки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2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1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Ліцей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імені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Героїв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68-го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батальйону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1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Філія опорного закладу Початкова школа Ліцею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імені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Героїв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68-го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батальйону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7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Філія Початкова школа Зарічівської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гімназії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50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Сімерська </a:t>
                      </a:r>
                      <a:r>
                        <a:rPr lang="ru-RU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гімназія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7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Сімерківська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гімназія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1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УСЬОГО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957" marR="3957" marT="39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402466"/>
          <a:ext cx="8280921" cy="4690831"/>
        </p:xfrm>
        <a:graphic>
          <a:graphicData uri="http://schemas.openxmlformats.org/drawingml/2006/table">
            <a:tbl>
              <a:tblPr/>
              <a:tblGrid>
                <a:gridCol w="792088"/>
                <a:gridCol w="2490778"/>
                <a:gridCol w="1301577"/>
                <a:gridCol w="940028"/>
                <a:gridCol w="983414"/>
                <a:gridCol w="983414"/>
                <a:gridCol w="789622"/>
              </a:tblGrid>
              <a:tr h="81777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  <a:t>ПРОГНОЗОВАНА КІЛЬКІСТЬ ЗДОБУВАЧІВ ОСВІТИ ООП,</a:t>
                      </a:r>
                      <a:b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</a:br>
                      <a:r>
                        <a:rPr lang="ru-RU" sz="1600" b="1" i="0" u="none" strike="noStrike" dirty="0" smtClean="0">
                          <a:solidFill>
                            <a:srgbClr val="1A396C"/>
                          </a:solidFill>
                          <a:latin typeface="Times New Roman"/>
                        </a:rPr>
                        <a:t>ЯКІ НАВЧАТИМУТЬСЯ В ІНКЛЮЗИВНИХ ГРУПАХ ЗДО У 2025/2026 Н.Р.</a:t>
                      </a:r>
                      <a:endParaRPr lang="ru-RU" sz="1600" b="1" i="0" u="none" strike="noStrike" dirty="0">
                        <a:solidFill>
                          <a:srgbClr val="1A396C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050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 з/п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Назва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закладу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дошкільної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освіти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інклюзивними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групами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Здобувачі освіти з ООП, що потребують ІІ-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рівнів підтримки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9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всього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здобувачів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освіти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ІІ-V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рівнями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підтримки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(сума граф 4,5,6,7)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 них потребують: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ІІ рівень підтримки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ІІІ рівень підтримки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І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рівень підтримки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рівень підтримки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27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Перечинський ЗДО 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ясла-садок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"Веселка"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52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Перечинський ЗДО  "Теремок" Перечинської міської ради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585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Зарічівський</a:t>
                      </a:r>
                      <a:r>
                        <a:rPr lang="uk-UA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ЗДО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5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УСЬОГО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016" marR="7016" marT="70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1556792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Комунальна </a:t>
            </a:r>
            <a:r>
              <a:rPr lang="ru-RU" sz="2800" b="1" dirty="0" err="1"/>
              <a:t>установа</a:t>
            </a:r>
            <a:r>
              <a:rPr lang="ru-RU" sz="2800" b="1" dirty="0"/>
              <a:t> «</a:t>
            </a:r>
            <a:r>
              <a:rPr lang="uk-UA" sz="2800" b="1" dirty="0" err="1"/>
              <a:t>ІРЦ</a:t>
            </a:r>
            <a:r>
              <a:rPr lang="ru-RU" sz="2800" b="1" dirty="0"/>
              <a:t>» Перечинської міської ради </a:t>
            </a:r>
          </a:p>
        </p:txBody>
      </p:sp>
      <p:sp>
        <p:nvSpPr>
          <p:cNvPr id="174081" name="Rectangle 1"/>
          <p:cNvSpPr>
            <a:spLocks noChangeArrowheads="1"/>
          </p:cNvSpPr>
          <p:nvPr/>
        </p:nvSpPr>
        <p:spPr bwMode="auto">
          <a:xfrm>
            <a:off x="539552" y="2426405"/>
            <a:ext cx="799288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Штатна чисельність працівників центру становить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8 ставок згідно штатного розпису: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1 ставка - директор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ІРЦ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7 ставок - фахівець (консультант)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ІРЦ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</a:endParaRPr>
          </a:p>
          <a:p>
            <a:r>
              <a:rPr lang="uk-UA" b="1" dirty="0">
                <a:latin typeface="+mj-lt"/>
              </a:rPr>
              <a:t>Кількість фактично зайнятих 5,5 ставки, а саме:</a:t>
            </a:r>
            <a:endParaRPr lang="ru-RU" dirty="0">
              <a:latin typeface="+mj-lt"/>
            </a:endParaRPr>
          </a:p>
          <a:p>
            <a:r>
              <a:rPr lang="uk-UA" dirty="0">
                <a:latin typeface="+mj-lt"/>
              </a:rPr>
              <a:t>1 ставка – директор </a:t>
            </a:r>
            <a:r>
              <a:rPr lang="uk-UA" dirty="0" err="1">
                <a:latin typeface="+mj-lt"/>
              </a:rPr>
              <a:t>ІРЦ</a:t>
            </a:r>
            <a:r>
              <a:rPr lang="uk-UA" dirty="0">
                <a:latin typeface="+mj-lt"/>
              </a:rPr>
              <a:t>, </a:t>
            </a:r>
            <a:endParaRPr lang="ru-RU" dirty="0">
              <a:latin typeface="+mj-lt"/>
            </a:endParaRPr>
          </a:p>
          <a:p>
            <a:r>
              <a:rPr lang="uk-UA" dirty="0">
                <a:latin typeface="+mj-lt"/>
              </a:rPr>
              <a:t>0,5 ставки вчителя-логопеда,</a:t>
            </a:r>
            <a:endParaRPr lang="ru-RU" dirty="0">
              <a:latin typeface="+mj-lt"/>
            </a:endParaRPr>
          </a:p>
          <a:p>
            <a:r>
              <a:rPr lang="uk-UA" dirty="0">
                <a:latin typeface="+mj-lt"/>
              </a:rPr>
              <a:t>1 ставка – </a:t>
            </a:r>
            <a:r>
              <a:rPr lang="uk-UA" dirty="0" err="1">
                <a:latin typeface="+mj-lt"/>
              </a:rPr>
              <a:t>вчителя-реабілітолога</a:t>
            </a:r>
            <a:r>
              <a:rPr lang="uk-UA" dirty="0">
                <a:latin typeface="+mj-lt"/>
              </a:rPr>
              <a:t>, </a:t>
            </a:r>
            <a:endParaRPr lang="ru-RU" dirty="0">
              <a:latin typeface="+mj-lt"/>
            </a:endParaRPr>
          </a:p>
          <a:p>
            <a:r>
              <a:rPr lang="uk-UA" dirty="0">
                <a:latin typeface="+mj-lt"/>
              </a:rPr>
              <a:t>1 ставка – вчителя-дефектолога,</a:t>
            </a:r>
            <a:endParaRPr lang="ru-RU" dirty="0">
              <a:latin typeface="+mj-lt"/>
            </a:endParaRPr>
          </a:p>
          <a:p>
            <a:r>
              <a:rPr lang="ru-RU" dirty="0">
                <a:latin typeface="+mj-lt"/>
              </a:rPr>
              <a:t>2 ставки – практичного психолога,</a:t>
            </a:r>
          </a:p>
          <a:p>
            <a:r>
              <a:rPr lang="uk-UA" b="1" dirty="0">
                <a:latin typeface="+mj-lt"/>
              </a:rPr>
              <a:t>Вакантними залишаються 1,5 ставки вчителя-логопеда, та 1 ставка практичного психолога.</a:t>
            </a:r>
            <a:endParaRPr lang="ru-RU" dirty="0"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2"/>
          <p:cNvSpPr txBox="1">
            <a:spLocks noChangeArrowheads="1"/>
          </p:cNvSpPr>
          <p:nvPr/>
        </p:nvSpPr>
        <p:spPr bwMode="auto">
          <a:xfrm>
            <a:off x="681038" y="1628775"/>
            <a:ext cx="81534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ПРО ПІДСУМКИ РОЗВИТКУ </a:t>
            </a:r>
          </a:p>
          <a:p>
            <a:pPr algn="ctr" eaLnBrk="1" hangingPunct="1"/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ОСВІТ</a:t>
            </a:r>
            <a:r>
              <a:rPr lang="uk-UA" altLang="ru-RU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НЬОЇ ГАЛУЗІ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 ПЕРЕЧИНЩИНИ У </a:t>
            </a:r>
            <a:r>
              <a:rPr lang="ru-RU" altLang="en-US" sz="4000" b="1" dirty="0" smtClean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2024/2025 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Н</a:t>
            </a:r>
            <a:r>
              <a:rPr lang="uk-UA" altLang="ru-RU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.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 Р</a:t>
            </a:r>
            <a:r>
              <a:rPr lang="uk-UA" altLang="ru-RU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.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 ТА ПРІОРИТЕТНІ ЗАВДАННЯ НА </a:t>
            </a:r>
            <a:r>
              <a:rPr lang="ru-RU" altLang="en-US" sz="4000" b="1" dirty="0" smtClean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2025/2026 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Н</a:t>
            </a:r>
            <a:r>
              <a:rPr lang="uk-UA" altLang="ru-RU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. </a:t>
            </a:r>
            <a:r>
              <a:rPr lang="ru-RU" altLang="en-US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Р</a:t>
            </a:r>
            <a:r>
              <a:rPr lang="uk-UA" altLang="ru-RU" sz="4000" b="1" dirty="0">
                <a:latin typeface="Franklin Gothic Medium" pitchFamily="34" charset="0"/>
                <a:ea typeface="Franklin Gothic Medium" pitchFamily="34" charset="0"/>
                <a:cs typeface="Franklin Gothic Medium" pitchFamily="34" charset="0"/>
              </a:rPr>
              <a:t>.</a:t>
            </a:r>
            <a:endParaRPr lang="ru-RU" altLang="en-US" sz="4000" b="1" dirty="0">
              <a:latin typeface="Franklin Gothic Medium" pitchFamily="34" charset="0"/>
              <a:ea typeface="Franklin Gothic Medium" pitchFamily="34" charset="0"/>
              <a:cs typeface="Franklin Gothic Medium" pitchFamily="34" charset="0"/>
            </a:endParaRPr>
          </a:p>
        </p:txBody>
      </p:sp>
      <p:sp>
        <p:nvSpPr>
          <p:cNvPr id="7" name="Текстовое поле 3"/>
          <p:cNvSpPr txBox="1"/>
          <p:nvPr/>
        </p:nvSpPr>
        <p:spPr>
          <a:xfrm>
            <a:off x="4283968" y="5373216"/>
            <a:ext cx="457200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доповідь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начальника відділу освіти, 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defRPr/>
            </a:pP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культури, сім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’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ї, молоді та спорту </a:t>
            </a:r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defRPr/>
            </a:pP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Перечинської  міської  ради   </a:t>
            </a:r>
          </a:p>
          <a:p>
            <a:pPr algn="r" eaLnBrk="1" hangingPunct="1">
              <a:defRPr/>
            </a:pPr>
            <a:r>
              <a:rPr lang="uk-UA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Ольги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БАРЗАК</a:t>
            </a:r>
            <a:endParaRPr lang="uk-UA" alt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Picture 3" descr="C:\Диск D\КАРТИНКИ\images (8)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0"/>
            <a:ext cx="41052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7596336" y="116632"/>
            <a:ext cx="1368152" cy="12961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347048" cy="782414"/>
          </a:xfrm>
        </p:spPr>
        <p:txBody>
          <a:bodyPr/>
          <a:lstStyle/>
          <a:p>
            <a:r>
              <a:rPr lang="uk-UA" b="1" u="sng" dirty="0" smtClean="0"/>
              <a:t>ПІДВЕЗЕННЯ</a:t>
            </a:r>
            <a:endParaRPr lang="ru-RU" dirty="0"/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251520" y="1124744"/>
            <a:ext cx="8712968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Станом на 31.12.2024 року парк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автомобільного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транспорту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відділу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освіти, культури, сім’ї, молоді та спорту Перечинської міської ради,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задіяного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організованого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підвезення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учнів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закладів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освіти та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зворотному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напрямку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в 2024-2025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навчальному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році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складається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транспортних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одиниць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         У 2024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році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кількість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які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проживали за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межею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пішохідної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доступності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становила 570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учасників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освітнього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процесу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До Ліцею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імені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Героїв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68-го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батальйону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філії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початкової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школи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підвозилося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547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населених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пунктів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територіальної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громади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м.Перечин,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с.Зарічово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с.Ворочово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с.Сімер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 eaLnBrk="0" hangingPunct="0"/>
            <a:r>
              <a:rPr lang="ru-RU" sz="1600" b="1" dirty="0" smtClean="0"/>
              <a:t>            23 </a:t>
            </a:r>
            <a:r>
              <a:rPr lang="ru-RU" sz="1600" b="1" dirty="0" err="1" smtClean="0"/>
              <a:t>жовтня</a:t>
            </a:r>
            <a:r>
              <a:rPr lang="ru-RU" sz="1600" b="1" dirty="0" smtClean="0"/>
              <a:t> 2024 року </a:t>
            </a:r>
            <a:r>
              <a:rPr lang="ru-RU" sz="1600" dirty="0" err="1" smtClean="0"/>
              <a:t>ключі</a:t>
            </a:r>
            <a:r>
              <a:rPr lang="ru-RU" sz="1600" dirty="0" smtClean="0"/>
              <a:t> </a:t>
            </a:r>
            <a:r>
              <a:rPr lang="ru-RU" sz="1600" dirty="0" err="1" smtClean="0"/>
              <a:t>від</a:t>
            </a:r>
            <a:r>
              <a:rPr lang="ru-RU" sz="1600" dirty="0" smtClean="0"/>
              <a:t> нового </a:t>
            </a:r>
            <a:r>
              <a:rPr lang="ru-RU" sz="1600" dirty="0" err="1" smtClean="0"/>
              <a:t>шкільного</a:t>
            </a:r>
            <a:r>
              <a:rPr lang="ru-RU" sz="1600" dirty="0" smtClean="0"/>
              <a:t> автобусу </a:t>
            </a:r>
            <a:r>
              <a:rPr lang="ru-RU" sz="1600" dirty="0" err="1" smtClean="0"/>
              <a:t>отримав</a:t>
            </a:r>
            <a:r>
              <a:rPr lang="ru-RU" sz="1600" dirty="0" smtClean="0"/>
              <a:t> </a:t>
            </a:r>
            <a:r>
              <a:rPr lang="ru-RU" sz="1600" dirty="0" err="1" smtClean="0"/>
              <a:t>Ліцей</a:t>
            </a:r>
            <a:r>
              <a:rPr lang="ru-RU" sz="1600" dirty="0" smtClean="0"/>
              <a:t> </a:t>
            </a:r>
            <a:r>
              <a:rPr lang="ru-RU" sz="1600" dirty="0" err="1" smtClean="0"/>
              <a:t>імені</a:t>
            </a:r>
            <a:r>
              <a:rPr lang="ru-RU" sz="1600" dirty="0" smtClean="0"/>
              <a:t> </a:t>
            </a:r>
            <a:r>
              <a:rPr lang="ru-RU" sz="1600" dirty="0" err="1" smtClean="0"/>
              <a:t>Героїв</a:t>
            </a:r>
            <a:r>
              <a:rPr lang="ru-RU" sz="1600" dirty="0" smtClean="0"/>
              <a:t> 68-го </a:t>
            </a:r>
            <a:r>
              <a:rPr lang="ru-RU" sz="1600" dirty="0" err="1" smtClean="0"/>
              <a:t>батальйону</a:t>
            </a:r>
            <a:r>
              <a:rPr lang="ru-RU" sz="1600" dirty="0" smtClean="0"/>
              <a:t> Перечинської міської ради </a:t>
            </a:r>
            <a:r>
              <a:rPr lang="ru-RU" sz="1600" dirty="0" err="1" smtClean="0"/>
              <a:t>Закарпатської</a:t>
            </a:r>
            <a:r>
              <a:rPr lang="ru-RU" sz="1600" dirty="0" smtClean="0"/>
              <a:t> </a:t>
            </a:r>
            <a:r>
              <a:rPr lang="ru-RU" sz="1600" dirty="0" err="1" smtClean="0"/>
              <a:t>області</a:t>
            </a:r>
            <a:r>
              <a:rPr lang="ru-RU" sz="1600" dirty="0" smtClean="0"/>
              <a:t>. </a:t>
            </a:r>
            <a:r>
              <a:rPr lang="ru-RU" sz="1600" dirty="0" err="1" smtClean="0"/>
              <a:t>Його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вдалося</a:t>
            </a:r>
            <a:r>
              <a:rPr lang="ru-RU" sz="1600" dirty="0" smtClean="0"/>
              <a:t> </a:t>
            </a:r>
            <a:r>
              <a:rPr lang="ru-RU" sz="1600" dirty="0" err="1" smtClean="0"/>
              <a:t>закупити</a:t>
            </a:r>
            <a:r>
              <a:rPr lang="ru-RU" sz="1600" dirty="0" smtClean="0"/>
              <a:t> </a:t>
            </a:r>
            <a:r>
              <a:rPr lang="ru-RU" sz="1600" dirty="0" err="1" smtClean="0"/>
              <a:t>завдяки</a:t>
            </a:r>
            <a:r>
              <a:rPr lang="ru-RU" sz="1600" dirty="0" smtClean="0"/>
              <a:t> </a:t>
            </a:r>
            <a:r>
              <a:rPr lang="ru-RU" sz="1600" dirty="0" err="1" smtClean="0"/>
              <a:t>розподілу</a:t>
            </a:r>
            <a:r>
              <a:rPr lang="ru-RU" sz="1600" dirty="0" smtClean="0"/>
              <a:t> </a:t>
            </a:r>
            <a:r>
              <a:rPr lang="ru-RU" sz="1600" dirty="0" err="1" smtClean="0"/>
              <a:t>субвенції</a:t>
            </a:r>
            <a:r>
              <a:rPr lang="ru-RU" sz="1600" dirty="0" smtClean="0"/>
              <a:t> </a:t>
            </a:r>
            <a:r>
              <a:rPr lang="ru-RU" sz="1600" dirty="0" err="1" smtClean="0"/>
              <a:t>із</a:t>
            </a:r>
            <a:r>
              <a:rPr lang="ru-RU" sz="1600" dirty="0" smtClean="0"/>
              <a:t> державного бюджету та </a:t>
            </a:r>
            <a:r>
              <a:rPr lang="ru-RU" sz="1600" dirty="0" err="1" smtClean="0"/>
              <a:t>співфінансуванню</a:t>
            </a:r>
            <a:r>
              <a:rPr lang="ru-RU" sz="1600" dirty="0" smtClean="0"/>
              <a:t> </a:t>
            </a:r>
            <a:r>
              <a:rPr lang="ru-RU" sz="1600" dirty="0" err="1" smtClean="0"/>
              <a:t>з</a:t>
            </a:r>
            <a:r>
              <a:rPr lang="ru-RU" sz="1600" dirty="0" smtClean="0"/>
              <a:t> </a:t>
            </a:r>
            <a:r>
              <a:rPr lang="ru-RU" sz="1600" dirty="0" err="1" smtClean="0"/>
              <a:t>місцевого</a:t>
            </a:r>
            <a:r>
              <a:rPr lang="ru-RU" sz="1600" dirty="0" smtClean="0"/>
              <a:t> бюджету: Перечинською </a:t>
            </a:r>
            <a:r>
              <a:rPr lang="ru-RU" sz="1600" dirty="0" err="1" smtClean="0"/>
              <a:t>міською</a:t>
            </a:r>
            <a:r>
              <a:rPr lang="ru-RU" sz="1600" dirty="0" smtClean="0"/>
              <a:t> радою </a:t>
            </a:r>
            <a:r>
              <a:rPr lang="ru-RU" sz="1600" dirty="0" err="1" smtClean="0"/>
              <a:t>виділено</a:t>
            </a:r>
            <a:r>
              <a:rPr lang="ru-RU" sz="1600" dirty="0" smtClean="0"/>
              <a:t> </a:t>
            </a:r>
            <a:r>
              <a:rPr lang="ru-RU" sz="1600" b="1" dirty="0" smtClean="0"/>
              <a:t>800 </a:t>
            </a:r>
            <a:r>
              <a:rPr lang="ru-RU" sz="1600" b="1" dirty="0" err="1" smtClean="0"/>
              <a:t>тис.грн</a:t>
            </a:r>
            <a:r>
              <a:rPr lang="ru-RU" sz="1600" b="1" dirty="0" smtClean="0"/>
              <a:t> </a:t>
            </a:r>
            <a:r>
              <a:rPr lang="ru-RU" sz="1600" dirty="0" smtClean="0"/>
              <a:t>співфінансування для </a:t>
            </a:r>
            <a:r>
              <a:rPr lang="ru-RU" sz="1600" dirty="0" err="1" smtClean="0"/>
              <a:t>придбання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шкільного</a:t>
            </a:r>
            <a:r>
              <a:rPr lang="ru-RU" sz="1600" dirty="0" smtClean="0"/>
              <a:t> автобусу.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" name="Рисунок 5" descr="C:\Users\User\Downloads\4_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509120"/>
            <a:ext cx="305025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2_1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437112"/>
            <a:ext cx="312253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92643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77153" name="Rectangle 1"/>
          <p:cNvSpPr>
            <a:spLocks noChangeArrowheads="1"/>
          </p:cNvSpPr>
          <p:nvPr/>
        </p:nvSpPr>
        <p:spPr bwMode="auto">
          <a:xfrm>
            <a:off x="3131840" y="1124744"/>
            <a:ext cx="360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ХАРЧУВАННЯ УЧНІВ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827584" y="1844824"/>
            <a:ext cx="7596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ЗЗСО до 1 жовтня  2024 року харчуванням було охоплено 550 дітей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(37 % від загальної кількості учнів)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755576" y="2738536"/>
            <a:ext cx="756084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 1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жовтня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2024 року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забезпечено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безоплатним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одноразовим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харчуванням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448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учнів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закладів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загальної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середньої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освіти.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Вартість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одноразового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гарячого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обіду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- 55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2024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забезпечено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безоплатне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харчування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дітей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пільгових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категорій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числа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учнів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5-11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859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202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році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вартість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харчування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55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1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дитину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З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892480" cy="720080"/>
          </a:xfrm>
        </p:spPr>
        <p:txBody>
          <a:bodyPr/>
          <a:lstStyle/>
          <a:p>
            <a:r>
              <a:rPr lang="ru-RU" b="1" dirty="0" smtClean="0"/>
              <a:t>ОЗДОРОВЛЕННЯ ТА ВІДПОЧИНОК</a:t>
            </a:r>
            <a:endParaRPr lang="ru-RU" dirty="0"/>
          </a:p>
        </p:txBody>
      </p:sp>
      <p:sp>
        <p:nvSpPr>
          <p:cNvPr id="178177" name="Rectangle 1"/>
          <p:cNvSpPr>
            <a:spLocks noChangeArrowheads="1"/>
          </p:cNvSpPr>
          <p:nvPr/>
        </p:nvSpPr>
        <p:spPr bwMode="auto">
          <a:xfrm>
            <a:off x="611560" y="980728"/>
            <a:ext cx="806489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 2 червня по 15 червня 2025 року для 100 дітей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закладів освіти Перечинської ТГ працював пришкільний табір «Лідер» із денним перебуванням на базі Філії опорного закладу Початкова школа Перечинського ліцею спортивного напрямку.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</a:endParaRPr>
          </a:p>
          <a:p>
            <a:pPr marL="0" marR="0" lvl="0" indent="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 11 серпня по 24 серпня 2025 року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відпочивалИ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у таборі «Лідер»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84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дітей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пільгових категорій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.</a:t>
            </a: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 9 грудня по 22 грудня 2024 року 7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дітей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військовослужбовців, малозабезпечених сімей та ВПО відпочивали 14 днів у філії «Арніка» Комунального закладу позашкільної освіти «Закарпатський обласний центр дитячої та юнацької творчості «ПАДІЮН» Закарпатської обласної ради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  24 липня по 6 серпня 2025 року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 «Арніці»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відпочивали 15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учнів пільгових категорій із ЗЗСО Перечинської ТГ. 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 липні 2025 року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група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дітей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числа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вихованців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Перечинської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школи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супроводі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викладачів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цього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закладу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відпочивали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м.Мортф’ю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Угорщина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604448" cy="792088"/>
          </a:xfrm>
        </p:spPr>
        <p:txBody>
          <a:bodyPr/>
          <a:lstStyle/>
          <a:p>
            <a:r>
              <a:rPr lang="ru-RU" b="1" dirty="0" smtClean="0"/>
              <a:t>ОЗДОРОВЛЕННЯ ТА ВІДПОЧИНОК</a:t>
            </a:r>
            <a:endParaRPr lang="ru-RU" dirty="0"/>
          </a:p>
        </p:txBody>
      </p:sp>
      <p:pic>
        <p:nvPicPr>
          <p:cNvPr id="58370" name="Picture 2" descr="C:\Users\User\Downloads\2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1" name="Picture 3" descr="C:\Users\User\Downloads\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268760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2" name="Picture 4" descr="C:\Users\User\Downloads\3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36912"/>
            <a:ext cx="2880000" cy="2160000"/>
          </a:xfrm>
          <a:prstGeom prst="rect">
            <a:avLst/>
          </a:prstGeom>
          <a:noFill/>
        </p:spPr>
      </p:pic>
      <p:pic>
        <p:nvPicPr>
          <p:cNvPr id="58375" name="Picture 7" descr="C:\Users\User\Downloads\5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221088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7" name="Picture 9" descr="C:\Users\User\Downloads\4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36510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686800" cy="1143000"/>
          </a:xfrm>
        </p:spPr>
        <p:txBody>
          <a:bodyPr/>
          <a:lstStyle/>
          <a:p>
            <a:r>
              <a:rPr lang="uk-UA" b="1" dirty="0" smtClean="0"/>
              <a:t>РОБОТА З ОБДАРОВАНИМИ УЧНЯМИ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276872"/>
          <a:ext cx="7848873" cy="1950720"/>
        </p:xfrm>
        <a:graphic>
          <a:graphicData uri="http://schemas.openxmlformats.org/drawingml/2006/table">
            <a:tbl>
              <a:tblPr/>
              <a:tblGrid>
                <a:gridCol w="4046844"/>
                <a:gridCol w="572684"/>
                <a:gridCol w="572684"/>
                <a:gridCol w="572684"/>
                <a:gridCol w="735318"/>
                <a:gridCol w="1348659"/>
              </a:tblGrid>
              <a:tr h="429895">
                <a:tc rowSpan="2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  <a:ea typeface="Times New Roman"/>
                          <a:cs typeface="Times New Roman"/>
                        </a:rPr>
                        <a:t>Заклад</a:t>
                      </a:r>
                      <a:r>
                        <a:rPr lang="uk-UA" sz="1600" dirty="0">
                          <a:latin typeface="+mj-lt"/>
                          <a:ea typeface="Times New Roman"/>
                          <a:cs typeface="Times New Roman"/>
                        </a:rPr>
                        <a:t> загальної середньої освіти</a:t>
                      </a:r>
                      <a:endParaRPr lang="ru-RU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Ступінь диплома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Разом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К-сть  </a:t>
                      </a: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учасників</a:t>
                      </a: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ІІІ етапу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66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Ліцей імені Героїв 68-го батальйону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Зарічівська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Сімерська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Сімерківська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+mj-lt"/>
                          <a:ea typeface="Times New Roman"/>
                          <a:cs typeface="Times New Roman"/>
                        </a:rPr>
                        <a:t>РАЗОМ: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607895"/>
            <a:ext cx="79208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РЕЗУЛЬТАТИ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ПРОВЕДЕННЯ ІІ ЕТАПУ ОЛІМПІАД </a:t>
            </a:r>
            <a:r>
              <a:rPr lang="uk-UA" sz="1600" b="1" dirty="0" smtClean="0"/>
              <a:t>ВСЕУКРАЇНСЬКИХ УЧНІВСЬКИХ ОЛІМПІАД ІЗ НАВЧАЛЬНИХ ПРЕДМЕТІВ У 2024/2025 Н. Р.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3568" y="4298614"/>
            <a:ext cx="784887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ПЕРЕМОЖЦІ ІІІ (обласного) ЕТАПУ: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ДИПЛОМ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 СТУПЕНЯ: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СЛОВАЦЬКА МОВА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КУРЦЕБА КАМІЛА, УЧЕНИЦЯ 10 КЛАСУ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ЛІЦЕЮ ІМЕНІ ГЕРОЇВ 68-ГО БАТАЛЬЙОНУ,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ДИПЛОМ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СТУПЕНЯ: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ІСТОРІЯ –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ЗУБАНИЧ МАКСИМ, УЧЕНЬ 11 КЛАСУ ЛІЦЕЮ ІМЕНІ ГЕРОЇВ 68-ГО БАТАЛЬЙОНУ,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АНГЛІЙСЬКА МОВА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– ДУЧЕНКО РОМАН, УЧЕНЬ 9 КЛАСУ ЛІЦЕЮ ІМЕНІ ГЕРОЇВ 68-ГО БАТАЛЬЙОНУ,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686800" cy="1143000"/>
          </a:xfrm>
        </p:spPr>
        <p:txBody>
          <a:bodyPr/>
          <a:lstStyle/>
          <a:p>
            <a:r>
              <a:rPr lang="uk-UA" b="1" dirty="0" smtClean="0"/>
              <a:t>РОБОТА З ОБДАРОВАНИМИ УЧНЯМИ</a:t>
            </a:r>
            <a:endParaRPr lang="ru-RU" b="1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11560" y="1804175"/>
            <a:ext cx="75598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МАН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 І етапі Всеукраїнського конкурсу-захисту науково-дослідницьких робіт учнів-членів Малої академії наук учнівської молоді взяли участь 2 учні Ліцею імені Героїв 68-го батальйону  та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 учень Сімерської гімназії.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83568" y="3429000"/>
            <a:ext cx="777686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ПЕРЕМОЖЦІ ІІІ (обласного) ЕТАПУ 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Відділення Історія, Секція Історія України: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місце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Будз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Максим Іванович - учень 10 класу Ліцею імені Героїв 68-го батальйону Перечинської міської ради Закарпатської області,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Відділення Інформаційні технології, Секція Мультимедійні системи, навчальні та ігрові програми: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місце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Маріаш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Олег Владиславович - учень 7 класу Ліцею імені Героїв 68-го батальйону Перечинської міської ради Закарпатської області.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93987" y="1384702"/>
            <a:ext cx="795602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65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ВИДАТКИ ПО ДОШКІЛЬНІЙ ОСВІТІ ЗА 2024 РІК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25 277 890 </a:t>
            </a:r>
            <a:r>
              <a:rPr kumimoji="0" lang="ru-RU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7504" y="1669055"/>
          <a:ext cx="8811744" cy="518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411760" y="1268760"/>
            <a:ext cx="473719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ВАРТІСТЬ ДІТОДНЯ  У ЗДО У 2024 РОЦІ 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23528" y="1633504"/>
          <a:ext cx="8496944" cy="50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411760" y="1268760"/>
            <a:ext cx="469590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ЗДО ЗА 7 МІСЯЦІВ 2025 Р.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539552" y="1817440"/>
          <a:ext cx="8058443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08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980728"/>
            <a:ext cx="842493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2576513" algn="l"/>
              </a:tabLst>
            </a:pPr>
            <a:r>
              <a:rPr lang="ru-RU" b="1" dirty="0" smtClean="0"/>
              <a:t>ВИДАТКИ ПО ЗАГАЛЬНІЙ СЕРЕДНІЙ ОСВІТІ ЗА 2024 РІК   </a:t>
            </a:r>
            <a:r>
              <a:rPr lang="ru-RU" b="1" u="sng" dirty="0" smtClean="0"/>
              <a:t>59 891 150 ГРН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95536" y="1412776"/>
          <a:ext cx="8433351" cy="5105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638398"/>
          </a:xfrm>
        </p:spPr>
        <p:txBody>
          <a:bodyPr/>
          <a:lstStyle/>
          <a:p>
            <a:r>
              <a:rPr lang="ru-RU" b="1" dirty="0" smtClean="0"/>
              <a:t>ДОШКІЛЬНА ОСВІТА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2420888"/>
          <a:ext cx="8352927" cy="4277096"/>
        </p:xfrm>
        <a:graphic>
          <a:graphicData uri="http://schemas.openxmlformats.org/drawingml/2006/table">
            <a:tbl>
              <a:tblPr/>
              <a:tblGrid>
                <a:gridCol w="432048"/>
                <a:gridCol w="4608512"/>
                <a:gridCol w="864096"/>
                <a:gridCol w="720080"/>
                <a:gridCol w="648072"/>
                <a:gridCol w="1080119"/>
              </a:tblGrid>
              <a:tr h="628579">
                <a:tc rowSpan="2"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Заклад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дошкільної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освіти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2024/2025 н.р. станом на 31.12.2024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К-сть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дітей ВПО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Кількість місць відповідно до ліцензії 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9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К-сть груп 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К-сть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дітей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Перечинський ЗДО  ясла-садок "Веселка" 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102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8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Перечинський ЗДО  "Теремок"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65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46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Філія опорного закладу Ворочівська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початкова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школа (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дошкільним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підрозділом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) Ліцею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імені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Героїв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68-го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батальйону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9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Дошкільний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підрозділ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Філії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Початкова школа Зарічівської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гімназії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8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Сімерський ЗДО  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8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Сімерківський ЗДО  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8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РАЗОМ: 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306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518</a:t>
                      </a:r>
                      <a:endParaRPr lang="ru-RU" sz="16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5793" marR="65793" marT="885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467544" y="1099483"/>
            <a:ext cx="84249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      У 2024-2025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навчальному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році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станом на 31.12.2024 року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дошкільну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освіту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здобували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306 дітей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2 до 6 (7)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років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них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селі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- 139 дітей,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місті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– 167, до ЗДО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зараховано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34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дитини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числа ВПО. У закладах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дошкільної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освіти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забезпечували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виховний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процес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105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працівників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них 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педагоги.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854422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331640" y="1268760"/>
            <a:ext cx="6932539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ВАРТІСТЬ УТРИМАННЯ ОДНОГО УЧНЯ У ЗЗСО У 2024 РОЦІ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39552" y="1412776"/>
          <a:ext cx="7996542" cy="4960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854422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43608" y="1196752"/>
            <a:ext cx="777686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ЗАГАЛЬНІЙ СЕРЕДНІЙ ОСВІТІ  за 7 </a:t>
            </a:r>
            <a:r>
              <a:rPr lang="ru-RU" b="1" dirty="0" err="1" smtClean="0"/>
              <a:t>місяців</a:t>
            </a:r>
            <a:r>
              <a:rPr lang="ru-RU" b="1" dirty="0" smtClean="0"/>
              <a:t> 2025року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680518"/>
          <a:ext cx="8352928" cy="5177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268760"/>
            <a:ext cx="3456384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ВИДАТКИ ПО ІРЦ </a:t>
            </a:r>
          </a:p>
          <a:p>
            <a:pPr algn="ctr"/>
            <a:r>
              <a:rPr lang="ru-RU" b="1" dirty="0" smtClean="0">
                <a:latin typeface="+mj-lt"/>
              </a:rPr>
              <a:t>за 2024 </a:t>
            </a:r>
            <a:r>
              <a:rPr lang="ru-RU" b="1" dirty="0" err="1" smtClean="0">
                <a:latin typeface="+mj-lt"/>
              </a:rPr>
              <a:t>рік</a:t>
            </a:r>
            <a:r>
              <a:rPr lang="ru-RU" b="1" dirty="0" smtClean="0">
                <a:latin typeface="+mj-lt"/>
              </a:rPr>
              <a:t> 1 565 929 </a:t>
            </a:r>
            <a:r>
              <a:rPr lang="ru-RU" b="1" i="1" u="sng" dirty="0" err="1" smtClean="0">
                <a:latin typeface="+mj-lt"/>
              </a:rPr>
              <a:t>грн</a:t>
            </a:r>
            <a:endParaRPr lang="ru-RU" dirty="0">
              <a:latin typeface="+mj-lt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2132856"/>
          <a:ext cx="464400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940152" y="1279213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ВИДАТКИ ПО ІРЦ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  7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місяців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2025 року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860032" y="2132856"/>
          <a:ext cx="4076485" cy="4139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8241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699792" y="1124744"/>
            <a:ext cx="389254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ДЮСШ за  2024 </a:t>
            </a:r>
            <a:r>
              <a:rPr lang="ru-RU" b="1" dirty="0" err="1" smtClean="0"/>
              <a:t>рік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51520" y="1556792"/>
          <a:ext cx="88924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92643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907704" y="1268760"/>
            <a:ext cx="5706206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ДЮСШ за  7 </a:t>
            </a:r>
            <a:r>
              <a:rPr lang="ru-RU" b="1" dirty="0" err="1" smtClean="0"/>
              <a:t>місяців</a:t>
            </a:r>
            <a:r>
              <a:rPr lang="ru-RU" b="1" dirty="0" smtClean="0"/>
              <a:t> 2025 року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115616" y="1772816"/>
          <a:ext cx="6912768" cy="4782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8241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331640" y="1052736"/>
            <a:ext cx="722287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ПЕРЕЧИНСЬКІЙ  ШКОЛІ МИСТЕЦТВ ЗА 2024 РІК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3568" y="1340768"/>
          <a:ext cx="7920880" cy="5092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8241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1124744"/>
            <a:ext cx="8568952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ПЕРЕЧИНСЬКІЙ  ШКОЛІ МИСТЕЦТВ за  7 </a:t>
            </a:r>
            <a:r>
              <a:rPr lang="ru-RU" b="1" dirty="0" err="1" smtClean="0"/>
              <a:t>місяців</a:t>
            </a:r>
            <a:r>
              <a:rPr lang="ru-RU" b="1" dirty="0" smtClean="0"/>
              <a:t> 2025 року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971600" y="1772816"/>
          <a:ext cx="7200800" cy="4707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8241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619672" y="1124744"/>
            <a:ext cx="5533438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ВАРТІСТЬ УТРИМАННЯ ОДНОГО ВИХОВАНЦЯ </a:t>
            </a:r>
          </a:p>
          <a:p>
            <a:r>
              <a:rPr lang="ru-RU" b="1" dirty="0" smtClean="0"/>
              <a:t>ЗАКЛАДУ ПОЗАШКІЛЬНОЇ ОСВІТИ ЗА 2024 РІК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835696" y="1844824"/>
          <a:ext cx="527467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23728" y="980728"/>
            <a:ext cx="489037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ІНШІ ВИДАТКИ ЗА  7 МІСЯЦІВ  2025 РОКУ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1484784"/>
          <a:ext cx="8784976" cy="4891590"/>
        </p:xfrm>
        <a:graphic>
          <a:graphicData uri="http://schemas.openxmlformats.org/drawingml/2006/table">
            <a:tbl>
              <a:tblPr/>
              <a:tblGrid>
                <a:gridCol w="2016224"/>
                <a:gridCol w="957458"/>
                <a:gridCol w="881045"/>
                <a:gridCol w="1496783"/>
                <a:gridCol w="1673861"/>
                <a:gridCol w="1759605"/>
              </a:tblGrid>
              <a:tr h="93784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Інші програми та заходи у сфері освіти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НУШ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Проведення додаткових психолого-педагогічних і корекційно-розвиткових занять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Будівництво споруд. Установ та закладів фізичної культури та спорту (реконструкція спортивного майданчика)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Підтримка спорту вищих досягнень та організацій, які здійснюють фізкультурно-спортивну діяльність в регіоні (клуби)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>
                          <a:latin typeface="Times New Roman"/>
                          <a:ea typeface="Calibri"/>
                          <a:cs typeface="Times New Roman"/>
                        </a:rPr>
                        <a:t>Сума (грн.)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3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Заробітна плата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40 151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Нарахування на оплату праці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8 833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Предмети, </a:t>
                      </a:r>
                      <a:r>
                        <a:rPr lang="uk-UA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матеріали</a:t>
                      </a: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обладнання  </a:t>
                      </a: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та інвентар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374 385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197 680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Оплата послуг (крім комунальних)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435 418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Придбання </a:t>
                      </a:r>
                      <a:r>
                        <a:rPr lang="uk-UA" sz="12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обладн.ання</a:t>
                      </a:r>
                      <a:r>
                        <a:rPr lang="uk-UA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і предметів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991 871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Реконструкція та реставрація інших об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’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єктів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202 92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Times New Roman"/>
                          <a:ea typeface="Calibri"/>
                          <a:cs typeface="Times New Roman"/>
                        </a:rPr>
                        <a:t>Субсидії та поточні трансферти підприємствам (установам, організаціям).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latin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1 176 506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809 803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1 189 551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48 984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20 292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1 176 506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8241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23528" y="1196752"/>
            <a:ext cx="8496944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809 803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«Шкільний автобус» - 381 017 грн.,</a:t>
            </a:r>
            <a:r>
              <a:rPr kumimoji="0" lang="uk-UA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"Пліч-о-пліч всеукраїнські шкільні ліги “ - 17 600 грн..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"Пліч-о-пліч:згуртовані громади на 2024-2026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роки“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- 411 186 грн.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189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551 </a:t>
            </a:r>
            <a:r>
              <a:rPr kumimoji="0" lang="ru-RU" altLang="zh-CN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.: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Набори для демонстрацій польотів тип 1,апаратна частина для навчального кабінету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“Захист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України”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для здобувачів освіти, та для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педагогіних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працівників - 140 826 грн.,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обладнання для навчального кабінету ЗУ - 848 875 грн.,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інтерактивна панель В-PRO 65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Basikз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ОРS та мобільним стендом для транспортування в приміщенні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дл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навчального кабінету ЗУ - 99 900 грн.,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електронний засіб навчального призначення "Дидактичний мультимедійний матеріал "Країна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мрій“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- 99 950 грн.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20 292 грн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.: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експертиза проекту будівництва "Реконструкція спортивного майданчика на території Ліцею імені Героїв 68-го батальйону Перечинської міської ради по вул.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Світавська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, 1 в м.Перечин Ужгородського р-ну Закарпатської </a:t>
            </a:r>
            <a:r>
              <a:rPr kumimoji="0" lang="uk-UA" altLang="zh-CN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обл.“</a:t>
            </a:r>
            <a:endParaRPr kumimoji="0" lang="uk-UA" altLang="zh-CN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176</a:t>
            </a: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506 </a:t>
            </a:r>
            <a:r>
              <a:rPr kumimoji="0" lang="ru-RU" altLang="zh-CN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фінансування діяльності спортивних клубів: «Футбольний клуб Перечин» - 410 886,38 грн., </a:t>
            </a:r>
            <a:endParaRPr kumimoji="0" lang="ru-RU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«Хокейний клуб Перечин» - 765 620,08 грн.</a:t>
            </a:r>
            <a:endParaRPr kumimoji="0" lang="uk-UA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1325"/>
            <a:ext cx="8229600" cy="4525963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У 2024/2025 н.р. у 6 </a:t>
            </a:r>
            <a:r>
              <a:rPr lang="uk-UA" sz="2400" dirty="0">
                <a:solidFill>
                  <a:schemeClr val="tx1"/>
                </a:solidFill>
              </a:rPr>
              <a:t>закладах загальної середньої освіти </a:t>
            </a:r>
            <a:r>
              <a:rPr lang="ru-RU" sz="2400" dirty="0">
                <a:solidFill>
                  <a:schemeClr val="tx1"/>
                </a:solidFill>
              </a:rPr>
              <a:t>та 3-х </a:t>
            </a:r>
            <a:r>
              <a:rPr lang="ru-RU" sz="2400" dirty="0" err="1">
                <a:solidFill>
                  <a:schemeClr val="tx1"/>
                </a:solidFill>
              </a:rPr>
              <a:t>ф</a:t>
            </a:r>
            <a:r>
              <a:rPr lang="uk-UA" sz="2400" dirty="0">
                <a:solidFill>
                  <a:schemeClr val="tx1"/>
                </a:solidFill>
              </a:rPr>
              <a:t>і</a:t>
            </a:r>
            <a:r>
              <a:rPr lang="ru-RU" sz="2400" dirty="0">
                <a:solidFill>
                  <a:schemeClr val="tx1"/>
                </a:solidFill>
              </a:rPr>
              <a:t>л</a:t>
            </a:r>
            <a:r>
              <a:rPr lang="uk-UA" sz="2400" dirty="0">
                <a:solidFill>
                  <a:schemeClr val="tx1"/>
                </a:solidFill>
              </a:rPr>
              <a:t>і</a:t>
            </a:r>
            <a:r>
              <a:rPr lang="ru-RU" sz="2400" dirty="0" err="1">
                <a:solidFill>
                  <a:schemeClr val="tx1"/>
                </a:solidFill>
              </a:rPr>
              <a:t>ях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громади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навча</a:t>
            </a:r>
            <a:r>
              <a:rPr lang="uk-UA" sz="2400" dirty="0" err="1">
                <a:solidFill>
                  <a:schemeClr val="tx1"/>
                </a:solidFill>
              </a:rPr>
              <a:t>ли</a:t>
            </a:r>
            <a:r>
              <a:rPr lang="ru-RU" sz="2400" dirty="0" err="1">
                <a:solidFill>
                  <a:schemeClr val="tx1"/>
                </a:solidFill>
              </a:rPr>
              <a:t>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1</a:t>
            </a:r>
            <a:r>
              <a:rPr lang="uk-UA" sz="2400" b="1" dirty="0">
                <a:solidFill>
                  <a:schemeClr val="tx1"/>
                </a:solidFill>
              </a:rPr>
              <a:t>362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учні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uk-UA" sz="2400" b="1" dirty="0">
                <a:solidFill>
                  <a:schemeClr val="tx1"/>
                </a:solidFill>
              </a:rPr>
              <a:t>127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менше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минулого</a:t>
            </a:r>
            <a:r>
              <a:rPr lang="ru-RU" sz="2400" dirty="0">
                <a:solidFill>
                  <a:schemeClr val="tx1"/>
                </a:solidFill>
              </a:rPr>
              <a:t> року (</a:t>
            </a:r>
            <a:r>
              <a:rPr lang="uk-UA" sz="2400" b="1" dirty="0">
                <a:solidFill>
                  <a:schemeClr val="tx1"/>
                </a:solidFill>
              </a:rPr>
              <a:t>1489</a:t>
            </a:r>
            <a:r>
              <a:rPr lang="ru-RU" sz="2400" dirty="0">
                <a:solidFill>
                  <a:schemeClr val="tx1"/>
                </a:solidFill>
              </a:rPr>
              <a:t>), та </a:t>
            </a:r>
            <a:r>
              <a:rPr lang="uk-UA" sz="2400" dirty="0">
                <a:solidFill>
                  <a:schemeClr val="tx1"/>
                </a:solidFill>
              </a:rPr>
              <a:t>на </a:t>
            </a:r>
            <a:r>
              <a:rPr lang="uk-UA" sz="2400" b="1" dirty="0">
                <a:solidFill>
                  <a:schemeClr val="tx1"/>
                </a:solidFill>
              </a:rPr>
              <a:t>222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менше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позаминулого</a:t>
            </a:r>
            <a:r>
              <a:rPr lang="ru-RU" sz="2400" dirty="0">
                <a:solidFill>
                  <a:schemeClr val="tx1"/>
                </a:solidFill>
              </a:rPr>
              <a:t> року (</a:t>
            </a:r>
            <a:r>
              <a:rPr lang="ru-RU" sz="2400" b="1" dirty="0">
                <a:solidFill>
                  <a:schemeClr val="tx1"/>
                </a:solidFill>
              </a:rPr>
              <a:t>1</a:t>
            </a:r>
            <a:r>
              <a:rPr lang="uk-UA" sz="2400" b="1" dirty="0">
                <a:solidFill>
                  <a:schemeClr val="tx1"/>
                </a:solidFill>
              </a:rPr>
              <a:t>584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учні</a:t>
            </a:r>
            <a:r>
              <a:rPr lang="ru-RU" sz="2400" dirty="0">
                <a:solidFill>
                  <a:schemeClr val="tx1"/>
                </a:solidFill>
              </a:rPr>
              <a:t>).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err="1" smtClean="0">
                <a:solidFill>
                  <a:schemeClr val="tx1"/>
                </a:solidFill>
              </a:rPr>
              <a:t>Із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загальної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кількості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учнів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на кінець навчального року у закладах </a:t>
            </a:r>
            <a:r>
              <a:rPr lang="ru-RU" sz="2400" dirty="0" err="1">
                <a:solidFill>
                  <a:schemeClr val="tx1"/>
                </a:solidFill>
              </a:rPr>
              <a:t>навча</a:t>
            </a:r>
            <a:r>
              <a:rPr lang="uk-UA" sz="2400" dirty="0" err="1">
                <a:solidFill>
                  <a:schemeClr val="tx1"/>
                </a:solidFill>
              </a:rPr>
              <a:t>ли</a:t>
            </a:r>
            <a:r>
              <a:rPr lang="ru-RU" sz="2400" dirty="0" err="1">
                <a:solidFill>
                  <a:schemeClr val="tx1"/>
                </a:solidFill>
              </a:rPr>
              <a:t>ся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інституційною</a:t>
            </a:r>
            <a:r>
              <a:rPr lang="ru-RU" sz="2400" dirty="0">
                <a:solidFill>
                  <a:schemeClr val="tx1"/>
                </a:solidFill>
              </a:rPr>
              <a:t> формою - 1</a:t>
            </a:r>
            <a:r>
              <a:rPr lang="uk-UA" sz="2400" dirty="0">
                <a:solidFill>
                  <a:schemeClr val="tx1"/>
                </a:solidFill>
              </a:rPr>
              <a:t>2</a:t>
            </a:r>
            <a:r>
              <a:rPr lang="ru-RU" sz="2400" dirty="0">
                <a:solidFill>
                  <a:schemeClr val="tx1"/>
                </a:solidFill>
              </a:rPr>
              <a:t>46, </a:t>
            </a:r>
            <a:r>
              <a:rPr lang="ru-RU" sz="2400" dirty="0" err="1">
                <a:solidFill>
                  <a:schemeClr val="tx1"/>
                </a:solidFill>
              </a:rPr>
              <a:t>індивідуальною</a:t>
            </a:r>
            <a:r>
              <a:rPr lang="ru-RU" sz="2400" dirty="0">
                <a:solidFill>
                  <a:schemeClr val="tx1"/>
                </a:solidFill>
              </a:rPr>
              <a:t> - </a:t>
            </a:r>
            <a:r>
              <a:rPr lang="uk-UA" sz="2400" dirty="0">
                <a:solidFill>
                  <a:schemeClr val="tx1"/>
                </a:solidFill>
              </a:rPr>
              <a:t>126</a:t>
            </a:r>
            <a:r>
              <a:rPr lang="ru-RU" sz="2400" dirty="0">
                <a:solidFill>
                  <a:schemeClr val="tx1"/>
                </a:solidFill>
              </a:rPr>
              <a:t> (</a:t>
            </a:r>
            <a:r>
              <a:rPr lang="ru-RU" sz="2400" dirty="0" err="1">
                <a:solidFill>
                  <a:schemeClr val="tx1"/>
                </a:solidFill>
              </a:rPr>
              <a:t>з</a:t>
            </a:r>
            <a:r>
              <a:rPr lang="ru-RU" sz="2400" dirty="0">
                <a:solidFill>
                  <a:schemeClr val="tx1"/>
                </a:solidFill>
              </a:rPr>
              <a:t> них за </a:t>
            </a:r>
            <a:r>
              <a:rPr lang="ru-RU" sz="2400" dirty="0" err="1">
                <a:solidFill>
                  <a:schemeClr val="tx1"/>
                </a:solidFill>
              </a:rPr>
              <a:t>сімейною</a:t>
            </a:r>
            <a:r>
              <a:rPr lang="uk-UA" sz="2400" dirty="0">
                <a:solidFill>
                  <a:schemeClr val="tx1"/>
                </a:solidFill>
              </a:rPr>
              <a:t> (перебували за кордоном)</a:t>
            </a:r>
            <a:r>
              <a:rPr lang="ru-RU" sz="2400" dirty="0">
                <a:solidFill>
                  <a:schemeClr val="tx1"/>
                </a:solidFill>
              </a:rPr>
              <a:t> - </a:t>
            </a:r>
            <a:r>
              <a:rPr lang="uk-UA" sz="2400" dirty="0">
                <a:solidFill>
                  <a:schemeClr val="tx1"/>
                </a:solidFill>
              </a:rPr>
              <a:t>117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учнів</a:t>
            </a:r>
            <a:r>
              <a:rPr lang="ru-RU" sz="2400" dirty="0">
                <a:solidFill>
                  <a:schemeClr val="tx1"/>
                </a:solidFill>
              </a:rPr>
              <a:t>, за </a:t>
            </a:r>
            <a:r>
              <a:rPr lang="ru-RU" sz="2400" dirty="0" err="1">
                <a:solidFill>
                  <a:schemeClr val="tx1"/>
                </a:solidFill>
              </a:rPr>
              <a:t>екстернатною</a:t>
            </a:r>
            <a:r>
              <a:rPr lang="ru-RU" sz="2400" dirty="0">
                <a:solidFill>
                  <a:schemeClr val="tx1"/>
                </a:solidFill>
              </a:rPr>
              <a:t> формою </a:t>
            </a:r>
            <a:r>
              <a:rPr lang="ru-RU" sz="2400" dirty="0" err="1">
                <a:solidFill>
                  <a:schemeClr val="tx1"/>
                </a:solidFill>
              </a:rPr>
              <a:t>навчання</a:t>
            </a:r>
            <a:r>
              <a:rPr lang="uk-UA" sz="2400" dirty="0">
                <a:solidFill>
                  <a:schemeClr val="tx1"/>
                </a:solidFill>
              </a:rPr>
              <a:t> – 4, </a:t>
            </a:r>
            <a:r>
              <a:rPr lang="ru-RU" sz="2400" dirty="0" err="1">
                <a:solidFill>
                  <a:schemeClr val="tx1"/>
                </a:solidFill>
              </a:rPr>
              <a:t>педагогічним</a:t>
            </a:r>
            <a:r>
              <a:rPr lang="ru-RU" sz="2400" dirty="0">
                <a:solidFill>
                  <a:schemeClr val="tx1"/>
                </a:solidFill>
              </a:rPr>
              <a:t> патронажем </a:t>
            </a:r>
            <a:r>
              <a:rPr lang="uk-UA" sz="2400" dirty="0">
                <a:solidFill>
                  <a:schemeClr val="tx1"/>
                </a:solidFill>
              </a:rPr>
              <a:t>було </a:t>
            </a:r>
            <a:r>
              <a:rPr lang="ru-RU" sz="2400" dirty="0" err="1">
                <a:solidFill>
                  <a:schemeClr val="tx1"/>
                </a:solidFill>
              </a:rPr>
              <a:t>охоплено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5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учнів</a:t>
            </a:r>
            <a:r>
              <a:rPr lang="ru-RU" sz="24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Із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загальної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кількості</a:t>
            </a:r>
            <a:r>
              <a:rPr lang="ru-RU" sz="2400" dirty="0">
                <a:solidFill>
                  <a:schemeClr val="tx1"/>
                </a:solidFill>
              </a:rPr>
              <a:t> 1</a:t>
            </a:r>
            <a:r>
              <a:rPr lang="uk-UA" sz="2400" dirty="0">
                <a:solidFill>
                  <a:schemeClr val="tx1"/>
                </a:solidFill>
              </a:rPr>
              <a:t>1 учнів з ООП </a:t>
            </a:r>
            <a:r>
              <a:rPr lang="ru-RU" sz="2400" dirty="0" err="1">
                <a:solidFill>
                  <a:schemeClr val="tx1"/>
                </a:solidFill>
              </a:rPr>
              <a:t>навча</a:t>
            </a:r>
            <a:r>
              <a:rPr lang="uk-UA" sz="2400" dirty="0" err="1">
                <a:solidFill>
                  <a:schemeClr val="tx1"/>
                </a:solidFill>
              </a:rPr>
              <a:t>ли</a:t>
            </a:r>
            <a:r>
              <a:rPr lang="ru-RU" sz="2400" dirty="0" err="1">
                <a:solidFill>
                  <a:schemeClr val="tx1"/>
                </a:solidFill>
              </a:rPr>
              <a:t>ся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інклюзивних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класах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3528" y="945595"/>
            <a:ext cx="8496944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 2024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році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видатки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відділу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освіти, культури, сім’ї, молоді та спорту Перечинської міської ради становили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109 951 257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них: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кошти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субвенції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40 524 787,15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становить 37%: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харчування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учнів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початкових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класів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686 820,37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зарплата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педагогічним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працівникам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38 300 788,66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ІРЦ -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1 537 178,12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кошти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місцевого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бюджету –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69 426 469,85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становить 63%.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ПРОТЯГОМ 2024 РОКУ ОГОЛОШУВАЛИСЬ ТОРГИ ТА ЗДІЙСНЕНО: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1. 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2024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році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відділом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освіти, культури, сім'ї, молоді та спорту Перечинської міської ради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відповідно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обсягів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виділених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коштів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шляхом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проведення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відкритих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торгів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запиту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ціни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пропозиції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проведено ряд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закупівель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преметом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Нафта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дистиляти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»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дизпаливо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, бензин) 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шкільних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автобусів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інших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потреб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закладів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створення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запасів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палива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генераторів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умовах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блекауту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),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що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входять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сфери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управління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відділу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загальну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суму 740 000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2.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 метою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створення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належних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умов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укриття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учасників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освітнього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процесу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приведення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належний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стан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захисної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споруди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цивільного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захисту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протирадіаційного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укриття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 № 26409 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адресою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: вул.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Шевченка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, 4А в с. Зарічово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Ужгородського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 району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Закарпатської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  <a:hlinkClick r:id="rId2"/>
              </a:rPr>
              <a:t>області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здійснено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закупівлю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поточного ремонту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цього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укриття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на суму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199 000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., 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також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встановлення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вказаній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споруді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цивільного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захисту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протипожежної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сигналізації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.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грудні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2024 року за актом,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складеним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РУ ДСНС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Закарпатській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області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дане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протирадіаційне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укриття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визначено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готовим до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використання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за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призначенням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4. Для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забезпечення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закладів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освіти дровами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паливними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повному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обсязі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опалювальний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сезон 2024/2025 шляхом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проведення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відкритих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торгів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здійснено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закупівлю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паливної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деревини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загальним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обсягом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1260 куб.м.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 суму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2 268 000,00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грн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51520" y="1124744"/>
            <a:ext cx="8640960" cy="53553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З початку 2024 року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метою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покращення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умов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навчання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учнів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та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вихованців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закладів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освіти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здійснено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ряд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закупівель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послуг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поточного ремонту, 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саме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 </a:t>
            </a: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Поточний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ремонт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окремих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внутрішніх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вбиралень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корпусу № 1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Філії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початкова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школа Ліцею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імені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Героїв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68-го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батальйону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Перечинської міської ради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адресою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 вул. Ужанська, 9, м. Перечин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Ужгородського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району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Закарпатської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області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 суму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199 211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поточний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ремонт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майданчика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та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під'їзду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нього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для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безпечної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зупинки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шкільного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автобуса на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території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Філії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початкова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школа ліцею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імені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Героїв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68-го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батальйону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Перечинської міської ради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адресою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 вул. Ужанська, 9, м. Перечин  на суму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199 700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поточний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ремонт фасаду та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огорожі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Сімерського ЗДО Перечинської міської ради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адресою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 вул.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Карпатська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96,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с.Сімер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Ужгородського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орайону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Закарпатської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області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загальну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суму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більше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360 000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.,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також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виконано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роботи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встановлення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системи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протипожежної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сигналізації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 суму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99 900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здійснено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роботи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вогнезахисту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горища на суму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74 986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поточний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ремонт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частини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приміщень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філії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Початкова школа (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дошкільним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підрозділом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 Зарічівської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гімназії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Перечинської міської ради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адресою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 вул.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Шевченка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4А в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с.Зарічово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Ужгородського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району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Закарпатської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області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на суму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188 754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;</a:t>
            </a: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поточний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ремонт коридору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будівлі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філії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Ворочівська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початкова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школа (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дошкільним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підрозділом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) Ліцею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Героїв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68-го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батальйону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Перечинської міської ради за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адресою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: вул.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Підгірна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59,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с.Ворочово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Ужгородського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району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Закарпатської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області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 суму </a:t>
            </a: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100 000 </a:t>
            </a:r>
            <a:r>
              <a:rPr kumimoji="0" lang="ru-RU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eaLnBrk="0" hangingPunct="0"/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ремонт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підлоги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у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приміщенні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Зарічівської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гімназії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Перечинської міської ради за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адресою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вул. Миру, 52,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с.Зарічово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Ужгородського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району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Закарпатської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області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на суму </a:t>
            </a:r>
            <a:r>
              <a:rPr lang="ru-RU" sz="1500" b="1" dirty="0" smtClean="0">
                <a:ea typeface="Times New Roman" pitchFamily="18" charset="0"/>
                <a:cs typeface="Times New Roman" pitchFamily="18" charset="0"/>
              </a:rPr>
              <a:t>73 763 </a:t>
            </a:r>
            <a:r>
              <a:rPr lang="ru-RU" sz="1500" b="1" dirty="0" err="1" smtClean="0">
                <a:ea typeface="Times New Roman" pitchFamily="18" charset="0"/>
                <a:cs typeface="Times New Roman" pitchFamily="18" charset="0"/>
              </a:rPr>
              <a:t>грн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;</a:t>
            </a:r>
            <a:endParaRPr lang="ru-RU" sz="1500" dirty="0" smtClean="0">
              <a:cs typeface="Arial" pitchFamily="34" charset="0"/>
            </a:endParaRPr>
          </a:p>
          <a:p>
            <a:pPr lvl="0" algn="just" eaLnBrk="0" hangingPunct="0"/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ремонт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електромережі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у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приміщенні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Зарічівської </a:t>
            </a:r>
            <a:r>
              <a:rPr lang="ru-RU" sz="1500" dirty="0" err="1" smtClean="0">
                <a:ea typeface="Times New Roman" pitchFamily="18" charset="0"/>
                <a:cs typeface="Times New Roman" pitchFamily="18" charset="0"/>
              </a:rPr>
              <a:t>гімназії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 на суму </a:t>
            </a:r>
            <a:r>
              <a:rPr lang="ru-RU" sz="1500" b="1" dirty="0" smtClean="0">
                <a:ea typeface="Times New Roman" pitchFamily="18" charset="0"/>
                <a:cs typeface="Times New Roman" pitchFamily="18" charset="0"/>
              </a:rPr>
              <a:t>199 334 </a:t>
            </a:r>
            <a:r>
              <a:rPr lang="ru-RU" sz="1500" b="1" dirty="0" err="1" smtClean="0">
                <a:ea typeface="Times New Roman" pitchFamily="18" charset="0"/>
                <a:cs typeface="Times New Roman" pitchFamily="18" charset="0"/>
              </a:rPr>
              <a:t>грн</a:t>
            </a:r>
            <a:r>
              <a:rPr lang="ru-RU" sz="1500" dirty="0" smtClean="0">
                <a:ea typeface="Times New Roman" pitchFamily="18" charset="0"/>
                <a:cs typeface="Times New Roman" pitchFamily="18" charset="0"/>
              </a:rPr>
              <a:t>.</a:t>
            </a:r>
            <a:endParaRPr lang="ru-RU" sz="1500" dirty="0" smtClean="0"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95536" y="1175846"/>
            <a:ext cx="8424936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hangingPunct="0"/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ремонт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огорожі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спортивного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майданчика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філії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Початкова школа ліцею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імені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Героїв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68-го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батальйону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Перечинської міської ради за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адресою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: вул. Ужанська, 9, м. Перечин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Ужгородського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району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Закарпатської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області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на суму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160 000 </a:t>
            </a:r>
            <a:r>
              <a:rPr lang="ru-RU" sz="1600" b="1" dirty="0" err="1" smtClean="0">
                <a:ea typeface="Times New Roman" pitchFamily="18" charset="0"/>
                <a:cs typeface="Times New Roman" pitchFamily="18" charset="0"/>
              </a:rPr>
              <a:t>грн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;</a:t>
            </a:r>
            <a:endParaRPr lang="ru-RU" sz="1600" dirty="0" smtClean="0">
              <a:cs typeface="Arial" pitchFamily="34" charset="0"/>
            </a:endParaRPr>
          </a:p>
          <a:p>
            <a:pPr lvl="0" algn="just" eaLnBrk="0" hangingPunct="0">
              <a:buFontTx/>
              <a:buChar char="-"/>
            </a:pP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ремонт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даху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Сімерківської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гімназії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Перечинської міської ради за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адресою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вул. Центральна, 118,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с.Сімерки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Ужгородського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району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Закарпатської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ea typeface="Times New Roman" pitchFamily="18" charset="0"/>
                <a:cs typeface="Times New Roman" pitchFamily="18" charset="0"/>
              </a:rPr>
              <a:t>області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 на суму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198 189 </a:t>
            </a:r>
            <a:r>
              <a:rPr lang="ru-RU" sz="1600" b="1" dirty="0" err="1" smtClean="0">
                <a:ea typeface="Times New Roman" pitchFamily="18" charset="0"/>
                <a:cs typeface="Times New Roman" pitchFamily="18" charset="0"/>
              </a:rPr>
              <a:t>грн</a:t>
            </a:r>
            <a:r>
              <a:rPr lang="ru-RU" sz="1600" dirty="0" smtClean="0"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6.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липні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2024 року шляхом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відкритих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торгів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оголошено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закупівлю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робіт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за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об’єктом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«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Капітальний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ремонт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реставрація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Капітальний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ремонт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Заміна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вікон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та дверей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будівлі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ЗДО «Теремок» Перечинської міської ради по вул. Незалежності, 6 в м. Перечин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Закарпатської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області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» та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вересні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2024 року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укладено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договір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підрядником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загальну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суму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1 177 000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даний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час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виконання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робіт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триває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7. За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кошти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освітньої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субвенції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державного бюджету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місцевим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бюджетам 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забезпечення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навчальними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засобами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НУШ проведено ряд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закупівель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шляхом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відкритих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торгів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мультимедійного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обладнання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суму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більше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1 500 000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грн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навчальних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засобів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суму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більше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140 000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грн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 та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обладнання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кабінету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Захист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України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»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суму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близько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512 000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грн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8.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вересні-листопаді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2024 року проведено ряд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додаткових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закупівель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продуктів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харчування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метою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виконання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вимог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законодавства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щодо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забезпечення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харчування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за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кошти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освітньої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субвенції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учнів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1-4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класів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закладів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загальної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середньої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освіти.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Arial Unicode MS" pitchFamily="34" charset="-128"/>
                <a:cs typeface="Times New Roman" pitchFamily="18" charset="0"/>
              </a:rPr>
              <a:t> 9. З початку 2024 року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відділом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освіти, культури, сім'ї, молоді та спорту Перечинської міської ради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укладено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670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договорів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закупівлю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товарів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робіт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послуг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710406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179512" y="1600200"/>
          <a:ext cx="4316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648200" y="4232845"/>
          <a:ext cx="4495800" cy="2625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572000" y="1124744"/>
          <a:ext cx="4392488" cy="2640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1484785"/>
          <a:ext cx="8208912" cy="4896544"/>
        </p:xfrm>
        <a:graphic>
          <a:graphicData uri="http://schemas.openxmlformats.org/drawingml/2006/table">
            <a:tbl>
              <a:tblPr/>
              <a:tblGrid>
                <a:gridCol w="636058"/>
                <a:gridCol w="1938952"/>
                <a:gridCol w="1211418"/>
                <a:gridCol w="1218257"/>
                <a:gridCol w="1084888"/>
                <a:gridCol w="974605"/>
                <a:gridCol w="1144734"/>
              </a:tblGrid>
              <a:tr h="1091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5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uk-UA" sz="1400" spc="-25" dirty="0">
                          <a:latin typeface="Times New Roman"/>
                          <a:ea typeface="Times New Roman"/>
                          <a:cs typeface="Times New Roman"/>
                        </a:rPr>
                        <a:t>з/п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Назва навчального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закладу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Проєктна потужність закладу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(к-сть місць)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Контингент </a:t>
                      </a:r>
                      <a:r>
                        <a:rPr lang="uk-UA" sz="1400" spc="-20">
                          <a:latin typeface="Times New Roman"/>
                          <a:ea typeface="Times New Roman"/>
                          <a:cs typeface="Times New Roman"/>
                        </a:rPr>
                        <a:t>учнів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станом на </a:t>
                      </a: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05.09.24 р.,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25">
                          <a:latin typeface="Times New Roman"/>
                          <a:ea typeface="Times New Roman"/>
                          <a:cs typeface="Times New Roman"/>
                        </a:rPr>
                        <a:t>од.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Відсоток завантажен.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закладу,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25">
                          <a:latin typeface="Times New Roman"/>
                          <a:ea typeface="Times New Roman"/>
                          <a:cs typeface="Times New Roman"/>
                        </a:rPr>
                        <a:t> (%)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Фактичні видатки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за 2024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рік,</a:t>
                      </a:r>
                      <a:r>
                        <a:rPr lang="uk-UA" sz="1400" spc="5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(грн)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spc="-10">
                          <a:latin typeface="Times New Roman"/>
                          <a:ea typeface="Times New Roman"/>
                          <a:cs typeface="Times New Roman"/>
                        </a:rPr>
                        <a:t>Фактична вартість утримання </a:t>
                      </a: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1-го</a:t>
                      </a:r>
                      <a:r>
                        <a:rPr lang="uk-UA" sz="1400" spc="-35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учня</a:t>
                      </a:r>
                      <a:r>
                        <a:rPr lang="uk-UA" sz="1400" spc="-45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400" spc="-20">
                          <a:latin typeface="Times New Roman"/>
                          <a:ea typeface="Times New Roman"/>
                          <a:cs typeface="Times New Roman"/>
                        </a:rPr>
                        <a:t>грн.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55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Ліцей  імені Героїв 68-го батальйону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641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33 995 976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36 282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5384"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Філія опорного закладу  Початкова школа Ліцею імені Героїв 68-го батальйону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227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8338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Філія опорного закладу Ворочівська початкова школа 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2 355 164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71 369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704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Зарічівська гімназія 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214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9 696 132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45 942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362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Сімерська гімназія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169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8 171 619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46 167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559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Сімерківська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 гімназія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 smtClean="0">
                          <a:latin typeface="Times New Roman"/>
                          <a:ea typeface="Times New Roman"/>
                          <a:cs typeface="Times New Roman"/>
                        </a:rPr>
                        <a:t>5 672 259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Times New Roman"/>
                          <a:cs typeface="Times New Roman"/>
                        </a:rPr>
                        <a:t>76 632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69985" name="Rectangle 1"/>
          <p:cNvSpPr>
            <a:spLocks noChangeArrowheads="1"/>
          </p:cNvSpPr>
          <p:nvPr/>
        </p:nvSpPr>
        <p:spPr bwMode="auto">
          <a:xfrm>
            <a:off x="395536" y="1833791"/>
            <a:ext cx="83529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2024/2025 навчальному році було подано замовлення на виготовлення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документів про освіту для випускників 2025 навчального року.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Закінчили 9-й клас та отримали свідоцтво про здобуття базової освіти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учень, з них отримали свідоцтва з відзнакою -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випускників, 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осіб з ООП.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Свідоцтва про повну загальну середню освіту у 2024 році отримали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школярів.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випускники 11 класів подавались попередньо на нагородження золотою медаллю «За успіхи у навчанні», але на виконання наказу МОН України від 15.04.2025 №570 «Про внесення змін до порядку переведення учнів закладу загальної середньої освіти на наступний рік» -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Самусь Назар, Лялько Діана, Демченко Дарина, Ганич Анастасія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отримали свідоцтво про повну загальну середню освіту з відзнакою.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854422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69985" name="Rectangle 1"/>
          <p:cNvSpPr>
            <a:spLocks noChangeArrowheads="1"/>
          </p:cNvSpPr>
          <p:nvPr/>
        </p:nvSpPr>
        <p:spPr bwMode="auto">
          <a:xfrm>
            <a:off x="323528" y="4058344"/>
            <a:ext cx="835292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+mj-lt"/>
              <a:ea typeface="Times New Roman" pitchFamily="18" charset="0"/>
              <a:cs typeface="Times New Roman" pitchFamily="18" charset="0"/>
              <a:hlinkClick r:id="rId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 2024/2025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н.р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учень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2"/>
              </a:rPr>
              <a:t>Ліцею імені Героїв 68-го батальйону Перечинської міської ради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Самусь Назар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набрав максимальну кількість балів - 200 із англійської мови у Національному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мультипредметному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тесті (НМТ).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dirty="0" smtClean="0">
              <a:solidFill>
                <a:srgbClr val="050505"/>
              </a:solidFill>
              <a:latin typeface="+mj-lt"/>
              <a:cs typeface="Times New Roman" pitchFamily="18" charset="0"/>
            </a:endParaRPr>
          </a:p>
          <a:p>
            <a:pPr algn="just" eaLnBrk="0" hangingPunct="0"/>
            <a:r>
              <a:rPr lang="ru-RU" b="1" dirty="0" smtClean="0">
                <a:latin typeface="+mj-lt"/>
              </a:rPr>
              <a:t>23 </a:t>
            </a:r>
            <a:r>
              <a:rPr lang="ru-RU" b="1" dirty="0" err="1" smtClean="0">
                <a:latin typeface="+mj-lt"/>
              </a:rPr>
              <a:t>серпня</a:t>
            </a:r>
            <a:r>
              <a:rPr lang="ru-RU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202</a:t>
            </a:r>
            <a:r>
              <a:rPr lang="uk-UA" b="1" dirty="0" smtClean="0">
                <a:latin typeface="+mj-lt"/>
              </a:rPr>
              <a:t>5</a:t>
            </a:r>
            <a:r>
              <a:rPr lang="ru-RU" b="1" dirty="0" smtClean="0">
                <a:latin typeface="+mj-lt"/>
              </a:rPr>
              <a:t> року</a:t>
            </a:r>
            <a:r>
              <a:rPr lang="ru-RU" dirty="0" smtClean="0">
                <a:latin typeface="+mj-lt"/>
              </a:rPr>
              <a:t> </a:t>
            </a:r>
            <a:r>
              <a:rPr lang="uk-UA" dirty="0" smtClean="0">
                <a:latin typeface="+mj-lt"/>
              </a:rPr>
              <a:t>йому</a:t>
            </a:r>
            <a:r>
              <a:rPr lang="ru-RU" dirty="0" smtClean="0">
                <a:latin typeface="+mj-lt"/>
              </a:rPr>
              <a:t> вручено </a:t>
            </a:r>
            <a:r>
              <a:rPr lang="ru-RU" dirty="0" err="1" smtClean="0">
                <a:latin typeface="+mj-lt"/>
              </a:rPr>
              <a:t>сертифікат</a:t>
            </a:r>
            <a:r>
              <a:rPr lang="ru-RU" dirty="0" smtClean="0">
                <a:latin typeface="+mj-lt"/>
              </a:rPr>
              <a:t> на </a:t>
            </a:r>
            <a:r>
              <a:rPr lang="ru-RU" dirty="0" err="1" smtClean="0">
                <a:latin typeface="+mj-lt"/>
              </a:rPr>
              <a:t>грошову</a:t>
            </a:r>
            <a:r>
              <a:rPr lang="ru-RU" dirty="0" smtClean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винагороду</a:t>
            </a:r>
            <a:r>
              <a:rPr lang="ru-RU" dirty="0" smtClean="0">
                <a:latin typeface="+mj-lt"/>
              </a:rPr>
              <a:t> </a:t>
            </a:r>
            <a:r>
              <a:rPr lang="uk-UA" dirty="0" smtClean="0">
                <a:latin typeface="+mj-lt"/>
              </a:rPr>
              <a:t>у розмірі 30 000 грн.</a:t>
            </a:r>
            <a:endParaRPr lang="ru-RU" dirty="0" smtClean="0"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48603" t="39744" r="18159" b="23888"/>
          <a:stretch>
            <a:fillRect/>
          </a:stretch>
        </p:blipFill>
        <p:spPr bwMode="auto">
          <a:xfrm>
            <a:off x="2267744" y="1412776"/>
            <a:ext cx="4457415" cy="262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556792"/>
          <a:ext cx="8784974" cy="4934718"/>
        </p:xfrm>
        <a:graphic>
          <a:graphicData uri="http://schemas.openxmlformats.org/drawingml/2006/table">
            <a:tbl>
              <a:tblPr/>
              <a:tblGrid>
                <a:gridCol w="488055"/>
                <a:gridCol w="3040336"/>
                <a:gridCol w="648072"/>
                <a:gridCol w="576064"/>
                <a:gridCol w="720080"/>
                <a:gridCol w="648072"/>
                <a:gridCol w="720080"/>
                <a:gridCol w="648072"/>
                <a:gridCol w="648072"/>
                <a:gridCol w="648071"/>
              </a:tblGrid>
              <a:tr h="769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2023/2024 </a:t>
                      </a:r>
                      <a:r>
                        <a:rPr lang="uk-UA" sz="1400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(станом на 05.09.2023)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2024/2025 </a:t>
                      </a:r>
                      <a:r>
                        <a:rPr lang="uk-UA" sz="1400" b="1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(станом на </a:t>
                      </a:r>
                      <a:endParaRPr lang="uk-UA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05.09.2024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2025/2026 </a:t>
                      </a:r>
                      <a:r>
                        <a:rPr lang="uk-UA" sz="1400" b="1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(станом на </a:t>
                      </a:r>
                      <a:endParaRPr lang="uk-UA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22.08.2025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Повна назва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закладу загальної освіти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Середня </a:t>
                      </a:r>
                      <a:r>
                        <a:rPr lang="uk-UA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наповн</a:t>
                      </a: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Середня </a:t>
                      </a: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наповн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9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Ліцей імені Героїв </a:t>
                      </a: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68-го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693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641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551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567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Філія Початкова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Ліцею імені Героїв 68-го 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298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227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177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861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Філія Ворочівська початкова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Ліцею імені Героїв </a:t>
                      </a: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68-го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Зарічівська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128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129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567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Філія Початкова школа Зарічівської гімназії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Сімерська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184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151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Сімерківська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071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РАЗОМ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1489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1362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1185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1009" name="Rectangle 1"/>
          <p:cNvSpPr>
            <a:spLocks noChangeArrowheads="1"/>
          </p:cNvSpPr>
          <p:nvPr/>
        </p:nvSpPr>
        <p:spPr bwMode="auto">
          <a:xfrm>
            <a:off x="1763688" y="1052736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6600" algn="l"/>
              </a:tabLs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ЕРЕЖА КЛАСІВ ТА УЧНІВ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ЗЗСО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3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013</Template>
  <TotalTime>269</TotalTime>
  <Words>3262</Words>
  <Application>Microsoft Office PowerPoint</Application>
  <PresentationFormat>Экран (4:3)</PresentationFormat>
  <Paragraphs>947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013</vt:lpstr>
      <vt:lpstr>Слайд 1</vt:lpstr>
      <vt:lpstr>Слайд 2</vt:lpstr>
      <vt:lpstr>ДОШКІЛЬНА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ВІДОМОСТІ ПРО ОБЛІК ДІТЕЙ ПЕРЕЧИНСЬКОЇ ТГ СТАНОМ  НА 01.08.2025 РОКУ</vt:lpstr>
      <vt:lpstr>ЗАБЕЗПЕЧЕННЯ ОСВІТНІХ ПОТРЕБ ДІТЕЙ З ООП</vt:lpstr>
      <vt:lpstr>ЗАБЕЗПЕЧЕННЯ ОСВІТНІХ ПОТРЕБ ДІТЕЙ З ООП</vt:lpstr>
      <vt:lpstr>ЗАБЕЗПЕЧЕННЯ ОСВІТНІХ ПОТРЕБ ДІТЕЙ З ООП</vt:lpstr>
      <vt:lpstr>ЗАГАЛЬНА СЕРЕДНЯ ОСВІТА</vt:lpstr>
      <vt:lpstr>ЗАБЕЗПЕЧЕННЯ ОСВІТНІХ ПОТРЕБ ДІТЕЙ З ООП</vt:lpstr>
      <vt:lpstr>ЗАБЕЗПЕЧЕННЯ ОСВІТНІХ ПОТРЕБ ДІТЕЙ З ООП</vt:lpstr>
      <vt:lpstr>ЗАБЕЗПЕЧЕННЯ ОСВІТНІХ ПОТРЕБ ДІТЕЙ З ООП</vt:lpstr>
      <vt:lpstr>ПІДВЕЗЕННЯ</vt:lpstr>
      <vt:lpstr>ЗАГАЛЬНА СЕРЕДНЯ ОСВІТА</vt:lpstr>
      <vt:lpstr>ОЗДОРОВЛЕННЯ ТА ВІДПОЧИНОК</vt:lpstr>
      <vt:lpstr>ОЗДОРОВЛЕННЯ ТА ВІДПОЧИНОК</vt:lpstr>
      <vt:lpstr>РОБОТА З ОБДАРОВАНИМИ УЧНЯМИ</vt:lpstr>
      <vt:lpstr>РОБОТА З ОБДАРОВАНИМИ УЧНЯМИ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32</cp:revision>
  <dcterms:created xsi:type="dcterms:W3CDTF">2025-08-22T08:07:21Z</dcterms:created>
  <dcterms:modified xsi:type="dcterms:W3CDTF">2025-08-28T13:25:21Z</dcterms:modified>
</cp:coreProperties>
</file>