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handoutMasterIdLst>
    <p:handoutMasterId r:id="rId66"/>
  </p:handoutMasterIdLst>
  <p:sldIdLst>
    <p:sldId id="301" r:id="rId2"/>
    <p:sldId id="302" r:id="rId3"/>
    <p:sldId id="303" r:id="rId4"/>
    <p:sldId id="300" r:id="rId5"/>
    <p:sldId id="304" r:id="rId6"/>
    <p:sldId id="257" r:id="rId7"/>
    <p:sldId id="259" r:id="rId8"/>
    <p:sldId id="260" r:id="rId9"/>
    <p:sldId id="263" r:id="rId10"/>
    <p:sldId id="299" r:id="rId11"/>
    <p:sldId id="262" r:id="rId12"/>
    <p:sldId id="291" r:id="rId13"/>
    <p:sldId id="305" r:id="rId14"/>
    <p:sldId id="306" r:id="rId15"/>
    <p:sldId id="264" r:id="rId16"/>
    <p:sldId id="267" r:id="rId17"/>
    <p:sldId id="296" r:id="rId18"/>
    <p:sldId id="266" r:id="rId19"/>
    <p:sldId id="268" r:id="rId20"/>
    <p:sldId id="269" r:id="rId21"/>
    <p:sldId id="333" r:id="rId22"/>
    <p:sldId id="329" r:id="rId23"/>
    <p:sldId id="334" r:id="rId24"/>
    <p:sldId id="328" r:id="rId25"/>
    <p:sldId id="335" r:id="rId26"/>
    <p:sldId id="337" r:id="rId27"/>
    <p:sldId id="336" r:id="rId28"/>
    <p:sldId id="339" r:id="rId29"/>
    <p:sldId id="338" r:id="rId30"/>
    <p:sldId id="341" r:id="rId31"/>
    <p:sldId id="340" r:id="rId32"/>
    <p:sldId id="342" r:id="rId33"/>
    <p:sldId id="343" r:id="rId34"/>
    <p:sldId id="344" r:id="rId35"/>
    <p:sldId id="345" r:id="rId36"/>
    <p:sldId id="346" r:id="rId37"/>
    <p:sldId id="347" r:id="rId38"/>
    <p:sldId id="272" r:id="rId39"/>
    <p:sldId id="307" r:id="rId40"/>
    <p:sldId id="309" r:id="rId41"/>
    <p:sldId id="308" r:id="rId42"/>
    <p:sldId id="275" r:id="rId43"/>
    <p:sldId id="313" r:id="rId44"/>
    <p:sldId id="314" r:id="rId45"/>
    <p:sldId id="315" r:id="rId46"/>
    <p:sldId id="316" r:id="rId47"/>
    <p:sldId id="279" r:id="rId48"/>
    <p:sldId id="317" r:id="rId49"/>
    <p:sldId id="281" r:id="rId50"/>
    <p:sldId id="283" r:id="rId51"/>
    <p:sldId id="318" r:id="rId52"/>
    <p:sldId id="319" r:id="rId53"/>
    <p:sldId id="326" r:id="rId54"/>
    <p:sldId id="320" r:id="rId55"/>
    <p:sldId id="327" r:id="rId56"/>
    <p:sldId id="284" r:id="rId57"/>
    <p:sldId id="288" r:id="rId58"/>
    <p:sldId id="321" r:id="rId59"/>
    <p:sldId id="322" r:id="rId60"/>
    <p:sldId id="285" r:id="rId61"/>
    <p:sldId id="324" r:id="rId62"/>
    <p:sldId id="325" r:id="rId63"/>
    <p:sldId id="349" r:id="rId64"/>
  </p:sldIdLst>
  <p:sldSz cx="9144000" cy="6858000" type="screen4x3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396C"/>
    <a:srgbClr val="007BC2"/>
    <a:srgbClr val="005686"/>
    <a:srgbClr val="000000"/>
    <a:srgbClr val="E37416"/>
    <a:srgbClr val="F0A466"/>
    <a:srgbClr val="E9F6FD"/>
    <a:srgbClr val="D5EDFB"/>
    <a:srgbClr val="AFDDF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88" autoAdjust="0"/>
    <p:restoredTop sz="94678" autoAdjust="0"/>
  </p:normalViewPr>
  <p:slideViewPr>
    <p:cSldViewPr>
      <p:cViewPr>
        <p:scale>
          <a:sx n="65" d="100"/>
          <a:sy n="65" d="100"/>
        </p:scale>
        <p:origin x="-158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4"/>
  <c:chart>
    <c:title>
      <c:tx>
        <c:rich>
          <a:bodyPr/>
          <a:lstStyle/>
          <a:p>
            <a:pPr>
              <a:defRPr sz="1600"/>
            </a:pPr>
            <a:r>
              <a:rPr lang="ru-RU" sz="1600"/>
              <a:t>К-сть</a:t>
            </a:r>
            <a:r>
              <a:rPr lang="ru-RU" sz="1600" baseline="0"/>
              <a:t> учнів у ЗЗСО у 2025/2026 н.р.</a:t>
            </a:r>
            <a:endParaRPr lang="ru-RU" sz="1600"/>
          </a:p>
        </c:rich>
      </c:tx>
      <c:layout>
        <c:manualLayout>
          <c:xMode val="edge"/>
          <c:yMode val="edge"/>
          <c:x val="0.25070742336453228"/>
          <c:y val="0.92879681075607701"/>
        </c:manualLayout>
      </c:layout>
    </c:title>
    <c:view3D>
      <c:rotX val="50"/>
      <c:rotY val="90"/>
      <c:depthPercent val="100"/>
      <c:rAngAx val="1"/>
    </c:view3D>
    <c:plotArea>
      <c:layout>
        <c:manualLayout>
          <c:layoutTarget val="inner"/>
          <c:xMode val="edge"/>
          <c:yMode val="edge"/>
          <c:x val="0"/>
          <c:y val="0.11072628155471345"/>
          <c:w val="0.97726171191542244"/>
          <c:h val="0.8892737184452882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1"/>
          <c:dPt>
            <c:idx val="0"/>
            <c:explosion val="18"/>
            <c:spPr>
              <a:solidFill>
                <a:schemeClr val="tx2">
                  <a:lumMod val="75000"/>
                </a:schemeClr>
              </a:solidFill>
            </c:spPr>
          </c:dPt>
          <c:dPt>
            <c:idx val="1"/>
            <c:spPr>
              <a:solidFill>
                <a:srgbClr val="0070C0"/>
              </a:solidFill>
            </c:spPr>
          </c:dPt>
          <c:dPt>
            <c:idx val="2"/>
            <c:spPr>
              <a:solidFill>
                <a:srgbClr val="00B0F0"/>
              </a:solidFill>
            </c:spPr>
          </c:dPt>
          <c:dPt>
            <c:idx val="3"/>
            <c:spPr>
              <a:solidFill>
                <a:srgbClr val="C00000"/>
              </a:solidFill>
            </c:spPr>
          </c:dPt>
          <c:dPt>
            <c:idx val="4"/>
            <c:spPr>
              <a:solidFill>
                <a:srgbClr val="FF0000"/>
              </a:solidFill>
            </c:spPr>
          </c:dPt>
          <c:dPt>
            <c:idx val="5"/>
            <c:spPr>
              <a:solidFill>
                <a:srgbClr val="FFC000"/>
              </a:solidFill>
            </c:spPr>
          </c:dPt>
          <c:dPt>
            <c:idx val="6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-4.6604165431037042E-2"/>
                  <c:y val="-0.2427473811890012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chemeClr val="bg1"/>
                        </a:solidFill>
                      </a:defRPr>
                    </a:pPr>
                    <a:r>
                      <a:rPr lang="ru-RU" sz="1200" b="1">
                        <a:solidFill>
                          <a:schemeClr val="bg1"/>
                        </a:solidFill>
                      </a:rPr>
                      <a:t>Ліцей  імені Героїв 68-го батальйону ; 537</a:t>
                    </a:r>
                  </a:p>
                </c:rich>
              </c:tx>
              <c:spPr/>
              <c:showVal val="1"/>
              <c:showCatName val="1"/>
            </c:dLbl>
            <c:dLbl>
              <c:idx val="1"/>
              <c:layout>
                <c:manualLayout>
                  <c:x val="3.6373847157557791E-4"/>
                  <c:y val="-0.21475715027097478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chemeClr val="tx1"/>
                        </a:solidFill>
                      </a:defRPr>
                    </a:pPr>
                    <a:r>
                      <a:rPr lang="ru-RU" sz="1200" b="1" dirty="0" err="1">
                        <a:solidFill>
                          <a:schemeClr val="tx1"/>
                        </a:solidFill>
                      </a:rPr>
                      <a:t>Філія</a:t>
                    </a:r>
                    <a:r>
                      <a:rPr lang="ru-RU" sz="1200" b="1" dirty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ru-RU" sz="1200" b="1" dirty="0" err="1">
                        <a:solidFill>
                          <a:schemeClr val="tx1"/>
                        </a:solidFill>
                      </a:rPr>
                      <a:t>Початкова</a:t>
                    </a:r>
                    <a:r>
                      <a:rPr lang="ru-RU" sz="1200" b="1" dirty="0">
                        <a:solidFill>
                          <a:schemeClr val="tx1"/>
                        </a:solidFill>
                      </a:rPr>
                      <a:t> школа </a:t>
                    </a:r>
                    <a:r>
                      <a:rPr lang="ru-RU" sz="1200" b="1" dirty="0" err="1" smtClean="0">
                        <a:solidFill>
                          <a:schemeClr val="tx1"/>
                        </a:solidFill>
                      </a:rPr>
                      <a:t>Ліцею</a:t>
                    </a:r>
                    <a:r>
                      <a:rPr lang="ru-RU" sz="1200" b="1" dirty="0" smtClean="0">
                        <a:solidFill>
                          <a:schemeClr val="tx1"/>
                        </a:solidFill>
                      </a:rPr>
                      <a:t>; </a:t>
                    </a:r>
                    <a:r>
                      <a:rPr lang="ru-RU" sz="1200" b="1" dirty="0">
                        <a:solidFill>
                          <a:schemeClr val="tx1"/>
                        </a:solidFill>
                      </a:rPr>
                      <a:t>176</a:t>
                    </a:r>
                  </a:p>
                </c:rich>
              </c:tx>
              <c:spPr/>
              <c:showVal val="1"/>
              <c:showCatName val="1"/>
            </c:dLbl>
            <c:dLbl>
              <c:idx val="2"/>
              <c:layout>
                <c:manualLayout>
                  <c:x val="0.23345661827941047"/>
                  <c:y val="-0.16839129746618781"/>
                </c:manualLayout>
              </c:layout>
              <c:tx>
                <c:rich>
                  <a:bodyPr/>
                  <a:lstStyle/>
                  <a:p>
                    <a:r>
                      <a:rPr lang="ru-RU" sz="1200" b="1" dirty="0" err="1"/>
                      <a:t>Ф</a:t>
                    </a:r>
                    <a:r>
                      <a:rPr lang="ru-RU" sz="1200" dirty="0" err="1"/>
                      <a:t>ілія</a:t>
                    </a:r>
                    <a:r>
                      <a:rPr lang="ru-RU" sz="1200" dirty="0"/>
                      <a:t> </a:t>
                    </a:r>
                    <a:r>
                      <a:rPr lang="ru-RU" sz="1200" dirty="0" err="1"/>
                      <a:t>Ворочівська</a:t>
                    </a:r>
                    <a:r>
                      <a:rPr lang="ru-RU" sz="1200" dirty="0"/>
                      <a:t> </a:t>
                    </a:r>
                    <a:r>
                      <a:rPr lang="ru-RU" sz="1200" dirty="0" err="1"/>
                      <a:t>початкова</a:t>
                    </a:r>
                    <a:r>
                      <a:rPr lang="ru-RU" sz="1200" dirty="0"/>
                      <a:t> </a:t>
                    </a:r>
                    <a:r>
                      <a:rPr lang="ru-RU" sz="1200" dirty="0" smtClean="0"/>
                      <a:t>школа; </a:t>
                    </a:r>
                    <a:r>
                      <a:rPr lang="ru-RU" sz="1200" dirty="0"/>
                      <a:t>24</a:t>
                    </a:r>
                  </a:p>
                </c:rich>
              </c:tx>
              <c:showVal val="1"/>
              <c:showCatName val="1"/>
            </c:dLbl>
            <c:dLbl>
              <c:idx val="3"/>
              <c:layout>
                <c:manualLayout>
                  <c:x val="0.31891870978025749"/>
                  <c:y val="-8.1238119660981351E-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ysClr val="windowText" lastClr="000000"/>
                        </a:solidFill>
                      </a:defRPr>
                    </a:pPr>
                    <a:r>
                      <a:rPr lang="ru-RU" sz="1200" b="1">
                        <a:solidFill>
                          <a:sysClr val="windowText" lastClr="000000"/>
                        </a:solidFill>
                      </a:rPr>
                      <a:t>З</a:t>
                    </a:r>
                    <a:r>
                      <a:rPr lang="ru-RU" sz="1200">
                        <a:solidFill>
                          <a:sysClr val="windowText" lastClr="000000"/>
                        </a:solidFill>
                      </a:rPr>
                      <a:t>арічівська гімназія; 122</a:t>
                    </a:r>
                  </a:p>
                </c:rich>
              </c:tx>
              <c:spPr/>
              <c:showVal val="1"/>
              <c:showCatName val="1"/>
            </c:dLbl>
            <c:dLbl>
              <c:idx val="4"/>
              <c:layout>
                <c:manualLayout>
                  <c:x val="0.17898801564898728"/>
                  <c:y val="-1.2353393078997766E-2"/>
                </c:manualLayout>
              </c:layout>
              <c:tx>
                <c:rich>
                  <a:bodyPr/>
                  <a:lstStyle/>
                  <a:p>
                    <a:r>
                      <a:rPr lang="ru-RU" sz="1200" b="1"/>
                      <a:t>Ф</a:t>
                    </a:r>
                    <a:r>
                      <a:rPr lang="ru-RU" sz="1200"/>
                      <a:t>ілія Початкова школа 
Зарічівської гімназії  ; 93</a:t>
                    </a:r>
                  </a:p>
                </c:rich>
              </c:tx>
              <c:showVal val="1"/>
              <c:showCatName val="1"/>
            </c:dLbl>
            <c:dLbl>
              <c:idx val="5"/>
              <c:layout>
                <c:manualLayout>
                  <c:x val="-0.16137431051866791"/>
                  <c:y val="4.8077991334296417E-2"/>
                </c:manualLayout>
              </c:layout>
              <c:tx>
                <c:rich>
                  <a:bodyPr/>
                  <a:lstStyle/>
                  <a:p>
                    <a:r>
                      <a:rPr lang="ru-RU" sz="1200" b="1"/>
                      <a:t>С</a:t>
                    </a:r>
                    <a:r>
                      <a:rPr lang="ru-RU" sz="1200"/>
                      <a:t>імерська гімназія; 151</a:t>
                    </a:r>
                  </a:p>
                </c:rich>
              </c:tx>
              <c:showVal val="1"/>
              <c:showCatName val="1"/>
            </c:dLbl>
            <c:dLbl>
              <c:idx val="6"/>
              <c:layout>
                <c:manualLayout>
                  <c:x val="-7.7577770528750714E-2"/>
                  <c:y val="3.9288062361411982E-2"/>
                </c:manualLayout>
              </c:layout>
              <c:tx>
                <c:rich>
                  <a:bodyPr/>
                  <a:lstStyle/>
                  <a:p>
                    <a:r>
                      <a:rPr lang="ru-RU" sz="1200" b="1"/>
                      <a:t>С</a:t>
                    </a:r>
                    <a:r>
                      <a:rPr lang="ru-RU" sz="1200"/>
                      <a:t>імерківська гімназія; 72</a:t>
                    </a:r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showCatName val="1"/>
            <c:showLeaderLines val="1"/>
            <c:leaderLines>
              <c:spPr>
                <a:ln w="28575"/>
              </c:spPr>
            </c:leaderLines>
          </c:dLbls>
          <c:cat>
            <c:strRef>
              <c:f>Лист1!$A$2:$A$8</c:f>
              <c:strCache>
                <c:ptCount val="7"/>
                <c:pt idx="0">
                  <c:v>Ліцей  імені Героїв 68-го батальйону </c:v>
                </c:pt>
                <c:pt idx="1">
                  <c:v>Філія Початкова школа Ліцею 
імені Героїв 68-го батальйону 
</c:v>
                </c:pt>
                <c:pt idx="2">
                  <c:v>Філія Ворочівська початкова школа Ліцею
імені Героїв 68-го батальйону</c:v>
                </c:pt>
                <c:pt idx="3">
                  <c:v>Зарічівська гімназія </c:v>
                </c:pt>
                <c:pt idx="4">
                  <c:v>Філія Початкова школа 
Зарічівської гімназії        </c:v>
                </c:pt>
                <c:pt idx="5">
                  <c:v>Сімерська гімназія</c:v>
                </c:pt>
                <c:pt idx="6">
                  <c:v>Сімерківська гімназія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543</c:v>
                </c:pt>
                <c:pt idx="1">
                  <c:v>177</c:v>
                </c:pt>
                <c:pt idx="2">
                  <c:v>26</c:v>
                </c:pt>
                <c:pt idx="3">
                  <c:v>122</c:v>
                </c:pt>
                <c:pt idx="4">
                  <c:v>77</c:v>
                </c:pt>
                <c:pt idx="5">
                  <c:v>152</c:v>
                </c:pt>
                <c:pt idx="6">
                  <c:v>72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/>
            </a:pPr>
            <a:r>
              <a:rPr lang="uk-UA" sz="1800" b="1"/>
              <a:t>ВАРТІСТЬ ДІТОДНЯ 2025</a:t>
            </a:r>
            <a:endParaRPr lang="ru-RU" sz="1800"/>
          </a:p>
        </c:rich>
      </c:tx>
      <c:layout/>
      <c:spPr>
        <a:ln w="9525"/>
      </c:spPr>
    </c:title>
    <c:view3D>
      <c:rotX val="10"/>
      <c:rotY val="0"/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Перечинська ШМ</c:v>
                </c:pt>
              </c:strCache>
            </c:strRef>
          </c:tx>
          <c:spPr>
            <a:solidFill>
              <a:srgbClr val="0070C0"/>
            </a:solidFill>
          </c:spPr>
          <c:dLbls>
            <c:dLbl>
              <c:idx val="0"/>
              <c:layout>
                <c:manualLayout>
                  <c:x val="5.9915289650758607E-3"/>
                  <c:y val="-5.9523809523809507E-2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Val val="1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#,##0</c:formatCode>
                <c:ptCount val="1"/>
                <c:pt idx="0">
                  <c:v>33218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ДЮСШ</c:v>
                </c:pt>
              </c:strCache>
            </c:strRef>
          </c:tx>
          <c:spPr>
            <a:solidFill>
              <a:srgbClr val="C00000"/>
            </a:solidFill>
          </c:spPr>
          <c:dLbls>
            <c:dLbl>
              <c:idx val="0"/>
              <c:layout>
                <c:manualLayout>
                  <c:x val="3.5932649429202615E-2"/>
                  <c:y val="-8.3333645794275726E-2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Val val="1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#,##0</c:formatCode>
                <c:ptCount val="1"/>
                <c:pt idx="0">
                  <c:v>30849</c:v>
                </c:pt>
              </c:numCache>
            </c:numRef>
          </c:val>
        </c:ser>
        <c:dLbls>
          <c:showVal val="1"/>
        </c:dLbls>
        <c:gapWidth val="75"/>
        <c:shape val="cylinder"/>
        <c:axId val="166715776"/>
        <c:axId val="166717312"/>
        <c:axId val="0"/>
      </c:bar3DChart>
      <c:catAx>
        <c:axId val="166715776"/>
        <c:scaling>
          <c:orientation val="minMax"/>
        </c:scaling>
        <c:axPos val="b"/>
        <c:numFmt formatCode="General" sourceLinked="1"/>
        <c:majorTickMark val="none"/>
        <c:tickLblPos val="nextTo"/>
        <c:crossAx val="166717312"/>
        <c:crosses val="autoZero"/>
        <c:auto val="1"/>
        <c:lblAlgn val="ctr"/>
        <c:lblOffset val="100"/>
      </c:catAx>
      <c:valAx>
        <c:axId val="166717312"/>
        <c:scaling>
          <c:orientation val="minMax"/>
        </c:scaling>
        <c:delete val="1"/>
        <c:axPos val="l"/>
        <c:numFmt formatCode="#,##0" sourceLinked="1"/>
        <c:majorTickMark val="none"/>
        <c:tickLblPos val="none"/>
        <c:crossAx val="166715776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800" b="1"/>
          </a:pPr>
          <a:endParaRPr lang="ru-RU"/>
        </a:p>
      </c:txPr>
    </c:legend>
    <c:plotVisOnly val="1"/>
  </c:chart>
  <c:spPr>
    <a:ln w="12700"/>
  </c:sp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0"/>
      <c:rotY val="0"/>
      <c:perspective val="60"/>
    </c:view3D>
    <c:plotArea>
      <c:layout>
        <c:manualLayout>
          <c:layoutTarget val="inner"/>
          <c:xMode val="edge"/>
          <c:yMode val="edge"/>
          <c:x val="0"/>
          <c:y val="0"/>
          <c:w val="1"/>
          <c:h val="0.87236056430446196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ІРЦ</c:v>
                </c:pt>
              </c:strCache>
            </c:strRef>
          </c:tx>
          <c:spPr>
            <a:solidFill>
              <a:srgbClr val="007BC2"/>
            </a:solidFill>
          </c:spPr>
          <c:dLbls>
            <c:dLbl>
              <c:idx val="0"/>
              <c:layout>
                <c:manualLayout>
                  <c:x val="2.5442419452068255E-2"/>
                  <c:y val="-3.4722222222222242E-3"/>
                </c:manualLayout>
              </c:layout>
              <c:showVal val="1"/>
            </c:dLbl>
            <c:dLbl>
              <c:idx val="1"/>
              <c:layout>
                <c:manualLayout>
                  <c:x val="2.0816525006237707E-2"/>
                  <c:y val="-1.7361111111111143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2.4305555555555556E-2"/>
                </c:manualLayout>
              </c:layout>
              <c:showVal val="1"/>
            </c:dLbl>
            <c:dLbl>
              <c:idx val="3"/>
              <c:layout>
                <c:manualLayout>
                  <c:x val="-1.1564736114576485E-2"/>
                  <c:y val="-2.7777777777778019E-2"/>
                </c:manualLayout>
              </c:layout>
              <c:showVal val="1"/>
            </c:dLbl>
            <c:dLbl>
              <c:idx val="4"/>
              <c:layout>
                <c:manualLayout>
                  <c:x val="-6.9388416687459114E-3"/>
                  <c:y val="-3.125E-2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заробітна плата</c:v>
                </c:pt>
                <c:pt idx="1">
                  <c:v>нарахування на з/п</c:v>
                </c:pt>
                <c:pt idx="2">
                  <c:v>матеріали, обладнання</c:v>
                </c:pt>
                <c:pt idx="3">
                  <c:v>оплата послуг</c:v>
                </c:pt>
                <c:pt idx="4">
                  <c:v>за рахунок благод.внесків</c:v>
                </c:pt>
              </c:strCache>
            </c:strRef>
          </c:cat>
          <c:val>
            <c:numRef>
              <c:f>Лист1!$B$2:$B$6</c:f>
              <c:numCache>
                <c:formatCode>#,##0</c:formatCode>
                <c:ptCount val="5"/>
                <c:pt idx="0">
                  <c:v>1403328</c:v>
                </c:pt>
                <c:pt idx="1">
                  <c:v>295954</c:v>
                </c:pt>
                <c:pt idx="2">
                  <c:v>18926</c:v>
                </c:pt>
                <c:pt idx="3">
                  <c:v>24316</c:v>
                </c:pt>
                <c:pt idx="4">
                  <c:v>4375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КР</c:v>
                </c:pt>
              </c:strCache>
            </c:strRef>
          </c:tx>
          <c:spPr>
            <a:solidFill>
              <a:srgbClr val="C00000"/>
            </a:solidFill>
          </c:spPr>
          <c:dLbls>
            <c:dLbl>
              <c:idx val="0"/>
              <c:layout>
                <c:manualLayout>
                  <c:x val="3.2381261120814485E-2"/>
                  <c:y val="-1.0416666666666666E-2"/>
                </c:manualLayout>
              </c:layout>
              <c:showVal val="1"/>
            </c:dLbl>
            <c:dLbl>
              <c:idx val="1"/>
              <c:layout>
                <c:manualLayout>
                  <c:x val="3.0068313897898862E-2"/>
                  <c:y val="-2.4305555555555556E-2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заробітна плата</c:v>
                </c:pt>
                <c:pt idx="1">
                  <c:v>нарахування на з/п</c:v>
                </c:pt>
                <c:pt idx="2">
                  <c:v>матеріали, обладнання</c:v>
                </c:pt>
                <c:pt idx="3">
                  <c:v>оплата послуг</c:v>
                </c:pt>
                <c:pt idx="4">
                  <c:v>за рахунок благод.внесків</c:v>
                </c:pt>
              </c:strCache>
            </c:strRef>
          </c:cat>
          <c:val>
            <c:numRef>
              <c:f>Лист1!$C$2:$C$6</c:f>
              <c:numCache>
                <c:formatCode>#,##0</c:formatCode>
                <c:ptCount val="5"/>
                <c:pt idx="0">
                  <c:v>67787</c:v>
                </c:pt>
                <c:pt idx="1">
                  <c:v>14913</c:v>
                </c:pt>
                <c:pt idx="2" formatCode="General">
                  <c:v>0</c:v>
                </c:pt>
                <c:pt idx="3" formatCode="General">
                  <c:v>0</c:v>
                </c:pt>
                <c:pt idx="4">
                  <c:v>0</c:v>
                </c:pt>
              </c:numCache>
            </c:numRef>
          </c:val>
        </c:ser>
        <c:dLbls>
          <c:showVal val="1"/>
        </c:dLbls>
        <c:shape val="box"/>
        <c:axId val="166727040"/>
        <c:axId val="166629760"/>
        <c:axId val="0"/>
      </c:bar3DChart>
      <c:catAx>
        <c:axId val="166727040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800" b="1"/>
            </a:pPr>
            <a:endParaRPr lang="ru-RU"/>
          </a:p>
        </c:txPr>
        <c:crossAx val="166629760"/>
        <c:crosses val="autoZero"/>
        <c:auto val="1"/>
        <c:lblAlgn val="ctr"/>
        <c:lblOffset val="100"/>
      </c:catAx>
      <c:valAx>
        <c:axId val="166629760"/>
        <c:scaling>
          <c:orientation val="minMax"/>
        </c:scaling>
        <c:delete val="1"/>
        <c:axPos val="l"/>
        <c:numFmt formatCode="#,##0" sourceLinked="1"/>
        <c:majorTickMark val="none"/>
        <c:tickLblPos val="none"/>
        <c:crossAx val="16672704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54373071276870133"/>
          <c:y val="0.13010968967068112"/>
          <c:w val="0.37277788603908835"/>
          <c:h val="9.549841426071741E-2"/>
        </c:manualLayout>
      </c:layout>
      <c:txPr>
        <a:bodyPr/>
        <a:lstStyle/>
        <a:p>
          <a:pPr>
            <a:defRPr sz="2400" b="1"/>
          </a:pPr>
          <a:endParaRPr lang="ru-RU"/>
        </a:p>
      </c:txPr>
    </c:legend>
    <c:plotVisOnly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>
        <c:manualLayout>
          <c:layoutTarget val="inner"/>
          <c:xMode val="edge"/>
          <c:yMode val="edge"/>
          <c:x val="0.21758068547939183"/>
          <c:y val="6.2699048629613109E-4"/>
          <c:w val="0.91307301517476325"/>
          <c:h val="0.89037438987713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видатки</c:v>
                </c:pt>
              </c:strCache>
            </c:strRef>
          </c:tx>
          <c:explosion val="18"/>
          <c:dPt>
            <c:idx val="0"/>
            <c:explosion val="6"/>
          </c:dPt>
          <c:dPt>
            <c:idx val="1"/>
            <c:explosion val="11"/>
          </c:dPt>
          <c:dLbls>
            <c:dLbl>
              <c:idx val="0"/>
              <c:layout>
                <c:manualLayout>
                  <c:x val="0.12139635587070767"/>
                  <c:y val="0.20742986961194421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dirty="0" err="1"/>
                      <a:t>з</a:t>
                    </a:r>
                    <a:r>
                      <a:rPr lang="ru-RU" dirty="0" err="1"/>
                      <a:t>аробітна</a:t>
                    </a:r>
                    <a:r>
                      <a:rPr lang="ru-RU" dirty="0"/>
                      <a:t> плата;      </a:t>
                    </a:r>
                    <a:r>
                      <a:rPr lang="ru-RU" dirty="0" smtClean="0"/>
                      <a:t>       5 </a:t>
                    </a:r>
                    <a:r>
                      <a:rPr lang="ru-RU" dirty="0"/>
                      <a:t>962 811</a:t>
                    </a:r>
                  </a:p>
                </c:rich>
              </c:tx>
              <c:showVal val="1"/>
              <c:showCatName val="1"/>
            </c:dLbl>
            <c:dLbl>
              <c:idx val="1"/>
              <c:layout>
                <c:manualLayout>
                  <c:x val="-0.10589328676124149"/>
                  <c:y val="-0.1514468575309540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ru-RU" dirty="0" err="1" smtClean="0"/>
                      <a:t>нарахування</a:t>
                    </a:r>
                    <a:r>
                      <a:rPr lang="ru-RU" dirty="0" smtClean="0"/>
                      <a:t> </a:t>
                    </a:r>
                    <a:r>
                      <a:rPr lang="ru-RU" dirty="0"/>
                      <a:t>на </a:t>
                    </a:r>
                    <a:r>
                      <a:rPr lang="ru-RU" dirty="0" err="1"/>
                      <a:t>з</a:t>
                    </a:r>
                    <a:r>
                      <a:rPr lang="ru-RU" dirty="0"/>
                      <a:t>/</a:t>
                    </a:r>
                    <a:r>
                      <a:rPr lang="ru-RU" dirty="0" err="1"/>
                      <a:t>п</a:t>
                    </a:r>
                    <a:r>
                      <a:rPr lang="ru-RU" dirty="0"/>
                      <a:t>; 1 311 819</a:t>
                    </a:r>
                  </a:p>
                </c:rich>
              </c:tx>
              <c:showVal val="1"/>
              <c:showCatName val="1"/>
            </c:dLbl>
            <c:dLbl>
              <c:idx val="2"/>
              <c:layout>
                <c:manualLayout>
                  <c:x val="0.25376537683176814"/>
                  <c:y val="-3.0444533940673282E-2"/>
                </c:manualLayout>
              </c:layout>
              <c:tx>
                <c:rich>
                  <a:bodyPr/>
                  <a:lstStyle/>
                  <a:p>
                    <a:r>
                      <a:rPr lang="ru-RU" sz="1400" b="1"/>
                      <a:t>м</a:t>
                    </a:r>
                    <a:r>
                      <a:rPr lang="ru-RU"/>
                      <a:t>атеріали, обладнання;          37 236</a:t>
                    </a:r>
                  </a:p>
                </c:rich>
              </c:tx>
              <c:showVal val="1"/>
              <c:showCatName val="1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ru-RU" sz="1400" b="1"/>
                      <a:t>і</a:t>
                    </a:r>
                    <a:r>
                      <a:rPr lang="ru-RU"/>
                      <a:t>нші видатки;  3 891</a:t>
                    </a:r>
                  </a:p>
                </c:rich>
              </c:tx>
              <c:showVal val="1"/>
              <c:showCatName val="1"/>
            </c:dLbl>
            <c:dLbl>
              <c:idx val="7"/>
              <c:layout>
                <c:manualLayout>
                  <c:x val="-0.17034450191633996"/>
                  <c:y val="-8.7352800156600727E-2"/>
                </c:manualLayout>
              </c:layout>
              <c:tx>
                <c:rich>
                  <a:bodyPr/>
                  <a:lstStyle/>
                  <a:p>
                    <a:r>
                      <a:rPr lang="ru-RU" sz="1400" b="1"/>
                      <a:t>п</a:t>
                    </a:r>
                    <a:r>
                      <a:rPr lang="ru-RU"/>
                      <a:t>ридбання обладнання;                  10 836</a:t>
                    </a:r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Лист1!$A$2:$A$9</c:f>
              <c:strCache>
                <c:ptCount val="8"/>
                <c:pt idx="0">
                  <c:v>заробітна плата</c:v>
                </c:pt>
                <c:pt idx="1">
                  <c:v>нарахування на з/п</c:v>
                </c:pt>
                <c:pt idx="2">
                  <c:v>матеріали, обладнання</c:v>
                </c:pt>
                <c:pt idx="3">
                  <c:v>оплата послуг</c:v>
                </c:pt>
                <c:pt idx="4">
                  <c:v>відрядження</c:v>
                </c:pt>
                <c:pt idx="5">
                  <c:v>електроенергія</c:v>
                </c:pt>
                <c:pt idx="6">
                  <c:v>інші видатки</c:v>
                </c:pt>
                <c:pt idx="7">
                  <c:v>придбання обладнання</c:v>
                </c:pt>
              </c:strCache>
            </c:strRef>
          </c:cat>
          <c:val>
            <c:numRef>
              <c:f>Лист1!$B$2:$B$9</c:f>
              <c:numCache>
                <c:formatCode>#,##0</c:formatCode>
                <c:ptCount val="8"/>
                <c:pt idx="0">
                  <c:v>5962811</c:v>
                </c:pt>
                <c:pt idx="1">
                  <c:v>1311819</c:v>
                </c:pt>
                <c:pt idx="2">
                  <c:v>37236</c:v>
                </c:pt>
                <c:pt idx="3">
                  <c:v>113426</c:v>
                </c:pt>
                <c:pt idx="4">
                  <c:v>19176</c:v>
                </c:pt>
                <c:pt idx="5">
                  <c:v>108000</c:v>
                </c:pt>
                <c:pt idx="6">
                  <c:v>3891</c:v>
                </c:pt>
                <c:pt idx="7">
                  <c:v>10836</c:v>
                </c:pt>
              </c:numCache>
            </c:numRef>
          </c:val>
        </c:ser>
        <c:dLbls>
          <c:showVal val="1"/>
          <c:showCatName val="1"/>
        </c:dLbls>
        <c:firstSliceAng val="190"/>
      </c:pieChart>
    </c:plotArea>
    <c:plotVisOnly val="1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/>
              <a:t>видатки по закладах культури (разом)</a:t>
            </a:r>
          </a:p>
        </c:rich>
      </c:tx>
      <c:layout>
        <c:manualLayout>
          <c:xMode val="edge"/>
          <c:yMode val="edge"/>
          <c:x val="0.52304338977912057"/>
          <c:y val="1.8065266821857266E-2"/>
        </c:manualLayout>
      </c:layout>
    </c:title>
    <c:view3D>
      <c:rotX val="30"/>
      <c:rotY val="200"/>
      <c:perspective val="30"/>
    </c:view3D>
    <c:plotArea>
      <c:layout>
        <c:manualLayout>
          <c:layoutTarget val="inner"/>
          <c:xMode val="edge"/>
          <c:yMode val="edge"/>
          <c:x val="0"/>
          <c:y val="1.0501739763279561E-3"/>
          <c:w val="0.90750905690170369"/>
          <c:h val="0.8856056403057306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видатки культура</c:v>
                </c:pt>
              </c:strCache>
            </c:strRef>
          </c:tx>
          <c:explosion val="25"/>
          <c:dPt>
            <c:idx val="0"/>
            <c:spPr>
              <a:solidFill>
                <a:srgbClr val="007BC2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11"/>
            <c:spPr>
              <a:solidFill>
                <a:srgbClr val="FF0000"/>
              </a:solidFill>
            </c:spPr>
          </c:dPt>
          <c:dLbls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z="1200">
                        <a:solidFill>
                          <a:schemeClr val="tx1"/>
                        </a:solidFill>
                      </a:rPr>
                      <a:t>о</a:t>
                    </a:r>
                    <a:r>
                      <a:rPr lang="ru-RU"/>
                      <a:t>плата послуг;      98 092</a:t>
                    </a:r>
                  </a:p>
                </c:rich>
              </c:tx>
              <c:showVal val="1"/>
              <c:showCatName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ru-RU" sz="1200">
                        <a:solidFill>
                          <a:schemeClr val="tx1"/>
                        </a:solidFill>
                      </a:rPr>
                      <a:t>в</a:t>
                    </a:r>
                    <a:r>
                      <a:rPr lang="ru-RU"/>
                      <a:t>одопостачання;      13 338</a:t>
                    </a:r>
                  </a:p>
                </c:rich>
              </c:tx>
              <c:showVal val="1"/>
              <c:showCatName val="1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ru-RU" sz="1200">
                        <a:solidFill>
                          <a:schemeClr val="tx1"/>
                        </a:solidFill>
                      </a:rPr>
                      <a:t>і</a:t>
                    </a:r>
                    <a:r>
                      <a:rPr lang="ru-RU"/>
                      <a:t>нші енергоносії;       9 845</a:t>
                    </a:r>
                  </a:p>
                </c:rich>
              </c:tx>
              <c:showVal val="1"/>
              <c:showCatName val="1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ru-RU" sz="1200">
                        <a:solidFill>
                          <a:schemeClr val="tx1"/>
                        </a:solidFill>
                      </a:rPr>
                      <a:t>о</a:t>
                    </a:r>
                    <a:r>
                      <a:rPr lang="ru-RU"/>
                      <a:t>кремі заходи;           3 000</a:t>
                    </a:r>
                  </a:p>
                </c:rich>
              </c:tx>
              <c:showVal val="1"/>
              <c:showCatName val="1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ru-RU" sz="1200">
                        <a:solidFill>
                          <a:schemeClr val="tx1"/>
                        </a:solidFill>
                      </a:rPr>
                      <a:t>п</a:t>
                    </a:r>
                    <a:r>
                      <a:rPr lang="ru-RU"/>
                      <a:t>ридбання обладнання;       106 241</a:t>
                    </a:r>
                  </a:p>
                </c:rich>
              </c:tx>
              <c:showVal val="1"/>
              <c:showCatName val="1"/>
            </c:dLbl>
            <c:dLbl>
              <c:idx val="11"/>
              <c:layout>
                <c:manualLayout>
                  <c:x val="-0.13612330088704871"/>
                  <c:y val="-9.8671767153055048E-2"/>
                </c:manualLayout>
              </c:layout>
              <c:tx>
                <c:rich>
                  <a:bodyPr/>
                  <a:lstStyle/>
                  <a:p>
                    <a:r>
                      <a:rPr lang="ru-RU" sz="1200">
                        <a:solidFill>
                          <a:schemeClr val="tx1"/>
                        </a:solidFill>
                      </a:rPr>
                      <a:t>з</a:t>
                    </a:r>
                    <a:r>
                      <a:rPr lang="ru-RU"/>
                      <a:t>а рахунок благод.внесків;    50 400</a:t>
                    </a:r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Лист1!$A$2:$A$13</c:f>
              <c:strCache>
                <c:ptCount val="12"/>
                <c:pt idx="0">
                  <c:v>заробітна плата</c:v>
                </c:pt>
                <c:pt idx="1">
                  <c:v>нарахування на з/п</c:v>
                </c:pt>
                <c:pt idx="2">
                  <c:v>матеріали, інвентар</c:v>
                </c:pt>
                <c:pt idx="3">
                  <c:v>оплата послуг</c:v>
                </c:pt>
                <c:pt idx="4">
                  <c:v>водопостачання</c:v>
                </c:pt>
                <c:pt idx="5">
                  <c:v>електроенергія</c:v>
                </c:pt>
                <c:pt idx="6">
                  <c:v>газ</c:v>
                </c:pt>
                <c:pt idx="7">
                  <c:v>інші енергоносії</c:v>
                </c:pt>
                <c:pt idx="8">
                  <c:v>окремі заходи</c:v>
                </c:pt>
                <c:pt idx="9">
                  <c:v>придбання обладнання</c:v>
                </c:pt>
                <c:pt idx="10">
                  <c:v>кап.ремонт</c:v>
                </c:pt>
                <c:pt idx="11">
                  <c:v>за рахунок благод.внесків</c:v>
                </c:pt>
              </c:strCache>
            </c:strRef>
          </c:cat>
          <c:val>
            <c:numRef>
              <c:f>Лист1!$B$2:$B$13</c:f>
              <c:numCache>
                <c:formatCode>#,##0</c:formatCode>
                <c:ptCount val="12"/>
                <c:pt idx="0">
                  <c:v>3276666</c:v>
                </c:pt>
                <c:pt idx="1">
                  <c:v>723771</c:v>
                </c:pt>
                <c:pt idx="2">
                  <c:v>309739</c:v>
                </c:pt>
                <c:pt idx="3">
                  <c:v>98092</c:v>
                </c:pt>
                <c:pt idx="4">
                  <c:v>13338</c:v>
                </c:pt>
                <c:pt idx="5">
                  <c:v>174099</c:v>
                </c:pt>
                <c:pt idx="6">
                  <c:v>375598</c:v>
                </c:pt>
                <c:pt idx="7">
                  <c:v>9845</c:v>
                </c:pt>
                <c:pt idx="8">
                  <c:v>3000</c:v>
                </c:pt>
                <c:pt idx="9">
                  <c:v>106241</c:v>
                </c:pt>
                <c:pt idx="10">
                  <c:v>7120</c:v>
                </c:pt>
                <c:pt idx="11">
                  <c:v>50400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8.8956372806482178E-2"/>
          <c:y val="8.0530428327418496E-2"/>
          <c:w val="0.89155875405231455"/>
          <c:h val="0.63986493347082485"/>
        </c:manualLayout>
      </c:layout>
      <c:bar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КІД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1"/>
              <c:layout>
                <c:manualLayout>
                  <c:x val="4.3290345792715255E-3"/>
                  <c:y val="3.8150494905042034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Лист1!$A$2:$A$13</c:f>
              <c:strCache>
                <c:ptCount val="12"/>
                <c:pt idx="0">
                  <c:v>Заробітна плата</c:v>
                </c:pt>
                <c:pt idx="1">
                  <c:v>Нарахування з/п</c:v>
                </c:pt>
                <c:pt idx="2">
                  <c:v>Предмети, обладнання </c:v>
                </c:pt>
                <c:pt idx="3">
                  <c:v>Оплата послуг </c:v>
                </c:pt>
                <c:pt idx="4">
                  <c:v>водопостачання </c:v>
                </c:pt>
                <c:pt idx="5">
                  <c:v>електроенергія</c:v>
                </c:pt>
                <c:pt idx="6">
                  <c:v> газ</c:v>
                </c:pt>
                <c:pt idx="7">
                  <c:v> інші енергоносії</c:v>
                </c:pt>
                <c:pt idx="8">
                  <c:v>Окремі заходи </c:v>
                </c:pt>
                <c:pt idx="9">
                  <c:v>Придбання обладнання </c:v>
                </c:pt>
                <c:pt idx="10">
                  <c:v>Кап.ремонт</c:v>
                </c:pt>
                <c:pt idx="11">
                  <c:v>За рахунок благод.внесків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1559528</c:v>
                </c:pt>
                <c:pt idx="1">
                  <c:v>343323</c:v>
                </c:pt>
                <c:pt idx="2">
                  <c:v>232138</c:v>
                </c:pt>
                <c:pt idx="3">
                  <c:v>60424</c:v>
                </c:pt>
                <c:pt idx="4">
                  <c:v>7441</c:v>
                </c:pt>
                <c:pt idx="5">
                  <c:v>95446</c:v>
                </c:pt>
                <c:pt idx="6">
                  <c:v>284578</c:v>
                </c:pt>
                <c:pt idx="7">
                  <c:v>6760</c:v>
                </c:pt>
                <c:pt idx="8">
                  <c:v>1500</c:v>
                </c:pt>
                <c:pt idx="9">
                  <c:v>106241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Публічна бібліотека</c:v>
                </c:pt>
              </c:strCache>
            </c:strRef>
          </c:tx>
          <c:spPr>
            <a:solidFill>
              <a:srgbClr val="C00000"/>
            </a:solidFill>
          </c:spPr>
          <c:dLbls>
            <c:dLbl>
              <c:idx val="1"/>
              <c:layout>
                <c:manualLayout>
                  <c:x val="6.4935518689072875E-3"/>
                  <c:y val="4.3600565605762254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Лист1!$A$2:$A$13</c:f>
              <c:strCache>
                <c:ptCount val="12"/>
                <c:pt idx="0">
                  <c:v>Заробітна плата</c:v>
                </c:pt>
                <c:pt idx="1">
                  <c:v>Нарахування з/п</c:v>
                </c:pt>
                <c:pt idx="2">
                  <c:v>Предмети, обладнання </c:v>
                </c:pt>
                <c:pt idx="3">
                  <c:v>Оплата послуг </c:v>
                </c:pt>
                <c:pt idx="4">
                  <c:v>водопостачання </c:v>
                </c:pt>
                <c:pt idx="5">
                  <c:v>електроенергія</c:v>
                </c:pt>
                <c:pt idx="6">
                  <c:v> газ</c:v>
                </c:pt>
                <c:pt idx="7">
                  <c:v> інші енергоносії</c:v>
                </c:pt>
                <c:pt idx="8">
                  <c:v>Окремі заходи </c:v>
                </c:pt>
                <c:pt idx="9">
                  <c:v>Придбання обладнання </c:v>
                </c:pt>
                <c:pt idx="10">
                  <c:v>Кап.ремонт</c:v>
                </c:pt>
                <c:pt idx="11">
                  <c:v>За рахунок благод.внесків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1312637</c:v>
                </c:pt>
                <c:pt idx="1">
                  <c:v>289492</c:v>
                </c:pt>
                <c:pt idx="2">
                  <c:v>37579</c:v>
                </c:pt>
                <c:pt idx="3">
                  <c:v>20843</c:v>
                </c:pt>
                <c:pt idx="4">
                  <c:v>3067</c:v>
                </c:pt>
                <c:pt idx="5">
                  <c:v>39993</c:v>
                </c:pt>
                <c:pt idx="6">
                  <c:v>90270</c:v>
                </c:pt>
                <c:pt idx="7">
                  <c:v>3085</c:v>
                </c:pt>
                <c:pt idx="8">
                  <c:v>750</c:v>
                </c:pt>
                <c:pt idx="9">
                  <c:v>0</c:v>
                </c:pt>
                <c:pt idx="10">
                  <c:v>7120</c:v>
                </c:pt>
                <c:pt idx="11">
                  <c:v>49650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Музей</c:v>
                </c:pt>
              </c:strCache>
            </c:strRef>
          </c:tx>
          <c:spPr>
            <a:solidFill>
              <a:srgbClr val="FFC000"/>
            </a:solidFill>
          </c:spPr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Лист1!$A$2:$A$13</c:f>
              <c:strCache>
                <c:ptCount val="12"/>
                <c:pt idx="0">
                  <c:v>Заробітна плата</c:v>
                </c:pt>
                <c:pt idx="1">
                  <c:v>Нарахування з/п</c:v>
                </c:pt>
                <c:pt idx="2">
                  <c:v>Предмети, обладнання </c:v>
                </c:pt>
                <c:pt idx="3">
                  <c:v>Оплата послуг </c:v>
                </c:pt>
                <c:pt idx="4">
                  <c:v>водопостачання </c:v>
                </c:pt>
                <c:pt idx="5">
                  <c:v>електроенергія</c:v>
                </c:pt>
                <c:pt idx="6">
                  <c:v> газ</c:v>
                </c:pt>
                <c:pt idx="7">
                  <c:v> інші енергоносії</c:v>
                </c:pt>
                <c:pt idx="8">
                  <c:v>Окремі заходи </c:v>
                </c:pt>
                <c:pt idx="9">
                  <c:v>Придбання обладнання </c:v>
                </c:pt>
                <c:pt idx="10">
                  <c:v>Кап.ремонт</c:v>
                </c:pt>
                <c:pt idx="11">
                  <c:v>За рахунок благод.внесків</c:v>
                </c:pt>
              </c:strCache>
            </c:strRef>
          </c:cat>
          <c:val>
            <c:numRef>
              <c:f>Лист1!$D$2:$D$13</c:f>
              <c:numCache>
                <c:formatCode>General</c:formatCode>
                <c:ptCount val="12"/>
                <c:pt idx="0">
                  <c:v>404501</c:v>
                </c:pt>
                <c:pt idx="1">
                  <c:v>90956</c:v>
                </c:pt>
                <c:pt idx="2">
                  <c:v>40022</c:v>
                </c:pt>
                <c:pt idx="3">
                  <c:v>16825</c:v>
                </c:pt>
                <c:pt idx="4">
                  <c:v>2830</c:v>
                </c:pt>
                <c:pt idx="5">
                  <c:v>38660</c:v>
                </c:pt>
                <c:pt idx="6">
                  <c:v>750</c:v>
                </c:pt>
                <c:pt idx="7">
                  <c:v>0</c:v>
                </c:pt>
                <c:pt idx="8">
                  <c:v>750</c:v>
                </c:pt>
                <c:pt idx="9">
                  <c:v>0</c:v>
                </c:pt>
                <c:pt idx="10">
                  <c:v>0</c:v>
                </c:pt>
                <c:pt idx="11">
                  <c:v>750</c:v>
                </c:pt>
              </c:numCache>
            </c:numRef>
          </c:val>
        </c:ser>
        <c:dLbls>
          <c:showVal val="1"/>
        </c:dLbls>
        <c:gapWidth val="75"/>
        <c:overlap val="100"/>
        <c:axId val="167505920"/>
        <c:axId val="167507456"/>
      </c:barChart>
      <c:catAx>
        <c:axId val="16750592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67507456"/>
        <c:crosses val="autoZero"/>
        <c:auto val="1"/>
        <c:lblAlgn val="ctr"/>
        <c:lblOffset val="100"/>
      </c:catAx>
      <c:valAx>
        <c:axId val="167507456"/>
        <c:scaling>
          <c:orientation val="minMax"/>
        </c:scaling>
        <c:delete val="1"/>
        <c:axPos val="l"/>
        <c:numFmt formatCode="0%" sourceLinked="1"/>
        <c:majorTickMark val="none"/>
        <c:tickLblPos val="none"/>
        <c:crossAx val="16750592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23448118276307336"/>
          <c:y val="0.92974202473324186"/>
          <c:w val="0.57877487980538"/>
          <c:h val="6.2455020823990903E-2"/>
        </c:manualLayout>
      </c:layout>
      <c:txPr>
        <a:bodyPr/>
        <a:lstStyle/>
        <a:p>
          <a:pPr>
            <a:defRPr sz="1400" b="1"/>
          </a:pPr>
          <a:endParaRPr lang="ru-RU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 algn="ctr">
              <a:defRPr sz="1400"/>
            </a:pPr>
            <a:r>
              <a:rPr lang="ru-RU" sz="1400" b="1" i="0" u="none" strike="noStrike" baseline="0"/>
              <a:t>НАВЧА</a:t>
            </a:r>
            <a:r>
              <a:rPr lang="uk-UA" sz="1400" b="1" i="0" u="none" strike="noStrike" baseline="0"/>
              <a:t>ЛИ</a:t>
            </a:r>
            <a:r>
              <a:rPr lang="ru-RU" sz="1400" b="1" i="0" u="none" strike="noStrike" baseline="0"/>
              <a:t>СЯ ЗА ІНСТИТУЦІЙНОЮ ФОРМОЮ</a:t>
            </a:r>
            <a:endParaRPr lang="ru-RU" sz="1400"/>
          </a:p>
        </c:rich>
      </c:tx>
      <c:layout>
        <c:manualLayout>
          <c:xMode val="edge"/>
          <c:yMode val="edge"/>
          <c:x val="0.28261563743701185"/>
          <c:y val="2.2071850393700802E-2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3.2347618220118817E-4"/>
          <c:y val="0.14695600549931528"/>
          <c:w val="0.98118962785422958"/>
          <c:h val="0.7078136731135670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2022-2023</c:v>
                </c:pt>
              </c:strCache>
            </c:strRef>
          </c:tx>
          <c:spPr>
            <a:solidFill>
              <a:srgbClr val="0070C0"/>
            </a:solidFill>
          </c:spPr>
          <c:dLbls>
            <c:dLbl>
              <c:idx val="0"/>
              <c:layout>
                <c:manualLayout>
                  <c:x val="8.2528814332991068E-3"/>
                  <c:y val="-4.5673259770116957E-2"/>
                </c:manualLayout>
              </c:layout>
              <c:spPr/>
              <c:txPr>
                <a:bodyPr/>
                <a:lstStyle/>
                <a:p>
                  <a:pPr>
                    <a:defRPr sz="1800" b="1"/>
                  </a:pPr>
                  <a:endParaRPr lang="ru-RU"/>
                </a:p>
              </c:txPr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інстит. форма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1584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2023-2024</c:v>
                </c:pt>
              </c:strCache>
            </c:strRef>
          </c:tx>
          <c:dPt>
            <c:idx val="0"/>
            <c:spPr>
              <a:solidFill>
                <a:srgbClr val="C00000"/>
              </a:solidFill>
            </c:spPr>
          </c:dPt>
          <c:dLbls>
            <c:dLbl>
              <c:idx val="0"/>
              <c:layout>
                <c:manualLayout>
                  <c:x val="2.6737841344711192E-2"/>
                  <c:y val="-5.2644500651462055E-2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інстит. форма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1489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2024-2025</c:v>
                </c:pt>
              </c:strCache>
            </c:strRef>
          </c:tx>
          <c:dPt>
            <c:idx val="0"/>
            <c:spPr>
              <a:solidFill>
                <a:srgbClr val="00B050"/>
              </a:solidFill>
            </c:spPr>
          </c:dPt>
          <c:dLbls>
            <c:dLbl>
              <c:idx val="0"/>
              <c:layout>
                <c:manualLayout>
                  <c:x val="3.5393257002295002E-2"/>
                  <c:y val="-5.1633195613917847E-2"/>
                </c:manualLayout>
              </c:layout>
              <c:spPr/>
              <c:txPr>
                <a:bodyPr/>
                <a:lstStyle/>
                <a:p>
                  <a:pPr>
                    <a:defRPr sz="1800" b="1"/>
                  </a:pPr>
                  <a:endParaRPr lang="ru-RU"/>
                </a:p>
              </c:txPr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інстит. форма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1362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2025-2026</c:v>
                </c:pt>
              </c:strCache>
            </c:strRef>
          </c:tx>
          <c:dLbls>
            <c:dLbl>
              <c:idx val="0"/>
              <c:layout>
                <c:manualLayout>
                  <c:x val="3.8647342995169608E-2"/>
                  <c:y val="-3.864069930538018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  <a:r>
                      <a:rPr lang="uk-UA"/>
                      <a:t>160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інстит. форма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1160</c:v>
                </c:pt>
              </c:numCache>
            </c:numRef>
          </c:val>
        </c:ser>
        <c:dLbls>
          <c:showVal val="1"/>
        </c:dLbls>
        <c:shape val="cylinder"/>
        <c:axId val="127914368"/>
        <c:axId val="127915904"/>
        <c:axId val="0"/>
      </c:bar3DChart>
      <c:catAx>
        <c:axId val="127914368"/>
        <c:scaling>
          <c:orientation val="minMax"/>
        </c:scaling>
        <c:delete val="1"/>
        <c:axPos val="b"/>
        <c:majorTickMark val="none"/>
        <c:tickLblPos val="none"/>
        <c:crossAx val="127915904"/>
        <c:crosses val="autoZero"/>
        <c:auto val="1"/>
        <c:lblAlgn val="ctr"/>
        <c:lblOffset val="100"/>
      </c:catAx>
      <c:valAx>
        <c:axId val="127915904"/>
        <c:scaling>
          <c:orientation val="minMax"/>
        </c:scaling>
        <c:delete val="1"/>
        <c:axPos val="l"/>
        <c:numFmt formatCode="General" sourceLinked="1"/>
        <c:tickLblPos val="none"/>
        <c:crossAx val="12791436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2.8944445742501771E-2"/>
          <c:y val="0.87467097862767984"/>
          <c:w val="0.97105555425750445"/>
          <c:h val="8.2604752530933648E-2"/>
        </c:manualLayout>
      </c:layout>
      <c:txPr>
        <a:bodyPr/>
        <a:lstStyle/>
        <a:p>
          <a:pPr>
            <a:defRPr sz="1400" b="1"/>
          </a:pPr>
          <a:endParaRPr lang="ru-RU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2400"/>
            </a:pPr>
            <a:r>
              <a:rPr lang="ru-RU" sz="2400" dirty="0" err="1" smtClean="0"/>
              <a:t>Кількість</a:t>
            </a:r>
            <a:r>
              <a:rPr lang="ru-RU" sz="2400" dirty="0" smtClean="0"/>
              <a:t> </a:t>
            </a:r>
            <a:r>
              <a:rPr lang="ru-RU" sz="2400" dirty="0" err="1" smtClean="0"/>
              <a:t>учнів</a:t>
            </a:r>
            <a:r>
              <a:rPr lang="ru-RU" sz="2400" dirty="0" smtClean="0"/>
              <a:t> у ЗЗСО</a:t>
            </a:r>
            <a:endParaRPr lang="ru-RU" sz="2400" dirty="0"/>
          </a:p>
        </c:rich>
      </c:tx>
      <c:layout>
        <c:manualLayout>
          <c:xMode val="edge"/>
          <c:yMode val="edge"/>
          <c:x val="0.46416858181965259"/>
          <c:y val="1.3204361628307306E-5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1.6975157030302453E-2"/>
          <c:y val="4.2467717262184554E-2"/>
          <c:w val="0.98302484296969761"/>
          <c:h val="0.70491266077648296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2023/2024</c:v>
                </c:pt>
              </c:strCache>
            </c:strRef>
          </c:tx>
          <c:dLbls>
            <c:dLbl>
              <c:idx val="4"/>
              <c:layout>
                <c:manualLayout>
                  <c:x val="-4.446284679853499E-3"/>
                  <c:y val="-4.5810205792429989E-3"/>
                </c:manualLayout>
              </c:layout>
              <c:showVal val="1"/>
            </c:dLbl>
            <c:dLbl>
              <c:idx val="5"/>
              <c:layout>
                <c:manualLayout>
                  <c:x val="0"/>
                  <c:y val="-1.6033572027350503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ліцей ім.Героїв 68-го бат. </c:v>
                </c:pt>
                <c:pt idx="1">
                  <c:v>філія Поч.шк. ліцею</c:v>
                </c:pt>
                <c:pt idx="2">
                  <c:v>Ворочівська поч.шк.</c:v>
                </c:pt>
                <c:pt idx="3">
                  <c:v>Зарічівська гімназія</c:v>
                </c:pt>
                <c:pt idx="4">
                  <c:v>філія Зарічівської гімназії</c:v>
                </c:pt>
                <c:pt idx="5">
                  <c:v>Сімерська гімназія</c:v>
                </c:pt>
                <c:pt idx="6">
                  <c:v>Сімерківська гімназія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693</c:v>
                </c:pt>
                <c:pt idx="1">
                  <c:v>298</c:v>
                </c:pt>
                <c:pt idx="2">
                  <c:v>33</c:v>
                </c:pt>
                <c:pt idx="3">
                  <c:v>107</c:v>
                </c:pt>
                <c:pt idx="4">
                  <c:v>102</c:v>
                </c:pt>
                <c:pt idx="5">
                  <c:v>184</c:v>
                </c:pt>
                <c:pt idx="6">
                  <c:v>72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2024/2025</c:v>
                </c:pt>
              </c:strCache>
            </c:strRef>
          </c:tx>
          <c:spPr>
            <a:solidFill>
              <a:srgbClr val="0070C0"/>
            </a:solidFill>
          </c:spPr>
          <c:dLbls>
            <c:dLbl>
              <c:idx val="0"/>
              <c:layout>
                <c:manualLayout>
                  <c:x val="1.4820948932844949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1.0374664252991498E-2"/>
                  <c:y val="-6.8715308688644975E-3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ліцей ім.Героїв 68-го бат. </c:v>
                </c:pt>
                <c:pt idx="1">
                  <c:v>філія Поч.шк. ліцею</c:v>
                </c:pt>
                <c:pt idx="2">
                  <c:v>Ворочівська поч.шк.</c:v>
                </c:pt>
                <c:pt idx="3">
                  <c:v>Зарічівська гімназія</c:v>
                </c:pt>
                <c:pt idx="4">
                  <c:v>філія Зарічівської гімназії</c:v>
                </c:pt>
                <c:pt idx="5">
                  <c:v>Сімерська гімназія</c:v>
                </c:pt>
                <c:pt idx="6">
                  <c:v>Сімерківська гімназія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641</c:v>
                </c:pt>
                <c:pt idx="1">
                  <c:v>227</c:v>
                </c:pt>
                <c:pt idx="2">
                  <c:v>33</c:v>
                </c:pt>
                <c:pt idx="3">
                  <c:v>128</c:v>
                </c:pt>
                <c:pt idx="4">
                  <c:v>86</c:v>
                </c:pt>
                <c:pt idx="5">
                  <c:v>169</c:v>
                </c:pt>
                <c:pt idx="6">
                  <c:v>76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2025/2026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0"/>
              <c:layout>
                <c:manualLayout>
                  <c:x val="1.333885403956055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uk-UA" dirty="0" smtClean="0"/>
                      <a:t>537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8.892569359707083E-3"/>
                  <c:y val="2.290510289621512E-3"/>
                </c:manualLayout>
              </c:layout>
              <c:tx>
                <c:rich>
                  <a:bodyPr/>
                  <a:lstStyle/>
                  <a:p>
                    <a:r>
                      <a:rPr lang="uk-UA" dirty="0" smtClean="0"/>
                      <a:t>176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2</a:t>
                    </a:r>
                    <a:r>
                      <a:rPr lang="uk-UA" smtClean="0"/>
                      <a:t>4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>
                <c:manualLayout>
                  <c:x val="1.4772004212571422E-2"/>
                  <c:y val="3.2067144054701035E-3"/>
                </c:manualLayout>
              </c:layout>
              <c:tx>
                <c:rich>
                  <a:bodyPr/>
                  <a:lstStyle/>
                  <a:p>
                    <a:r>
                      <a:rPr lang="uk-UA" dirty="0" smtClean="0"/>
                      <a:t>12</a:t>
                    </a:r>
                    <a:r>
                      <a:rPr lang="en-US" smtClean="0"/>
                      <a:t>2</a:t>
                    </a:r>
                    <a:endParaRPr lang="en-US" dirty="0"/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7</a:t>
                    </a:r>
                    <a:r>
                      <a:rPr lang="uk-UA" smtClean="0"/>
                      <a:t>8</a:t>
                    </a:r>
                    <a:endParaRPr lang="en-US" dirty="0"/>
                  </a:p>
                </c:rich>
              </c:tx>
              <c:showVal val="1"/>
            </c:dLbl>
            <c:dLbl>
              <c:idx val="5"/>
              <c:layout>
                <c:manualLayout>
                  <c:x val="1.3338854039560656E-2"/>
                  <c:y val="-4.5810205792429989E-3"/>
                </c:manualLayout>
              </c:layout>
              <c:showVal val="1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7</a:t>
                    </a:r>
                    <a:r>
                      <a:rPr lang="uk-UA" smtClean="0"/>
                      <a:t>2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ліцей ім.Героїв 68-го бат. </c:v>
                </c:pt>
                <c:pt idx="1">
                  <c:v>філія Поч.шк. ліцею</c:v>
                </c:pt>
                <c:pt idx="2">
                  <c:v>Ворочівська поч.шк.</c:v>
                </c:pt>
                <c:pt idx="3">
                  <c:v>Зарічівська гімназія</c:v>
                </c:pt>
                <c:pt idx="4">
                  <c:v>філія Зарічівської гімназії</c:v>
                </c:pt>
                <c:pt idx="5">
                  <c:v>Сімерська гімназія</c:v>
                </c:pt>
                <c:pt idx="6">
                  <c:v>Сімерківська гімназія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551</c:v>
                </c:pt>
                <c:pt idx="1">
                  <c:v>177</c:v>
                </c:pt>
                <c:pt idx="2">
                  <c:v>27</c:v>
                </c:pt>
                <c:pt idx="3">
                  <c:v>128</c:v>
                </c:pt>
                <c:pt idx="4">
                  <c:v>79</c:v>
                </c:pt>
                <c:pt idx="5">
                  <c:v>151</c:v>
                </c:pt>
                <c:pt idx="6">
                  <c:v>71</c:v>
                </c:pt>
              </c:numCache>
            </c:numRef>
          </c:val>
        </c:ser>
        <c:shape val="cylinder"/>
        <c:axId val="158802688"/>
        <c:axId val="158804224"/>
        <c:axId val="0"/>
      </c:bar3DChart>
      <c:catAx>
        <c:axId val="158802688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0">
                <a:latin typeface="+mj-lt"/>
              </a:defRPr>
            </a:pPr>
            <a:endParaRPr lang="ru-RU"/>
          </a:p>
        </c:txPr>
        <c:crossAx val="158804224"/>
        <c:crosses val="autoZero"/>
        <c:auto val="1"/>
        <c:lblAlgn val="ctr"/>
        <c:lblOffset val="100"/>
      </c:catAx>
      <c:valAx>
        <c:axId val="158804224"/>
        <c:scaling>
          <c:orientation val="minMax"/>
        </c:scaling>
        <c:delete val="1"/>
        <c:axPos val="l"/>
        <c:numFmt formatCode="General" sourceLinked="1"/>
        <c:tickLblPos val="none"/>
        <c:crossAx val="15880268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52826866803596506"/>
          <c:y val="0.1224337646694227"/>
          <c:w val="0.46335427835842008"/>
          <c:h val="8.4558533900274027E-2"/>
        </c:manualLayout>
      </c:layout>
      <c:txPr>
        <a:bodyPr/>
        <a:lstStyle/>
        <a:p>
          <a:pPr>
            <a:defRPr sz="1800" b="1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4"/>
  <c:chart>
    <c:autoTitleDeleted val="1"/>
    <c:view3D>
      <c:rotX val="40"/>
      <c:rotY val="200"/>
      <c:depthPercent val="80"/>
      <c:perspective val="50"/>
    </c:view3D>
    <c:plotArea>
      <c:layout>
        <c:manualLayout>
          <c:layoutTarget val="inner"/>
          <c:xMode val="edge"/>
          <c:yMode val="edge"/>
          <c:x val="9.2261530058637881E-2"/>
          <c:y val="1.9332562608504087E-6"/>
          <c:w val="0.83073828332086863"/>
          <c:h val="0.8103481817050421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видатки по ЗДО </c:v>
                </c:pt>
              </c:strCache>
            </c:strRef>
          </c:tx>
          <c:explosion val="24"/>
          <c:dLbls>
            <c:dLbl>
              <c:idx val="0"/>
              <c:layout>
                <c:manualLayout>
                  <c:x val="0.11642758108247657"/>
                  <c:y val="0.13423058437480778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заробітна плата;                                 19 041 847</a:t>
                    </a:r>
                  </a:p>
                </c:rich>
              </c:tx>
              <c:showVal val="1"/>
              <c:showCatName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/>
                      <a:t>нарахування на з/п;                4 215 860</a:t>
                    </a:r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showCatName val="1"/>
            <c:showLeaderLines val="1"/>
            <c:leaderLines>
              <c:spPr>
                <a:ln w="28575"/>
              </c:spPr>
            </c:leaderLines>
          </c:dLbls>
          <c:cat>
            <c:strRef>
              <c:f>Лист1!$A$2:$A$14</c:f>
              <c:strCache>
                <c:ptCount val="13"/>
                <c:pt idx="0">
                  <c:v>заробітна плата</c:v>
                </c:pt>
                <c:pt idx="1">
                  <c:v>нарахування на з/п</c:v>
                </c:pt>
                <c:pt idx="2">
                  <c:v>предмети, матеріали</c:v>
                </c:pt>
                <c:pt idx="3">
                  <c:v>продукти харчування</c:v>
                </c:pt>
                <c:pt idx="4">
                  <c:v>оплата послуг (крім комун.)</c:v>
                </c:pt>
                <c:pt idx="5">
                  <c:v>оплата водопостач.</c:v>
                </c:pt>
                <c:pt idx="6">
                  <c:v>оплата електроенергії</c:v>
                </c:pt>
                <c:pt idx="7">
                  <c:v>оплата газу</c:v>
                </c:pt>
                <c:pt idx="8">
                  <c:v>оплата інших енергоносіїв</c:v>
                </c:pt>
                <c:pt idx="9">
                  <c:v>окремі заходи</c:v>
                </c:pt>
                <c:pt idx="10">
                  <c:v>придбання обладнання</c:v>
                </c:pt>
                <c:pt idx="11">
                  <c:v>кап.ремонт </c:v>
                </c:pt>
                <c:pt idx="12">
                  <c:v>за рахунок благод внесків</c:v>
                </c:pt>
              </c:strCache>
            </c:strRef>
          </c:cat>
          <c:val>
            <c:numRef>
              <c:f>Лист1!$B$2:$B$14</c:f>
              <c:numCache>
                <c:formatCode>#,##0</c:formatCode>
                <c:ptCount val="13"/>
                <c:pt idx="0">
                  <c:v>19041847</c:v>
                </c:pt>
                <c:pt idx="1">
                  <c:v>4215860</c:v>
                </c:pt>
                <c:pt idx="2">
                  <c:v>581118</c:v>
                </c:pt>
                <c:pt idx="3">
                  <c:v>2991008</c:v>
                </c:pt>
                <c:pt idx="4">
                  <c:v>322914</c:v>
                </c:pt>
                <c:pt idx="5">
                  <c:v>154871</c:v>
                </c:pt>
                <c:pt idx="6">
                  <c:v>1611009</c:v>
                </c:pt>
                <c:pt idx="7">
                  <c:v>233961</c:v>
                </c:pt>
                <c:pt idx="8">
                  <c:v>747769</c:v>
                </c:pt>
                <c:pt idx="9">
                  <c:v>6000</c:v>
                </c:pt>
                <c:pt idx="10">
                  <c:v>14970</c:v>
                </c:pt>
                <c:pt idx="11">
                  <c:v>201591</c:v>
                </c:pt>
                <c:pt idx="12" formatCode="General">
                  <c:v>7000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spPr>
    <a:effectLst>
      <a:outerShdw dist="50800" sx="1000" sy="1000" algn="ctr" rotWithShape="0">
        <a:srgbClr val="000000"/>
      </a:outerShdw>
    </a:effectLst>
    <a:scene3d>
      <a:camera prst="orthographicFront"/>
      <a:lightRig rig="threePt" dir="t"/>
    </a:scene3d>
    <a:sp3d prstMaterial="plastic">
      <a:bevelT/>
      <a:bevelB/>
    </a:sp3d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8.0706138252774548E-3"/>
          <c:y val="2.5980348080134913E-2"/>
          <c:w val="0.98105582391671819"/>
          <c:h val="0.86452604517724707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00B050"/>
              </a:solidFill>
            </c:spPr>
          </c:dPt>
          <c:dPt>
            <c:idx val="1"/>
            <c:spPr>
              <a:solidFill>
                <a:srgbClr val="FFFF00"/>
              </a:solidFill>
            </c:spPr>
          </c:dPt>
          <c:dPt>
            <c:idx val="2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3"/>
            <c:spPr>
              <a:solidFill>
                <a:srgbClr val="7030A0"/>
              </a:solidFill>
            </c:spPr>
          </c:dPt>
          <c:dPt>
            <c:idx val="4"/>
            <c:spPr>
              <a:solidFill>
                <a:srgbClr val="FFC000"/>
              </a:solidFill>
            </c:spPr>
          </c:dPt>
          <c:dPt>
            <c:idx val="5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2.8756150639607903E-2"/>
                  <c:y val="-3.7431892193203344E-2"/>
                </c:manualLayout>
              </c:layout>
              <c:showVal val="1"/>
            </c:dLbl>
            <c:dLbl>
              <c:idx val="1"/>
              <c:layout>
                <c:manualLayout>
                  <c:x val="2.8756150639607903E-2"/>
                  <c:y val="-3.9771385455278446E-2"/>
                </c:manualLayout>
              </c:layout>
              <c:showVal val="1"/>
            </c:dLbl>
            <c:dLbl>
              <c:idx val="2"/>
              <c:layout>
                <c:manualLayout>
                  <c:x val="2.1989997547935597E-2"/>
                  <c:y val="-3.5092398931127894E-2"/>
                </c:manualLayout>
              </c:layout>
              <c:showVal val="1"/>
            </c:dLbl>
            <c:dLbl>
              <c:idx val="3"/>
              <c:layout>
                <c:manualLayout>
                  <c:x val="1.8606921002099243E-2"/>
                  <c:y val="-2.8073919144902402E-2"/>
                </c:manualLayout>
              </c:layout>
              <c:showVal val="1"/>
            </c:dLbl>
            <c:dLbl>
              <c:idx val="4"/>
              <c:layout>
                <c:manualLayout>
                  <c:x val="2.5373074093771691E-2"/>
                  <c:y val="-4.445037197942895E-2"/>
                </c:manualLayout>
              </c:layout>
              <c:showVal val="1"/>
            </c:dLbl>
            <c:dLbl>
              <c:idx val="5"/>
              <c:layout>
                <c:manualLayout>
                  <c:x val="2.5373074093771691E-2"/>
                  <c:y val="-4.445037197942895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Ворочівський ЗДО</c:v>
                </c:pt>
                <c:pt idx="1">
                  <c:v>ЗДО "Веселка"</c:v>
                </c:pt>
                <c:pt idx="2">
                  <c:v>Зарічівський ЗДО</c:v>
                </c:pt>
                <c:pt idx="3">
                  <c:v>Сімерський ЗДО</c:v>
                </c:pt>
                <c:pt idx="4">
                  <c:v>Сімерківський ЗДО</c:v>
                </c:pt>
                <c:pt idx="5">
                  <c:v>ЗДО "Теремок"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70566</c:v>
                </c:pt>
                <c:pt idx="1">
                  <c:v>95347</c:v>
                </c:pt>
                <c:pt idx="2">
                  <c:v>96515</c:v>
                </c:pt>
                <c:pt idx="3">
                  <c:v>97388</c:v>
                </c:pt>
                <c:pt idx="4">
                  <c:v>109299</c:v>
                </c:pt>
                <c:pt idx="5">
                  <c:v>111468</c:v>
                </c:pt>
              </c:numCache>
            </c:numRef>
          </c:val>
        </c:ser>
        <c:dLbls>
          <c:showVal val="1"/>
        </c:dLbls>
        <c:gapWidth val="75"/>
        <c:shape val="box"/>
        <c:axId val="166167296"/>
        <c:axId val="166168832"/>
        <c:axId val="0"/>
      </c:bar3DChart>
      <c:catAx>
        <c:axId val="16616729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66168832"/>
        <c:crosses val="autoZero"/>
        <c:auto val="1"/>
        <c:lblAlgn val="ctr"/>
        <c:lblOffset val="100"/>
      </c:catAx>
      <c:valAx>
        <c:axId val="166168832"/>
        <c:scaling>
          <c:orientation val="minMax"/>
        </c:scaling>
        <c:delete val="1"/>
        <c:axPos val="l"/>
        <c:numFmt formatCode="#,##0" sourceLinked="1"/>
        <c:majorTickMark val="none"/>
        <c:tickLblPos val="none"/>
        <c:crossAx val="166167296"/>
        <c:crosses val="autoZero"/>
        <c:crossBetween val="between"/>
      </c:valAx>
    </c:plotArea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4"/>
  <c:chart>
    <c:autoTitleDeleted val="1"/>
    <c:view3D>
      <c:rotX val="20"/>
      <c:rotY val="350"/>
      <c:perspective val="50"/>
    </c:view3D>
    <c:plotArea>
      <c:layout>
        <c:manualLayout>
          <c:layoutTarget val="inner"/>
          <c:xMode val="edge"/>
          <c:yMode val="edge"/>
          <c:x val="3.3762863039288506E-4"/>
          <c:y val="1.2159110351311377E-3"/>
          <c:w val="0.98459428561129059"/>
          <c:h val="0.9644160331555597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видатки</c:v>
                </c:pt>
              </c:strCache>
            </c:strRef>
          </c:tx>
          <c:explosion val="25"/>
          <c:dPt>
            <c:idx val="0"/>
            <c:explosion val="10"/>
          </c:dPt>
          <c:dPt>
            <c:idx val="13"/>
            <c:explosion val="15"/>
          </c:dPt>
          <c:dLbls>
            <c:dLbl>
              <c:idx val="0"/>
              <c:layout>
                <c:manualLayout>
                  <c:x val="-0.11232562291248582"/>
                  <c:y val="-8.4904432910090852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з</a:t>
                    </a:r>
                    <a:r>
                      <a:rPr lang="ru-RU"/>
                      <a:t>аробітна плата;                49 961 776</a:t>
                    </a:r>
                  </a:p>
                </c:rich>
              </c:tx>
              <c:showVal val="1"/>
              <c:showCatName val="1"/>
            </c:dLbl>
            <c:dLbl>
              <c:idx val="1"/>
              <c:layout>
                <c:manualLayout>
                  <c:x val="4.2358762532591784E-2"/>
                  <c:y val="3.1850004968826252E-3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н</a:t>
                    </a:r>
                    <a:r>
                      <a:rPr lang="ru-RU"/>
                      <a:t>арахування на з/п;         10 755 182</a:t>
                    </a:r>
                  </a:p>
                </c:rich>
              </c:tx>
              <c:showVal val="1"/>
              <c:showCatName val="1"/>
            </c:dLbl>
            <c:dLbl>
              <c:idx val="13"/>
              <c:layout>
                <c:manualLayout>
                  <c:x val="8.8227194221177044E-2"/>
                  <c:y val="-0.11882034261337036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к</a:t>
                    </a:r>
                    <a:r>
                      <a:rPr lang="ru-RU"/>
                      <a:t>ап.ремонт; 51 368 387</a:t>
                    </a:r>
                  </a:p>
                </c:rich>
              </c:tx>
              <c:showVal val="1"/>
              <c:showCatName val="1"/>
            </c:dLbl>
            <c:dLbl>
              <c:idx val="14"/>
              <c:layout>
                <c:manualLayout>
                  <c:x val="9.5909597493458787E-2"/>
                  <c:y val="-4.3266864896079817E-2"/>
                </c:manualLayout>
              </c:layout>
              <c:showVal val="1"/>
              <c:showCatName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showCatName val="1"/>
            <c:showLeaderLines val="1"/>
            <c:leaderLines>
              <c:spPr>
                <a:ln w="19050"/>
              </c:spPr>
            </c:leaderLines>
          </c:dLbls>
          <c:cat>
            <c:strRef>
              <c:f>Лист1!$A$2:$A$16</c:f>
              <c:strCache>
                <c:ptCount val="15"/>
                <c:pt idx="0">
                  <c:v>заробітна плата</c:v>
                </c:pt>
                <c:pt idx="1">
                  <c:v>нарахування на з/п</c:v>
                </c:pt>
                <c:pt idx="2">
                  <c:v>матеріали, обладнання</c:v>
                </c:pt>
                <c:pt idx="3">
                  <c:v>продукти харчування</c:v>
                </c:pt>
                <c:pt idx="4">
                  <c:v>оплата послуг</c:v>
                </c:pt>
                <c:pt idx="5">
                  <c:v>відрядження</c:v>
                </c:pt>
                <c:pt idx="6">
                  <c:v>водопостачання</c:v>
                </c:pt>
                <c:pt idx="7">
                  <c:v>електроенергія</c:v>
                </c:pt>
                <c:pt idx="8">
                  <c:v>газ</c:v>
                </c:pt>
                <c:pt idx="9">
                  <c:v>інші енергоносії</c:v>
                </c:pt>
                <c:pt idx="10">
                  <c:v>окремі заходи</c:v>
                </c:pt>
                <c:pt idx="11">
                  <c:v>інші видатки</c:v>
                </c:pt>
                <c:pt idx="12">
                  <c:v>придбання обладнання</c:v>
                </c:pt>
                <c:pt idx="13">
                  <c:v>кап.ремонт</c:v>
                </c:pt>
                <c:pt idx="14">
                  <c:v>за рахунок благод.внесків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49961776</c:v>
                </c:pt>
                <c:pt idx="1">
                  <c:v>10755182</c:v>
                </c:pt>
                <c:pt idx="2">
                  <c:v>1210552</c:v>
                </c:pt>
                <c:pt idx="3">
                  <c:v>3813074</c:v>
                </c:pt>
                <c:pt idx="4">
                  <c:v>1506702</c:v>
                </c:pt>
                <c:pt idx="5">
                  <c:v>10540</c:v>
                </c:pt>
                <c:pt idx="6">
                  <c:v>290178</c:v>
                </c:pt>
                <c:pt idx="7">
                  <c:v>2325535</c:v>
                </c:pt>
                <c:pt idx="8">
                  <c:v>2133319</c:v>
                </c:pt>
                <c:pt idx="9">
                  <c:v>677987</c:v>
                </c:pt>
                <c:pt idx="10">
                  <c:v>12750</c:v>
                </c:pt>
                <c:pt idx="11">
                  <c:v>2730</c:v>
                </c:pt>
                <c:pt idx="12">
                  <c:v>46999</c:v>
                </c:pt>
                <c:pt idx="13">
                  <c:v>51368387</c:v>
                </c:pt>
                <c:pt idx="14" formatCode="#,##0">
                  <c:v>201500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/>
            </a:pPr>
            <a:r>
              <a:rPr lang="uk-UA" sz="1800" b="1"/>
              <a:t>ВАРТІСТЬ УТРИМАННЯ ОДНОГО УЧНЯ У ЗЗСО У 2025 РОЦІ</a:t>
            </a:r>
            <a:endParaRPr lang="ru-RU" sz="1800"/>
          </a:p>
        </c:rich>
      </c:tx>
      <c:layout>
        <c:manualLayout>
          <c:xMode val="edge"/>
          <c:yMode val="edge"/>
          <c:x val="0.31925335988735232"/>
          <c:y val="3.8829814268164412E-2"/>
        </c:manualLayout>
      </c:layout>
    </c:title>
    <c:view3D>
      <c:rotX val="10"/>
      <c:rotY val="0"/>
      <c:perspective val="10"/>
    </c:view3D>
    <c:sideWall>
      <c:spPr>
        <a:ln>
          <a:noFill/>
        </a:ln>
      </c:spPr>
    </c:sideWall>
    <c:backWall>
      <c:spPr>
        <a:ln>
          <a:noFill/>
        </a:ln>
      </c:spPr>
    </c:backWall>
    <c:plotArea>
      <c:layout>
        <c:manualLayout>
          <c:layoutTarget val="inner"/>
          <c:xMode val="edge"/>
          <c:yMode val="edge"/>
          <c:x val="0"/>
          <c:y val="1.4304990373584268E-2"/>
          <c:w val="1"/>
          <c:h val="0.80065001930148438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C00000"/>
            </a:solidFill>
          </c:spPr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Перечинський ліцей </c:v>
                </c:pt>
                <c:pt idx="1">
                  <c:v>Зарічівська гімназія</c:v>
                </c:pt>
                <c:pt idx="2">
                  <c:v>Сімерська гімназія</c:v>
                </c:pt>
                <c:pt idx="3">
                  <c:v>філія Ворочівська початкова школа</c:v>
                </c:pt>
                <c:pt idx="4">
                  <c:v>Сімерківська гімназія</c:v>
                </c:pt>
              </c:strCache>
            </c:strRef>
          </c:cat>
          <c:val>
            <c:numRef>
              <c:f>Лист1!$B$2:$B$6</c:f>
              <c:numCache>
                <c:formatCode>#,##0</c:formatCode>
                <c:ptCount val="5"/>
                <c:pt idx="0">
                  <c:v>113596</c:v>
                </c:pt>
                <c:pt idx="1">
                  <c:v>52171</c:v>
                </c:pt>
                <c:pt idx="2">
                  <c:v>78117</c:v>
                </c:pt>
                <c:pt idx="3">
                  <c:v>92593</c:v>
                </c:pt>
                <c:pt idx="4">
                  <c:v>90017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FFC000"/>
            </a:solidFill>
          </c:spPr>
          <c:dLbls>
            <c:dLbl>
              <c:idx val="0"/>
              <c:layout>
                <c:manualLayout>
                  <c:x val="5.5586527276415512E-2"/>
                  <c:y val="6.8815902289365988E-2"/>
                </c:manualLayout>
              </c:layout>
              <c:showVal val="1"/>
            </c:dLbl>
            <c:dLbl>
              <c:idx val="1"/>
              <c:layout>
                <c:manualLayout>
                  <c:x val="5.7174713770027086E-2"/>
                  <c:y val="8.4872946156885606E-2"/>
                </c:manualLayout>
              </c:layout>
              <c:showVal val="1"/>
            </c:dLbl>
            <c:dLbl>
              <c:idx val="2"/>
              <c:layout>
                <c:manualLayout>
                  <c:x val="6.1939273250862702E-2"/>
                  <c:y val="7.1109765699011507E-2"/>
                </c:manualLayout>
              </c:layout>
              <c:showVal val="1"/>
            </c:dLbl>
            <c:dLbl>
              <c:idx val="3"/>
              <c:layout>
                <c:manualLayout>
                  <c:x val="6.5115646238086439E-2"/>
                  <c:y val="9.6342263205112383E-2"/>
                </c:manualLayout>
              </c:layout>
              <c:showVal val="1"/>
            </c:dLbl>
            <c:dLbl>
              <c:idx val="4"/>
              <c:layout>
                <c:manualLayout>
                  <c:x val="6.5115646238086536E-2"/>
                  <c:y val="0.10551771684369453"/>
                </c:manualLayout>
              </c:layout>
              <c:showVal val="1"/>
            </c:dLbl>
            <c:spPr>
              <a:ln w="6350"/>
            </c:spPr>
            <c:txPr>
              <a:bodyPr/>
              <a:lstStyle/>
              <a:p>
                <a:pPr>
                  <a:defRPr sz="1400" b="1">
                    <a:solidFill>
                      <a:sysClr val="windowText" lastClr="00000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Перечинський ліцей </c:v>
                </c:pt>
                <c:pt idx="1">
                  <c:v>Зарічівська гімназія</c:v>
                </c:pt>
                <c:pt idx="2">
                  <c:v>Сімерська гімназія</c:v>
                </c:pt>
                <c:pt idx="3">
                  <c:v>філія Ворочівська початкова школа</c:v>
                </c:pt>
                <c:pt idx="4">
                  <c:v>Сімерківська гімназія</c:v>
                </c:pt>
              </c:strCache>
            </c:strRef>
          </c:cat>
          <c:val>
            <c:numRef>
              <c:f>Лист1!$C$2:$C$6</c:f>
              <c:numCache>
                <c:formatCode>#,##0</c:formatCode>
                <c:ptCount val="5"/>
                <c:pt idx="0">
                  <c:v>36282</c:v>
                </c:pt>
                <c:pt idx="1">
                  <c:v>45753</c:v>
                </c:pt>
                <c:pt idx="2">
                  <c:v>46167</c:v>
                </c:pt>
                <c:pt idx="3">
                  <c:v>71369</c:v>
                </c:pt>
                <c:pt idx="4">
                  <c:v>76291</c:v>
                </c:pt>
              </c:numCache>
            </c:numRef>
          </c:val>
        </c:ser>
        <c:dLbls>
          <c:showVal val="1"/>
        </c:dLbls>
        <c:shape val="cylinder"/>
        <c:axId val="165821440"/>
        <c:axId val="165827328"/>
        <c:axId val="0"/>
      </c:bar3DChart>
      <c:catAx>
        <c:axId val="165821440"/>
        <c:scaling>
          <c:orientation val="minMax"/>
        </c:scaling>
        <c:axPos val="b"/>
        <c:majorTickMark val="none"/>
        <c:tickLblPos val="none"/>
        <c:crossAx val="165827328"/>
        <c:crosses val="autoZero"/>
        <c:auto val="1"/>
        <c:lblAlgn val="ctr"/>
        <c:lblOffset val="100"/>
      </c:catAx>
      <c:valAx>
        <c:axId val="165827328"/>
        <c:scaling>
          <c:orientation val="minMax"/>
        </c:scaling>
        <c:axPos val="l"/>
        <c:numFmt formatCode="#,##0" sourceLinked="1"/>
        <c:majorTickMark val="none"/>
        <c:tickLblPos val="none"/>
        <c:crossAx val="16582144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400" b="1"/>
            </a:pPr>
            <a:endParaRPr lang="ru-RU"/>
          </a:p>
        </c:txPr>
      </c:dTable>
    </c:plotArea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>
        <c:manualLayout>
          <c:layoutTarget val="inner"/>
          <c:xMode val="edge"/>
          <c:yMode val="edge"/>
          <c:x val="0.29111337799819531"/>
          <c:y val="0.14731602642297678"/>
          <c:w val="0.56272105535564265"/>
          <c:h val="0.8358543145394485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видатки ДЮСШ </c:v>
                </c:pt>
              </c:strCache>
            </c:strRef>
          </c:tx>
          <c:explosion val="12"/>
          <c:dPt>
            <c:idx val="3"/>
            <c:explosion val="21"/>
          </c:dPt>
          <c:dPt>
            <c:idx val="5"/>
            <c:explosion val="20"/>
          </c:dPt>
          <c:dPt>
            <c:idx val="9"/>
            <c:explosion val="3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200" dirty="0" err="1" smtClean="0"/>
                      <a:t>з</a:t>
                    </a:r>
                    <a:r>
                      <a:rPr lang="ru-RU" dirty="0" err="1" smtClean="0"/>
                      <a:t>аробітна</a:t>
                    </a:r>
                    <a:r>
                      <a:rPr lang="ru-RU" dirty="0" smtClean="0"/>
                      <a:t> плата;              2 497 790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2"/>
              <c:layout>
                <c:manualLayout>
                  <c:x val="-5.7215303874215334E-2"/>
                  <c:y val="-2.4386566377105089E-3"/>
                </c:manualLayout>
              </c:layout>
              <c:tx>
                <c:rich>
                  <a:bodyPr/>
                  <a:lstStyle/>
                  <a:p>
                    <a:r>
                      <a:rPr lang="ru-RU" sz="1200" b="1"/>
                      <a:t>м</a:t>
                    </a:r>
                    <a:r>
                      <a:rPr lang="ru-RU"/>
                      <a:t>атеріали, обладнання;                    331 674</a:t>
                    </a:r>
                  </a:p>
                </c:rich>
              </c:tx>
              <c:showVal val="1"/>
              <c:showCatName val="1"/>
            </c:dLbl>
            <c:dLbl>
              <c:idx val="4"/>
              <c:layout>
                <c:manualLayout>
                  <c:x val="-0.23145919144991334"/>
                  <c:y val="8.1185381314300809E-2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 err="1"/>
                      <a:t>в</a:t>
                    </a:r>
                    <a:r>
                      <a:rPr lang="ru-RU" dirty="0" err="1"/>
                      <a:t>ідрядження</a:t>
                    </a:r>
                    <a:r>
                      <a:rPr lang="ru-RU" dirty="0"/>
                      <a:t>;  </a:t>
                    </a:r>
                    <a:r>
                      <a:rPr lang="ru-RU" dirty="0" smtClean="0"/>
                      <a:t>34 </a:t>
                    </a:r>
                    <a:r>
                      <a:rPr lang="ru-RU" dirty="0"/>
                      <a:t>312</a:t>
                    </a:r>
                  </a:p>
                </c:rich>
              </c:tx>
              <c:showVal val="1"/>
              <c:showCatName val="1"/>
            </c:dLbl>
            <c:dLbl>
              <c:idx val="5"/>
              <c:layout>
                <c:manualLayout>
                  <c:x val="-0.12304507648668919"/>
                  <c:y val="1.5299269713009619E-2"/>
                </c:manualLayout>
              </c:layout>
              <c:tx>
                <c:rich>
                  <a:bodyPr/>
                  <a:lstStyle/>
                  <a:p>
                    <a:r>
                      <a:rPr lang="ru-RU" sz="1200" b="1" dirty="0" err="1"/>
                      <a:t>в</a:t>
                    </a:r>
                    <a:r>
                      <a:rPr lang="ru-RU" dirty="0" err="1"/>
                      <a:t>одопостачання</a:t>
                    </a:r>
                    <a:r>
                      <a:rPr lang="ru-RU" dirty="0"/>
                      <a:t>;   </a:t>
                    </a:r>
                    <a:r>
                      <a:rPr lang="ru-RU" dirty="0" smtClean="0"/>
                      <a:t>          </a:t>
                    </a:r>
                    <a:r>
                      <a:rPr lang="ru-RU" dirty="0"/>
                      <a:t>5 827</a:t>
                    </a:r>
                  </a:p>
                </c:rich>
              </c:tx>
              <c:showVal val="1"/>
              <c:showCatName val="1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ru-RU" sz="1200" b="1"/>
                      <a:t>е</a:t>
                    </a:r>
                    <a:r>
                      <a:rPr lang="ru-RU"/>
                      <a:t>лектроенергія;        69 535</a:t>
                    </a:r>
                  </a:p>
                </c:rich>
              </c:tx>
              <c:showVal val="1"/>
              <c:showCatName val="1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ru-RU" sz="1200"/>
                      <a:t>о</a:t>
                    </a:r>
                    <a:r>
                      <a:rPr lang="ru-RU"/>
                      <a:t>кремі заходи;       2 250</a:t>
                    </a:r>
                  </a:p>
                </c:rich>
              </c:tx>
              <c:showVal val="1"/>
              <c:showCatName val="1"/>
            </c:dLbl>
            <c:dLbl>
              <c:idx val="9"/>
              <c:layout>
                <c:manualLayout>
                  <c:x val="0.27492252416705076"/>
                  <c:y val="4.3905837132978187E-2"/>
                </c:manualLayout>
              </c:layout>
              <c:tx>
                <c:rich>
                  <a:bodyPr/>
                  <a:lstStyle/>
                  <a:p>
                    <a:r>
                      <a:rPr lang="ru-RU" sz="1200" b="1" dirty="0" err="1"/>
                      <a:t>і</a:t>
                    </a:r>
                    <a:r>
                      <a:rPr lang="ru-RU" dirty="0" err="1"/>
                      <a:t>нші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виплати</a:t>
                    </a:r>
                    <a:r>
                      <a:rPr lang="ru-RU" dirty="0"/>
                      <a:t>;            </a:t>
                    </a:r>
                    <a:r>
                      <a:rPr lang="ru-RU" dirty="0" smtClean="0"/>
                      <a:t>      30 </a:t>
                    </a:r>
                    <a:r>
                      <a:rPr lang="ru-RU" dirty="0"/>
                      <a:t>000</a:t>
                    </a:r>
                  </a:p>
                </c:rich>
              </c:tx>
              <c:showVal val="1"/>
              <c:showCatName val="1"/>
            </c:dLbl>
            <c:spPr>
              <a:noFill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showCatName val="1"/>
            <c:showLeaderLines val="1"/>
            <c:leaderLines>
              <c:spPr>
                <a:ln w="19050"/>
              </c:spPr>
            </c:leaderLines>
          </c:dLbls>
          <c:cat>
            <c:strRef>
              <c:f>Лист1!$A$2:$A$12</c:f>
              <c:strCache>
                <c:ptCount val="11"/>
                <c:pt idx="0">
                  <c:v>заробітна плата</c:v>
                </c:pt>
                <c:pt idx="1">
                  <c:v>нарахування на з/п</c:v>
                </c:pt>
                <c:pt idx="2">
                  <c:v>матеріали, обладнання</c:v>
                </c:pt>
                <c:pt idx="3">
                  <c:v>оплата послуг</c:v>
                </c:pt>
                <c:pt idx="4">
                  <c:v>відрядження</c:v>
                </c:pt>
                <c:pt idx="5">
                  <c:v>водопостачання</c:v>
                </c:pt>
                <c:pt idx="6">
                  <c:v>електроенергія</c:v>
                </c:pt>
                <c:pt idx="7">
                  <c:v>інші енергоносії</c:v>
                </c:pt>
                <c:pt idx="8">
                  <c:v>окремі заходи</c:v>
                </c:pt>
                <c:pt idx="9">
                  <c:v>інші виплати</c:v>
                </c:pt>
                <c:pt idx="10">
                  <c:v>за рахунок благод. внесків</c:v>
                </c:pt>
              </c:strCache>
            </c:strRef>
          </c:cat>
          <c:val>
            <c:numRef>
              <c:f>Лист1!$B$2:$B$12</c:f>
              <c:numCache>
                <c:formatCode>#,##0</c:formatCode>
                <c:ptCount val="11"/>
                <c:pt idx="0">
                  <c:v>2497790</c:v>
                </c:pt>
                <c:pt idx="1">
                  <c:v>552335</c:v>
                </c:pt>
                <c:pt idx="2">
                  <c:v>331674</c:v>
                </c:pt>
                <c:pt idx="3">
                  <c:v>522536</c:v>
                </c:pt>
                <c:pt idx="4">
                  <c:v>34312</c:v>
                </c:pt>
                <c:pt idx="5">
                  <c:v>5827</c:v>
                </c:pt>
                <c:pt idx="6">
                  <c:v>69535</c:v>
                </c:pt>
                <c:pt idx="7">
                  <c:v>210054</c:v>
                </c:pt>
                <c:pt idx="8">
                  <c:v>2250</c:v>
                </c:pt>
                <c:pt idx="9">
                  <c:v>30000</c:v>
                </c:pt>
                <c:pt idx="10">
                  <c:v>24467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>
        <c:manualLayout>
          <c:layoutTarget val="inner"/>
          <c:xMode val="edge"/>
          <c:yMode val="edge"/>
          <c:x val="0.1394267552170165"/>
          <c:y val="0.22203630796150481"/>
          <c:w val="0.62717964305099516"/>
          <c:h val="0.7531931444890146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видатки ПШМ</c:v>
                </c:pt>
              </c:strCache>
            </c:strRef>
          </c:tx>
          <c:explosion val="12"/>
          <c:dPt>
            <c:idx val="0"/>
            <c:explosion val="5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400"/>
                      <a:t>з</a:t>
                    </a:r>
                    <a:r>
                      <a:rPr lang="ru-RU"/>
                      <a:t>аробітна плата;        6 658 795</a:t>
                    </a:r>
                  </a:p>
                </c:rich>
              </c:tx>
              <c:dLblPos val="bestFit"/>
              <c:showVal val="1"/>
              <c:showCatName val="1"/>
            </c:dLbl>
            <c:dLbl>
              <c:idx val="2"/>
              <c:layout>
                <c:manualLayout>
                  <c:x val="-0.13566499433786142"/>
                  <c:y val="0.14943689232242288"/>
                </c:manualLayout>
              </c:layout>
              <c:dLblPos val="bestFit"/>
              <c:showVal val="1"/>
              <c:showCatName val="1"/>
            </c:dLbl>
            <c:dLbl>
              <c:idx val="4"/>
              <c:layout>
                <c:manualLayout>
                  <c:x val="-0.11631888610817098"/>
                  <c:y val="-4.1394501394872808E-2"/>
                </c:manualLayout>
              </c:layout>
              <c:dLblPos val="bestFit"/>
              <c:showVal val="1"/>
              <c:showCatName val="1"/>
            </c:dLbl>
            <c:dLbl>
              <c:idx val="5"/>
              <c:layout>
                <c:manualLayout>
                  <c:x val="-0.14397443899995521"/>
                  <c:y val="-0.10269751068852249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 err="1" smtClean="0"/>
                      <a:t>В</a:t>
                    </a:r>
                    <a:r>
                      <a:rPr lang="ru-RU" dirty="0" err="1" smtClean="0"/>
                      <a:t>одопостачання</a:t>
                    </a:r>
                    <a:r>
                      <a:rPr lang="ru-RU" dirty="0" smtClean="0"/>
                      <a:t>;       </a:t>
                    </a:r>
                    <a:r>
                      <a:rPr lang="ru-RU" dirty="0"/>
                      <a:t>9 145</a:t>
                    </a:r>
                  </a:p>
                </c:rich>
              </c:tx>
              <c:dLblPos val="bestFit"/>
              <c:showVal val="1"/>
              <c:showCatName val="1"/>
            </c:dLbl>
            <c:dLbl>
              <c:idx val="7"/>
              <c:layout>
                <c:manualLayout>
                  <c:x val="2.9960669574725641E-2"/>
                  <c:y val="-0.11952491787583162"/>
                </c:manualLayout>
              </c:layout>
              <c:dLblPos val="bestFit"/>
              <c:showVal val="1"/>
              <c:showCatName val="1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ru-RU" sz="1400"/>
                      <a:t>і</a:t>
                    </a:r>
                    <a:r>
                      <a:rPr lang="ru-RU"/>
                      <a:t>нші енергоносії;               9 197</a:t>
                    </a:r>
                  </a:p>
                </c:rich>
              </c:tx>
              <c:dLblPos val="bestFit"/>
              <c:showVal val="1"/>
              <c:showCatName val="1"/>
            </c:dLbl>
            <c:dLbl>
              <c:idx val="9"/>
              <c:layout>
                <c:manualLayout>
                  <c:x val="0.22740350787234503"/>
                  <c:y val="3.9512661153204932E-2"/>
                </c:manualLayout>
              </c:layout>
              <c:dLblPos val="bestFit"/>
              <c:showVal val="1"/>
              <c:showCatName val="1"/>
            </c:dLbl>
            <c:dLbl>
              <c:idx val="10"/>
              <c:layout>
                <c:manualLayout>
                  <c:x val="0.21938089500027091"/>
                  <c:y val="-4.7344170422093462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за рахунок благод.внесків; </a:t>
                    </a:r>
                    <a:r>
                      <a:rPr lang="ru-RU" dirty="0" smtClean="0"/>
                      <a:t>           315 </a:t>
                    </a:r>
                    <a:r>
                      <a:rPr lang="ru-RU" dirty="0"/>
                      <a:t>840</a:t>
                    </a:r>
                  </a:p>
                </c:rich>
              </c:tx>
              <c:dLblPos val="bestFit"/>
              <c:showVal val="1"/>
              <c:showCatName val="1"/>
            </c:dLbl>
            <c:txPr>
              <a:bodyPr rot="0" anchor="t" anchorCtr="0"/>
              <a:lstStyle/>
              <a:p>
                <a:pPr>
                  <a:defRPr sz="1400" b="1"/>
                </a:pPr>
                <a:endParaRPr lang="ru-RU"/>
              </a:p>
            </c:txPr>
            <c:dLblPos val="bestFit"/>
            <c:showVal val="1"/>
            <c:showCatName val="1"/>
            <c:showLeaderLines val="1"/>
          </c:dLbls>
          <c:cat>
            <c:strRef>
              <c:f>Лист1!$A$2:$A$12</c:f>
              <c:strCache>
                <c:ptCount val="11"/>
                <c:pt idx="0">
                  <c:v>заробітна плата</c:v>
                </c:pt>
                <c:pt idx="1">
                  <c:v>нарахування на з/п</c:v>
                </c:pt>
                <c:pt idx="2">
                  <c:v>матеріали, обладнання</c:v>
                </c:pt>
                <c:pt idx="3">
                  <c:v>оплата послуг</c:v>
                </c:pt>
                <c:pt idx="4">
                  <c:v>відрядження</c:v>
                </c:pt>
                <c:pt idx="5">
                  <c:v>водопостачання</c:v>
                </c:pt>
                <c:pt idx="6">
                  <c:v>електроенергія</c:v>
                </c:pt>
                <c:pt idx="7">
                  <c:v>газ</c:v>
                </c:pt>
                <c:pt idx="8">
                  <c:v>інші енергоносії</c:v>
                </c:pt>
                <c:pt idx="9">
                  <c:v>окремі заходи</c:v>
                </c:pt>
                <c:pt idx="10">
                  <c:v>за рахунок благод.внесків</c:v>
                </c:pt>
              </c:strCache>
            </c:strRef>
          </c:cat>
          <c:val>
            <c:numRef>
              <c:f>Лист1!$B$2:$B$12</c:f>
              <c:numCache>
                <c:formatCode>#,##0</c:formatCode>
                <c:ptCount val="11"/>
                <c:pt idx="0">
                  <c:v>6658795</c:v>
                </c:pt>
                <c:pt idx="1">
                  <c:v>1482325</c:v>
                </c:pt>
                <c:pt idx="2">
                  <c:v>119464</c:v>
                </c:pt>
                <c:pt idx="3">
                  <c:v>33604</c:v>
                </c:pt>
                <c:pt idx="4">
                  <c:v>2751</c:v>
                </c:pt>
                <c:pt idx="5">
                  <c:v>9145</c:v>
                </c:pt>
                <c:pt idx="6">
                  <c:v>118978</c:v>
                </c:pt>
                <c:pt idx="7">
                  <c:v>268213</c:v>
                </c:pt>
                <c:pt idx="8">
                  <c:v>9197</c:v>
                </c:pt>
                <c:pt idx="9" formatCode="General">
                  <c:v>750</c:v>
                </c:pt>
                <c:pt idx="10">
                  <c:v>315840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5373" y="0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50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1285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50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5373" y="9371285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68D6D48-EF4E-45A9-B28B-3C33E0AA1450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373" y="0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52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2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577" y="4686499"/>
            <a:ext cx="5388610" cy="4439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52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1285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52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3" y="9371285"/>
            <a:ext cx="2918831" cy="49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D5AFEAB-73FE-41C2-BDD8-A737572C2193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AFEAB-73FE-41C2-BDD8-A737572C219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hportal.ru/load/26" TargetMode="External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dt" sz="half" idx="2"/>
          </p:nvPr>
        </p:nvSpPr>
        <p:spPr>
          <a:xfrm>
            <a:off x="179388" y="61658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43365" name="Rectangle 5"/>
          <p:cNvSpPr>
            <a:spLocks noChangeArrowheads="1"/>
          </p:cNvSpPr>
          <p:nvPr/>
        </p:nvSpPr>
        <p:spPr bwMode="auto">
          <a:xfrm>
            <a:off x="0" y="1628775"/>
            <a:ext cx="9144000" cy="3240088"/>
          </a:xfrm>
          <a:prstGeom prst="rect">
            <a:avLst/>
          </a:prstGeom>
          <a:gradFill rotWithShape="0">
            <a:gsLst>
              <a:gs pos="0">
                <a:srgbClr val="71C4F0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 </a:t>
            </a:r>
            <a:endParaRPr lang="ru-RU"/>
          </a:p>
        </p:txBody>
      </p:sp>
      <p:sp>
        <p:nvSpPr>
          <p:cNvPr id="143366" name="Rectangle 6"/>
          <p:cNvSpPr>
            <a:spLocks noChangeArrowheads="1"/>
          </p:cNvSpPr>
          <p:nvPr/>
        </p:nvSpPr>
        <p:spPr bwMode="auto">
          <a:xfrm>
            <a:off x="0" y="1628775"/>
            <a:ext cx="9144000" cy="3529013"/>
          </a:xfrm>
          <a:prstGeom prst="rect">
            <a:avLst/>
          </a:prstGeom>
          <a:pattFill prst="ltDnDiag">
            <a:fgClr>
              <a:srgbClr val="71C4F0">
                <a:alpha val="45000"/>
              </a:srgbClr>
            </a:fgClr>
            <a:bgClr>
              <a:schemeClr val="bg1">
                <a:alpha val="45000"/>
              </a:schemeClr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 </a:t>
            </a:r>
            <a:endParaRPr lang="ru-RU"/>
          </a:p>
        </p:txBody>
      </p:sp>
      <p:sp>
        <p:nvSpPr>
          <p:cNvPr id="143368" name="Rectangle 8"/>
          <p:cNvSpPr>
            <a:spLocks noChangeArrowheads="1"/>
          </p:cNvSpPr>
          <p:nvPr/>
        </p:nvSpPr>
        <p:spPr bwMode="auto">
          <a:xfrm>
            <a:off x="0" y="1484313"/>
            <a:ext cx="9144000" cy="144462"/>
          </a:xfrm>
          <a:prstGeom prst="rect">
            <a:avLst/>
          </a:prstGeom>
          <a:solidFill>
            <a:srgbClr val="244E9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3369" name="Rectangle 9"/>
          <p:cNvSpPr>
            <a:spLocks noChangeArrowheads="1"/>
          </p:cNvSpPr>
          <p:nvPr/>
        </p:nvSpPr>
        <p:spPr bwMode="auto">
          <a:xfrm>
            <a:off x="0" y="5156200"/>
            <a:ext cx="9144000" cy="144463"/>
          </a:xfrm>
          <a:prstGeom prst="rect">
            <a:avLst/>
          </a:prstGeom>
          <a:solidFill>
            <a:srgbClr val="244E9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3372" name="Line 12"/>
          <p:cNvSpPr>
            <a:spLocks noChangeShapeType="1"/>
          </p:cNvSpPr>
          <p:nvPr/>
        </p:nvSpPr>
        <p:spPr bwMode="auto">
          <a:xfrm flipV="1">
            <a:off x="755650" y="2420938"/>
            <a:ext cx="7561263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375" name="Rectangle 15"/>
          <p:cNvSpPr>
            <a:spLocks noGrp="1" noChangeArrowheads="1"/>
          </p:cNvSpPr>
          <p:nvPr>
            <p:ph type="ctrTitle" sz="quarter"/>
          </p:nvPr>
        </p:nvSpPr>
        <p:spPr>
          <a:xfrm>
            <a:off x="755650" y="2565400"/>
            <a:ext cx="7667625" cy="1079500"/>
          </a:xfrm>
        </p:spPr>
        <p:txBody>
          <a:bodyPr/>
          <a:lstStyle>
            <a:lvl1pPr>
              <a:defRPr b="1">
                <a:solidFill>
                  <a:srgbClr val="E37416"/>
                </a:solidFill>
                <a:latin typeface="Arial Narrow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43376" name="Rectangle 16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1619250" y="3860800"/>
            <a:ext cx="6121400" cy="10795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>
                <a:latin typeface="Tahoma" pitchFamily="34" charset="0"/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pic>
        <p:nvPicPr>
          <p:cNvPr id="143385" name="Picture 25" descr="GEARS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260350"/>
            <a:ext cx="1017587" cy="1068388"/>
          </a:xfrm>
          <a:prstGeom prst="rect">
            <a:avLst/>
          </a:prstGeom>
          <a:noFill/>
        </p:spPr>
      </p:pic>
      <p:pic>
        <p:nvPicPr>
          <p:cNvPr id="143387" name="Picture 27" descr="rabot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3860800"/>
            <a:ext cx="1800225" cy="1800225"/>
          </a:xfrm>
          <a:prstGeom prst="rect">
            <a:avLst/>
          </a:prstGeom>
          <a:noFill/>
        </p:spPr>
      </p:pic>
      <p:pic>
        <p:nvPicPr>
          <p:cNvPr id="143384" name="Picture 24" descr="0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gray">
          <a:xfrm>
            <a:off x="827088" y="5300663"/>
            <a:ext cx="1081087" cy="7175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14338"/>
            <a:ext cx="2057400" cy="57118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14338"/>
            <a:ext cx="6019800" cy="57118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uchportal.ru/load/26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Rectangle 46"/>
          <p:cNvSpPr>
            <a:spLocks noChangeArrowheads="1"/>
          </p:cNvSpPr>
          <p:nvPr/>
        </p:nvSpPr>
        <p:spPr bwMode="auto">
          <a:xfrm flipH="1">
            <a:off x="2087563" y="6453188"/>
            <a:ext cx="6948487" cy="360362"/>
          </a:xfrm>
          <a:prstGeom prst="rect">
            <a:avLst/>
          </a:prstGeom>
          <a:solidFill>
            <a:srgbClr val="007BC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 rot="5400000" flipH="1">
            <a:off x="1727994" y="6633369"/>
            <a:ext cx="360362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81" name="Rectangle 57"/>
          <p:cNvSpPr>
            <a:spLocks noChangeArrowheads="1"/>
          </p:cNvSpPr>
          <p:nvPr/>
        </p:nvSpPr>
        <p:spPr bwMode="auto">
          <a:xfrm flipH="1">
            <a:off x="2051050" y="6453188"/>
            <a:ext cx="71438" cy="360362"/>
          </a:xfrm>
          <a:prstGeom prst="rect">
            <a:avLst/>
          </a:prstGeom>
          <a:solidFill>
            <a:srgbClr val="E3741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76" name="Rectangle 5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43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Презентация</a:t>
            </a:r>
          </a:p>
        </p:txBody>
      </p:sp>
      <p:sp>
        <p:nvSpPr>
          <p:cNvPr id="1079" name="Rectangle 55"/>
          <p:cNvSpPr>
            <a:spLocks noChangeArrowheads="1"/>
          </p:cNvSpPr>
          <p:nvPr/>
        </p:nvSpPr>
        <p:spPr bwMode="auto">
          <a:xfrm>
            <a:off x="1588" y="188913"/>
            <a:ext cx="9142412" cy="714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53" name="Line 129"/>
          <p:cNvSpPr>
            <a:spLocks noChangeShapeType="1"/>
          </p:cNvSpPr>
          <p:nvPr/>
        </p:nvSpPr>
        <p:spPr bwMode="auto">
          <a:xfrm rot="5400000" flipH="1">
            <a:off x="-72231" y="6633369"/>
            <a:ext cx="360362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78" name="Rectangle 54"/>
          <p:cNvSpPr>
            <a:spLocks noChangeArrowheads="1"/>
          </p:cNvSpPr>
          <p:nvPr/>
        </p:nvSpPr>
        <p:spPr bwMode="auto">
          <a:xfrm>
            <a:off x="107950" y="306388"/>
            <a:ext cx="8567738" cy="98425"/>
          </a:xfrm>
          <a:prstGeom prst="rect">
            <a:avLst/>
          </a:prstGeom>
          <a:solidFill>
            <a:srgbClr val="007BC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55" name="Line 131"/>
          <p:cNvSpPr>
            <a:spLocks noChangeShapeType="1"/>
          </p:cNvSpPr>
          <p:nvPr/>
        </p:nvSpPr>
        <p:spPr bwMode="auto">
          <a:xfrm flipH="1">
            <a:off x="107950" y="260350"/>
            <a:ext cx="8640763" cy="0"/>
          </a:xfrm>
          <a:prstGeom prst="line">
            <a:avLst/>
          </a:prstGeom>
          <a:noFill/>
          <a:ln w="15875">
            <a:solidFill>
              <a:srgbClr val="71C4F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156" name="Picture 132" descr="rabot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79388" y="0"/>
            <a:ext cx="1225550" cy="1225550"/>
          </a:xfrm>
          <a:prstGeom prst="rect">
            <a:avLst/>
          </a:prstGeom>
          <a:noFill/>
        </p:spPr>
      </p:pic>
      <p:sp>
        <p:nvSpPr>
          <p:cNvPr id="1157" name="Rectangle 13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checker dir="vert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1A396C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244E9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244E9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244E9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244E9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44E9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44E9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44E9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44E9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44E93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facebook.com/profile.php?id=100057148912366&amp;__cft__%5b0%5d=AZUvVsfOAkekpV0UVmiRvScYWvDEiijpB3Lr2J-0la_Tp0MLAItvA4Xi0TjrnIHRZtcD9BytdDKiDQotgaDWVRzLv1Yo_sef35T8U_KU78PjfTuVymYFCaBQdb2deNwIn7GaSbCMsaYYFtY9qRG8pXuzBV1G4wLoarfTaiMAFb2hkdP0VVQRSRzdn9nWSiiPDfW-Sb3nlgJisKjIj-WOndsaG6X__K49oi0_h15lFHo_Ag&amp;__tn__=-%5dK-y-R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frendliwt?__cft__%5b0%5d=AZad1Qf9eaMF-w1bbtagcdLL9vQn39V4KVmFrrtoTyjOooTukISGPW9RrDYgtFEJnBGtRenqvQu_vZofePBIr6L0yri5xD3U98C9RKjqNpXJfF3nP5an1lEB5uAdBKPiKU6WZeXVRVxPYAJx9Xl9eUPeoP8WAwc-zAX_nhVyLBlGXRsbyaty5bYPqv2NS3DVUzHyxuiB3rLkd7A3F0IVtXBXU_pFhwIiPMoy6igh_Jsy2A&amp;__tn__=-%5dK-y-R" TargetMode="External"/><Relationship Id="rId2" Type="http://schemas.openxmlformats.org/officeDocument/2006/relationships/hyperlink" Target="https://www.facebook.com/nashdim.perechyn?__cft__%5b0%5d=AZad1Qf9eaMF-w1bbtagcdLL9vQn39V4KVmFrrtoTyjOooTukISGPW9RrDYgtFEJnBGtRenqvQu_vZofePBIr6L0yri5xD3U98C9RKjqNpXJfF3nP5an1lEB5uAdBKPiKU6WZeXVRVxPYAJx9Xl9eUPeoP8WAwc-zAX_nhVyLBlGXRsbyaty5bYPqv2NS3DVUzHyxuiB3rLkd7A3F0IVtXBXU_pFhwIiPMoy6igh_Jsy2A&amp;__tn__=-%5dK-y-R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11" Type="http://schemas.openxmlformats.org/officeDocument/2006/relationships/image" Target="../media/image69.jpeg"/><Relationship Id="rId5" Type="http://schemas.openxmlformats.org/officeDocument/2006/relationships/image" Target="../media/image63.jpeg"/><Relationship Id="rId10" Type="http://schemas.openxmlformats.org/officeDocument/2006/relationships/image" Target="../media/image68.jpeg"/><Relationship Id="rId4" Type="http://schemas.openxmlformats.org/officeDocument/2006/relationships/image" Target="../media/image62.jpeg"/><Relationship Id="rId9" Type="http://schemas.openxmlformats.org/officeDocument/2006/relationships/image" Target="../media/image6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4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profile.php?id=100057148912366&amp;__cft__%5b0%5d=AZUvVsfOAkekpV0UVmiRvScYWvDEiijpB3Lr2J-0la_Tp0MLAItvA4Xi0TjrnIHRZtcD9BytdDKiDQotgaDWVRzLv1Yo_sef35T8U_KU78PjfTuVymYFCaBQdb2deNwIn7GaSbCMsaYYFtY9qRG8pXuzBV1G4wLoarfTaiMAFb2hkdP0VVQRSRzdn9nWSiiPDfW-Sb3nlgJisKjIj-WOndsaG6X__K49oi0_h15lFHo_Ag&amp;__tn__=-%5dK-y-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899592" y="2132856"/>
            <a:ext cx="7667625" cy="2160240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Звіт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начальника відділу освіти, 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культури, сім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’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ї, молоді та спорту 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</a:t>
            </a:r>
            <a:r>
              <a:rPr lang="uk-UA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Перечинської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міської  ради   </a:t>
            </a:r>
            <a:b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за 2025 рік</a:t>
            </a:r>
            <a:endParaRPr lang="ru-RU" dirty="0"/>
          </a:p>
        </p:txBody>
      </p:sp>
      <p:pic>
        <p:nvPicPr>
          <p:cNvPr id="1026" name="Picture 2" descr="C:\Users\User\Desktop\ЗАКЛАДИ\прапор Перечи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0"/>
            <a:ext cx="126699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 descr="C:\Диск D\КАРТИНКИ\images (8)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4105275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Текстовое поле 5"/>
          <p:cNvSpPr txBox="1"/>
          <p:nvPr/>
        </p:nvSpPr>
        <p:spPr>
          <a:xfrm>
            <a:off x="3563888" y="6309320"/>
            <a:ext cx="21957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uk-UA" altLang="ru-RU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ПЕРЕЧИН</a:t>
            </a:r>
            <a:r>
              <a:rPr lang="uk-UA" altLang="ru-RU" sz="2000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 - </a:t>
            </a:r>
            <a:r>
              <a:rPr lang="uk-UA" altLang="ru-RU" sz="2000" b="1" dirty="0" smtClean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2026</a:t>
            </a:r>
            <a:endParaRPr lang="uk-UA" altLang="ru-RU" sz="2000" b="1" dirty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</a:endParaRP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414338"/>
            <a:ext cx="7067128" cy="854422"/>
          </a:xfrm>
        </p:spPr>
        <p:txBody>
          <a:bodyPr/>
          <a:lstStyle/>
          <a:p>
            <a:pPr algn="r"/>
            <a:r>
              <a:rPr lang="uk-UA" b="1" u="sng" dirty="0"/>
              <a:t>ЗАГАЛЬНА СЕРЕДНЯ </a:t>
            </a:r>
            <a:r>
              <a:rPr lang="uk-UA" b="1" u="sng" dirty="0" smtClean="0"/>
              <a:t>ОСВІТА</a:t>
            </a:r>
            <a:endParaRPr lang="ru-RU" dirty="0"/>
          </a:p>
        </p:txBody>
      </p:sp>
      <p:sp>
        <p:nvSpPr>
          <p:cNvPr id="169985" name="Rectangle 1"/>
          <p:cNvSpPr>
            <a:spLocks noChangeArrowheads="1"/>
          </p:cNvSpPr>
          <p:nvPr/>
        </p:nvSpPr>
        <p:spPr bwMode="auto">
          <a:xfrm>
            <a:off x="395536" y="3933056"/>
            <a:ext cx="835292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У 2024/2025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н.р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50505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учень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  <a:hlinkClick r:id="rId2"/>
              </a:rPr>
              <a:t>Ліцею імені Героїв 68-го батальйону Перечинської міської ради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50505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Самусь Назар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50505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набрав максимальну кількість балів - 200 із англійської мови у Національному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rgbClr val="050505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мультипредметному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50505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тесті (НМТ).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 smtClean="0">
              <a:solidFill>
                <a:srgbClr val="050505"/>
              </a:solidFill>
              <a:latin typeface="+mj-lt"/>
              <a:cs typeface="Times New Roman" pitchFamily="18" charset="0"/>
            </a:endParaRPr>
          </a:p>
          <a:p>
            <a:pPr algn="just" eaLnBrk="0" hangingPunct="0"/>
            <a:r>
              <a:rPr lang="ru-RU" sz="2000" b="1" dirty="0" smtClean="0">
                <a:latin typeface="+mj-lt"/>
              </a:rPr>
              <a:t>23 </a:t>
            </a:r>
            <a:r>
              <a:rPr lang="ru-RU" sz="2000" b="1" dirty="0" err="1" smtClean="0">
                <a:latin typeface="+mj-lt"/>
              </a:rPr>
              <a:t>серпня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b="1" dirty="0" smtClean="0">
                <a:latin typeface="+mj-lt"/>
              </a:rPr>
              <a:t>202</a:t>
            </a:r>
            <a:r>
              <a:rPr lang="uk-UA" sz="2000" b="1" dirty="0" smtClean="0">
                <a:latin typeface="+mj-lt"/>
              </a:rPr>
              <a:t>5</a:t>
            </a:r>
            <a:r>
              <a:rPr lang="ru-RU" sz="2000" b="1" dirty="0" smtClean="0">
                <a:latin typeface="+mj-lt"/>
              </a:rPr>
              <a:t> року</a:t>
            </a:r>
            <a:r>
              <a:rPr lang="ru-RU" sz="2000" dirty="0" smtClean="0">
                <a:latin typeface="+mj-lt"/>
              </a:rPr>
              <a:t> </a:t>
            </a:r>
            <a:r>
              <a:rPr lang="uk-UA" sz="2000" dirty="0" smtClean="0">
                <a:latin typeface="+mj-lt"/>
              </a:rPr>
              <a:t>йому</a:t>
            </a:r>
            <a:r>
              <a:rPr lang="ru-RU" sz="2000" dirty="0" smtClean="0">
                <a:latin typeface="+mj-lt"/>
              </a:rPr>
              <a:t> вручено </a:t>
            </a:r>
            <a:r>
              <a:rPr lang="ru-RU" sz="2000" dirty="0" err="1" smtClean="0">
                <a:latin typeface="+mj-lt"/>
              </a:rPr>
              <a:t>сертифікат</a:t>
            </a:r>
            <a:r>
              <a:rPr lang="ru-RU" sz="2000" dirty="0" smtClean="0">
                <a:latin typeface="+mj-lt"/>
              </a:rPr>
              <a:t> на </a:t>
            </a:r>
            <a:r>
              <a:rPr lang="ru-RU" sz="2000" dirty="0" err="1" smtClean="0">
                <a:latin typeface="+mj-lt"/>
              </a:rPr>
              <a:t>грошову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 err="1" smtClean="0">
                <a:latin typeface="+mj-lt"/>
              </a:rPr>
              <a:t>винагороду</a:t>
            </a:r>
            <a:r>
              <a:rPr lang="ru-RU" sz="2000" dirty="0" smtClean="0">
                <a:latin typeface="+mj-lt"/>
              </a:rPr>
              <a:t> </a:t>
            </a:r>
            <a:r>
              <a:rPr lang="uk-UA" sz="2000" dirty="0" smtClean="0">
                <a:latin typeface="+mj-lt"/>
              </a:rPr>
              <a:t>у розмірі 30 000 грн.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l="48603" t="39744" r="18159" b="23888"/>
          <a:stretch>
            <a:fillRect/>
          </a:stretch>
        </p:blipFill>
        <p:spPr bwMode="auto">
          <a:xfrm>
            <a:off x="2627784" y="1340768"/>
            <a:ext cx="4097375" cy="2335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algn="r"/>
            <a:r>
              <a:rPr lang="uk-UA" b="1" u="sng" dirty="0"/>
              <a:t>ЗАГАЛЬНА СЕРЕДНЯ </a:t>
            </a:r>
            <a:r>
              <a:rPr lang="uk-UA" b="1" u="sng" dirty="0" smtClean="0"/>
              <a:t>ОСВІТА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1556792"/>
          <a:ext cx="8784974" cy="4934718"/>
        </p:xfrm>
        <a:graphic>
          <a:graphicData uri="http://schemas.openxmlformats.org/drawingml/2006/table">
            <a:tbl>
              <a:tblPr/>
              <a:tblGrid>
                <a:gridCol w="488055"/>
                <a:gridCol w="3040336"/>
                <a:gridCol w="648072"/>
                <a:gridCol w="576064"/>
                <a:gridCol w="720080"/>
                <a:gridCol w="648072"/>
                <a:gridCol w="720080"/>
                <a:gridCol w="648072"/>
                <a:gridCol w="648072"/>
                <a:gridCol w="648071"/>
              </a:tblGrid>
              <a:tr h="7698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5790" algn="l"/>
                        </a:tabLs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2023/2024 </a:t>
                      </a:r>
                      <a:r>
                        <a:rPr lang="uk-UA" sz="1400" dirty="0" err="1">
                          <a:latin typeface="Times New Roman"/>
                          <a:ea typeface="Calibri"/>
                          <a:cs typeface="Times New Roman"/>
                        </a:rPr>
                        <a:t>н.р</a:t>
                      </a: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5790" algn="l"/>
                        </a:tabLs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(станом на 05.09.2023)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5790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2024/2025 </a:t>
                      </a:r>
                      <a:r>
                        <a:rPr lang="uk-UA" sz="1400" b="1" dirty="0" err="1">
                          <a:latin typeface="Times New Roman"/>
                          <a:ea typeface="Calibri"/>
                          <a:cs typeface="Times New Roman"/>
                        </a:rPr>
                        <a:t>н.р</a:t>
                      </a: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5790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(станом на </a:t>
                      </a:r>
                      <a:endParaRPr lang="uk-UA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5790" algn="l"/>
                        </a:tabLst>
                      </a:pPr>
                      <a:r>
                        <a:rPr lang="uk-UA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05.09.2024</a:t>
                      </a: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5790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2025/2026 </a:t>
                      </a:r>
                      <a:r>
                        <a:rPr lang="uk-UA" sz="1400" b="1" dirty="0" err="1">
                          <a:latin typeface="Times New Roman"/>
                          <a:ea typeface="Calibri"/>
                          <a:cs typeface="Times New Roman"/>
                        </a:rPr>
                        <a:t>н.р</a:t>
                      </a: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5790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(станом на </a:t>
                      </a:r>
                      <a:endParaRPr lang="uk-UA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5790" algn="l"/>
                        </a:tabLst>
                      </a:pPr>
                      <a:r>
                        <a:rPr lang="uk-UA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31.12.2025</a:t>
                      </a: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32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з/п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Повна назва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закладу загальної освіти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latin typeface="Times New Roman"/>
                          <a:ea typeface="Calibri"/>
                          <a:cs typeface="Times New Roman"/>
                        </a:rPr>
                        <a:t>К-сть</a:t>
                      </a: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 учнів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latin typeface="Times New Roman"/>
                          <a:ea typeface="Calibri"/>
                          <a:cs typeface="Times New Roman"/>
                        </a:rPr>
                        <a:t>К-сть</a:t>
                      </a: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 класів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latin typeface="Times New Roman"/>
                          <a:ea typeface="Calibri"/>
                          <a:cs typeface="Times New Roman"/>
                        </a:rPr>
                        <a:t>К-сть</a:t>
                      </a: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 учнів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latin typeface="Times New Roman"/>
                          <a:ea typeface="Calibri"/>
                          <a:cs typeface="Times New Roman"/>
                        </a:rPr>
                        <a:t>К-сть</a:t>
                      </a: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 класів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latin typeface="Times New Roman"/>
                          <a:ea typeface="Calibri"/>
                          <a:cs typeface="Times New Roman"/>
                        </a:rPr>
                        <a:t>Середня </a:t>
                      </a:r>
                      <a:r>
                        <a:rPr lang="uk-UA" sz="1200" dirty="0" err="1" smtClean="0">
                          <a:latin typeface="Times New Roman"/>
                          <a:ea typeface="Calibri"/>
                          <a:cs typeface="Times New Roman"/>
                        </a:rPr>
                        <a:t>наповн</a:t>
                      </a:r>
                      <a:r>
                        <a:rPr lang="uk-UA" sz="120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 smtClean="0">
                          <a:latin typeface="Times New Roman"/>
                          <a:ea typeface="Calibri"/>
                          <a:cs typeface="Times New Roman"/>
                        </a:rPr>
                        <a:t>К-сть</a:t>
                      </a:r>
                      <a:r>
                        <a:rPr lang="uk-UA" sz="12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учнів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latin typeface="Times New Roman"/>
                          <a:ea typeface="Calibri"/>
                          <a:cs typeface="Times New Roman"/>
                        </a:rPr>
                        <a:t>К-сть</a:t>
                      </a: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 класів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Середня </a:t>
                      </a:r>
                      <a:r>
                        <a:rPr lang="uk-UA" sz="1200" dirty="0" err="1">
                          <a:latin typeface="Times New Roman"/>
                          <a:ea typeface="Calibri"/>
                          <a:cs typeface="Times New Roman"/>
                        </a:rPr>
                        <a:t>наповн</a:t>
                      </a: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794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600" b="1" dirty="0">
                          <a:latin typeface="Times New Roman"/>
                          <a:ea typeface="Calibri"/>
                          <a:cs typeface="Times New Roman"/>
                        </a:rPr>
                        <a:t>Ліцей імені Героїв </a:t>
                      </a:r>
                      <a:r>
                        <a:rPr lang="uk-UA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68-го </a:t>
                      </a:r>
                      <a:r>
                        <a:rPr lang="uk-UA" sz="1600" b="1" dirty="0">
                          <a:latin typeface="Times New Roman"/>
                          <a:ea typeface="Calibri"/>
                          <a:cs typeface="Times New Roman"/>
                        </a:rPr>
                        <a:t>батальйону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693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641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537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5679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9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Філія Початкова </a:t>
                      </a:r>
                      <a:r>
                        <a:rPr lang="uk-UA" sz="1600" b="1" dirty="0">
                          <a:latin typeface="Times New Roman"/>
                          <a:ea typeface="Calibri"/>
                          <a:cs typeface="Times New Roman"/>
                        </a:rPr>
                        <a:t>школа Ліцею імені Героїв 68-го батальйону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298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227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176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8612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9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Філія Ворочівська початкова </a:t>
                      </a:r>
                      <a:r>
                        <a:rPr lang="uk-UA" sz="1600" b="1" dirty="0">
                          <a:latin typeface="Times New Roman"/>
                          <a:ea typeface="Calibri"/>
                          <a:cs typeface="Times New Roman"/>
                        </a:rPr>
                        <a:t>школа Ліцею імені Героїв </a:t>
                      </a:r>
                      <a:r>
                        <a:rPr lang="uk-UA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68-го </a:t>
                      </a:r>
                      <a:r>
                        <a:rPr lang="uk-UA" sz="1600" b="1" dirty="0">
                          <a:latin typeface="Times New Roman"/>
                          <a:ea typeface="Calibri"/>
                          <a:cs typeface="Times New Roman"/>
                        </a:rPr>
                        <a:t>батальйону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7467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600" b="1" dirty="0">
                          <a:latin typeface="Times New Roman"/>
                          <a:ea typeface="Calibri"/>
                          <a:cs typeface="Times New Roman"/>
                        </a:rPr>
                        <a:t>Зарічівська гімназія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107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128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122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5679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9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Times New Roman"/>
                          <a:ea typeface="Calibri"/>
                          <a:cs typeface="Times New Roman"/>
                        </a:rPr>
                        <a:t>Філія Початкова школа Зарічівської гімназії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102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86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78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74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600" b="1" dirty="0">
                          <a:latin typeface="Times New Roman"/>
                          <a:ea typeface="Calibri"/>
                          <a:cs typeface="Times New Roman"/>
                        </a:rPr>
                        <a:t>Сімерська гімназія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184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169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151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74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600" b="1" dirty="0">
                          <a:latin typeface="Times New Roman"/>
                          <a:ea typeface="Calibri"/>
                          <a:cs typeface="Times New Roman"/>
                        </a:rPr>
                        <a:t>Сімерківська гімназія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76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0719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РАЗОМ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1489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1362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1160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400" b="1" dirty="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892" marR="298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1009" name="Rectangle 1"/>
          <p:cNvSpPr>
            <a:spLocks noChangeArrowheads="1"/>
          </p:cNvSpPr>
          <p:nvPr/>
        </p:nvSpPr>
        <p:spPr bwMode="auto">
          <a:xfrm>
            <a:off x="1763688" y="1052736"/>
            <a:ext cx="66247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63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36600" algn="l"/>
              </a:tabLst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ЕРЕЖА КЛАСІВ ТА УЧНІВ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ЗЗСО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4338"/>
            <a:ext cx="8229600" cy="566390"/>
          </a:xfrm>
        </p:spPr>
        <p:txBody>
          <a:bodyPr/>
          <a:lstStyle/>
          <a:p>
            <a:pPr algn="r"/>
            <a:r>
              <a:rPr lang="uk-UA" b="1" u="sng" dirty="0"/>
              <a:t>ЗАГАЛЬНА СЕРЕДНЯ </a:t>
            </a:r>
            <a:r>
              <a:rPr lang="uk-UA" b="1" u="sng" dirty="0" smtClean="0"/>
              <a:t>ОСВІТА</a:t>
            </a:r>
            <a:endParaRPr lang="ru-RU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79512" y="1124744"/>
          <a:ext cx="8712968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323528" y="4931296"/>
            <a:ext cx="8640960" cy="14773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Відстежується тенденція щодо зменшення чисельності учнів. Це пояснюється зменшенням народжуваності та збільшення кількості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мігрованих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дітей разом з батьками.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Кількість учнів, які навчаються у закладах загальної середньої освіти у 2025/2026 навчальному році порівняно з 2023/2024 </a:t>
            </a: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н.р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зменшилася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329 учнів.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uk-UA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686800" cy="1143000"/>
          </a:xfrm>
        </p:spPr>
        <p:txBody>
          <a:bodyPr/>
          <a:lstStyle/>
          <a:p>
            <a:r>
              <a:rPr lang="uk-UA" b="1" dirty="0" smtClean="0">
                <a:solidFill>
                  <a:schemeClr val="tx1"/>
                </a:solidFill>
              </a:rPr>
              <a:t>РОБОТА З ОБДАРОВАНИМИ УЧНЯМИ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3568" y="2276872"/>
          <a:ext cx="7848873" cy="1950720"/>
        </p:xfrm>
        <a:graphic>
          <a:graphicData uri="http://schemas.openxmlformats.org/drawingml/2006/table">
            <a:tbl>
              <a:tblPr/>
              <a:tblGrid>
                <a:gridCol w="4046844"/>
                <a:gridCol w="572684"/>
                <a:gridCol w="572684"/>
                <a:gridCol w="572684"/>
                <a:gridCol w="735318"/>
                <a:gridCol w="1348659"/>
              </a:tblGrid>
              <a:tr h="429895">
                <a:tc rowSpan="2"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j-lt"/>
                          <a:ea typeface="Times New Roman"/>
                          <a:cs typeface="Times New Roman"/>
                        </a:rPr>
                        <a:t>Заклад</a:t>
                      </a:r>
                      <a:r>
                        <a:rPr lang="uk-UA" sz="1600" dirty="0">
                          <a:latin typeface="+mj-lt"/>
                          <a:ea typeface="Times New Roman"/>
                          <a:cs typeface="Times New Roman"/>
                        </a:rPr>
                        <a:t> загальної середньої освіти</a:t>
                      </a:r>
                      <a:endParaRPr lang="ru-RU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Ступінь диплома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Разом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К-сть  </a:t>
                      </a:r>
                    </a:p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учасників</a:t>
                      </a:r>
                    </a:p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ІІІ етапу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0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І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ІІ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ІІІ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0660">
                <a:tc>
                  <a:txBody>
                    <a:bodyPr/>
                    <a:lstStyle/>
                    <a:p>
                      <a:pPr marL="21590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Ліцей імені Героїв 68-го батальйону 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1590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Зарічівська гімназія 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1590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Сімерська гімназія 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1590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Сімерківська гімназія 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j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j-lt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21590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+mj-lt"/>
                          <a:ea typeface="Times New Roman"/>
                          <a:cs typeface="Times New Roman"/>
                        </a:rPr>
                        <a:t>РАЗОМ: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j-lt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j-lt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j-lt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j-lt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60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+mj-lt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6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1607895"/>
            <a:ext cx="79208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РЕЗУЛЬТАТИ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ПРОВЕДЕННЯ ІІ ЕТАПУ ОЛІМПІАД </a:t>
            </a:r>
            <a:r>
              <a:rPr lang="uk-UA" sz="1600" b="1" dirty="0" smtClean="0"/>
              <a:t>ВСЕУКРАЇНСЬКИХ УЧНІВСЬКИХ ОЛІМПІАД ІЗ НАВЧАЛЬНИХ ПРЕДМЕТІВ У 2024/2025 Н. Р.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83568" y="4298614"/>
            <a:ext cx="7848872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ПЕРЕМОЖЦІ ІІІ (обласного) ЕТАПУ: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ДИПЛОМ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І СТУПЕНЯ: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СЛОВАЦЬКА МОВА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- КУРЦЕБА КАМІЛА, УЧЕНИЦЯ 10 КЛАСУ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ЛІЦЕЮ ІМЕНІ ГЕРОЇВ 68-ГО БАТАЛЬЙОНУ,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ДИПЛОМ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ІІІ СТУПЕНЯ: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ІСТОРІЯ –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ЗУБАНИЧ МАКСИМ, УЧЕНЬ 11 КЛАСУ ЛІЦЕЮ ІМЕНІ ГЕРОЇВ 68-ГО БАТАЛЬЙОНУ, 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АНГЛІЙСЬКА МОВА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– ДУЧЕНКО РОМАН, УЧЕНЬ 9 КЛАСУ ЛІЦЕЮ ІМЕНІ ГЕРОЇВ 68-ГО БАТАЛЬЙОНУ, 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686800" cy="1143000"/>
          </a:xfrm>
        </p:spPr>
        <p:txBody>
          <a:bodyPr/>
          <a:lstStyle/>
          <a:p>
            <a:r>
              <a:rPr lang="uk-UA" b="1" dirty="0" smtClean="0">
                <a:solidFill>
                  <a:schemeClr val="tx1"/>
                </a:solidFill>
              </a:rPr>
              <a:t>РОБОТА З ОБДАРОВАНИМИ УЧНЯМИ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611560" y="1804175"/>
            <a:ext cx="755982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МАН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У І етапі Всеукраїнського конкурсу-захисту науково-дослідницьких робіт учнів-членів Малої академії наук учнівської молоді взяли участь 2 учні Ліцею імені Героїв 68-го батальйону  та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1 учень Сімерської гімназії.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683568" y="3429000"/>
            <a:ext cx="7776864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ПЕРЕМОЖЦІ ІІІ (обласного) ЕТАПУ 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Відділення Історія, Секція Історія України: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ІІІ місце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-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Будз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Максим Іванович - учень 10 класу Ліцею імені Героїв 68-го батальйону Перечинської міської ради Закарпатської області,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Відділення Інформаційні технології, Секція Мультимедійні системи, навчальні та ігрові програми: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ІІІ місце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-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Маріаш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Олег Владиславович - учень 7 класу Ліцею імені Героїв 68-го батальйону Перечинської міської ради Закарпатської області.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414338"/>
            <a:ext cx="7283152" cy="710406"/>
          </a:xfrm>
        </p:spPr>
        <p:txBody>
          <a:bodyPr/>
          <a:lstStyle/>
          <a:p>
            <a:pPr algn="r"/>
            <a:r>
              <a:rPr lang="uk-UA" b="1" u="sng" dirty="0"/>
              <a:t>ЗАГАЛЬНА СЕРЕДНЯ </a:t>
            </a:r>
            <a:r>
              <a:rPr lang="uk-UA" b="1" u="sng" dirty="0" smtClean="0"/>
              <a:t>ОСВІТА</a:t>
            </a:r>
            <a:endParaRPr lang="ru-RU" dirty="0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1259632" y="1165975"/>
            <a:ext cx="73448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РЕЗУЛЬТАТИ ПРОВЕДЕННЯ ОЛІМПІАД ТА МАН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395536" y="1568403"/>
            <a:ext cx="8496944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Переможці ІІІ етапу</a:t>
            </a:r>
            <a:r>
              <a:rPr lang="uk-UA" dirty="0" smtClean="0">
                <a:latin typeface="+mn-lt"/>
              </a:rPr>
              <a:t> </a:t>
            </a:r>
            <a:r>
              <a:rPr lang="uk-UA" b="1" dirty="0" smtClean="0">
                <a:latin typeface="+mn-lt"/>
              </a:rPr>
              <a:t>Всеукраїнських учнівських олімпіад </a:t>
            </a:r>
          </a:p>
          <a:p>
            <a:pPr lvl="0" algn="ctr"/>
            <a:r>
              <a:rPr lang="uk-UA" b="1" dirty="0" smtClean="0">
                <a:latin typeface="+mn-lt"/>
              </a:rPr>
              <a:t>із навчальних предметів у 2024/2025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: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диплом І ступеня: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словацька мова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 -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Курцеба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 Каміла, учениця 10 класу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Ліцею імені Героїв 68-го батальйону,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диплом ІІІ ступеня: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 історія –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Зубанич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 Максим, учень 11 класу Ліцею імені Героїв 68-го батальйону, 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англійська мова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 –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Дученко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 Роман, учень 9 класу Ліцею імені Героїв 68-го батальйону.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 New Roman" pitchFamily="18" charset="0"/>
              <a:cs typeface="Arial" pitchFamily="34" charset="0"/>
            </a:endParaRPr>
          </a:p>
          <a:p>
            <a:pPr lvl="0" algn="ctr" eaLnBrk="0" hangingPunct="0"/>
            <a:r>
              <a:rPr lang="uk-UA" b="1" dirty="0" smtClean="0">
                <a:latin typeface="+mn-lt"/>
              </a:rPr>
              <a:t>Переможці ІІ (обласного) Всеукраїнського конкурсу-захисту науково-дослідницьких робіт учнів-членів МАН у 2024/2025 навчальному році:</a:t>
            </a:r>
          </a:p>
          <a:p>
            <a:r>
              <a:rPr lang="uk-UA" b="1" dirty="0" smtClean="0">
                <a:latin typeface="+mn-lt"/>
              </a:rPr>
              <a:t>Відділення Історія, Секція Історія України:</a:t>
            </a:r>
            <a:endParaRPr lang="ru-RU" dirty="0" smtClean="0">
              <a:latin typeface="+mn-lt"/>
            </a:endParaRPr>
          </a:p>
          <a:p>
            <a:r>
              <a:rPr lang="uk-UA" b="1" dirty="0" smtClean="0">
                <a:latin typeface="+mn-lt"/>
              </a:rPr>
              <a:t>ІІІ місце</a:t>
            </a:r>
            <a:r>
              <a:rPr lang="uk-UA" dirty="0" smtClean="0">
                <a:latin typeface="+mn-lt"/>
              </a:rPr>
              <a:t> - </a:t>
            </a:r>
            <a:r>
              <a:rPr lang="uk-UA" dirty="0" err="1" smtClean="0">
                <a:latin typeface="+mn-lt"/>
              </a:rPr>
              <a:t>Будз</a:t>
            </a:r>
            <a:r>
              <a:rPr lang="uk-UA" dirty="0" smtClean="0">
                <a:latin typeface="+mn-lt"/>
              </a:rPr>
              <a:t> Максим Іванович - учень 10 класу Ліцею імені Героїв 68-го батальйону Перечинської міської ради Закарпатської області,</a:t>
            </a:r>
            <a:endParaRPr lang="ru-RU" dirty="0" smtClean="0">
              <a:latin typeface="+mn-lt"/>
            </a:endParaRPr>
          </a:p>
          <a:p>
            <a:r>
              <a:rPr lang="uk-UA" b="1" dirty="0" smtClean="0">
                <a:latin typeface="+mn-lt"/>
              </a:rPr>
              <a:t>Відділення Інформаційні технології, Секція Мультимедійні системи, навчальні та ігрові програми:</a:t>
            </a:r>
            <a:endParaRPr lang="ru-RU" dirty="0" smtClean="0">
              <a:latin typeface="+mn-lt"/>
            </a:endParaRPr>
          </a:p>
          <a:p>
            <a:r>
              <a:rPr lang="uk-UA" b="1" dirty="0" smtClean="0">
                <a:latin typeface="+mn-lt"/>
              </a:rPr>
              <a:t>ІІІ місце</a:t>
            </a:r>
            <a:r>
              <a:rPr lang="uk-UA" dirty="0" smtClean="0">
                <a:latin typeface="+mn-lt"/>
              </a:rPr>
              <a:t> - </a:t>
            </a:r>
            <a:r>
              <a:rPr lang="uk-UA" dirty="0" err="1" smtClean="0">
                <a:latin typeface="+mn-lt"/>
              </a:rPr>
              <a:t>Маріаш</a:t>
            </a:r>
            <a:r>
              <a:rPr lang="uk-UA" dirty="0" smtClean="0">
                <a:latin typeface="+mn-lt"/>
              </a:rPr>
              <a:t>  Олег Владиславович - учень 7 класу Ліцею імені Героїв 68-го батальйону Перечинської міської ради Закарпатської області.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14338"/>
            <a:ext cx="7416824" cy="1143000"/>
          </a:xfrm>
        </p:spPr>
        <p:txBody>
          <a:bodyPr/>
          <a:lstStyle/>
          <a:p>
            <a:r>
              <a:rPr lang="ru-RU" b="1" dirty="0"/>
              <a:t>ЗАБЕЗПЕЧЕННЯ ОСВІТНІХ ПОТРЕБ ДІТЕЙ З </a:t>
            </a:r>
            <a:r>
              <a:rPr lang="ru-RU" b="1" dirty="0" smtClean="0"/>
              <a:t>ООП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1520" y="3140968"/>
          <a:ext cx="8712969" cy="2804160"/>
        </p:xfrm>
        <a:graphic>
          <a:graphicData uri="http://schemas.openxmlformats.org/drawingml/2006/table">
            <a:tbl>
              <a:tblPr/>
              <a:tblGrid>
                <a:gridCol w="1368152"/>
                <a:gridCol w="1208021"/>
                <a:gridCol w="1102963"/>
                <a:gridCol w="857368"/>
                <a:gridCol w="720080"/>
                <a:gridCol w="792088"/>
                <a:gridCol w="720080"/>
                <a:gridCol w="720080"/>
                <a:gridCol w="1224137"/>
              </a:tblGrid>
              <a:tr h="335280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+mn-lt"/>
                          <a:ea typeface="Times New Roman"/>
                          <a:cs typeface="Times New Roman"/>
                        </a:rPr>
                        <a:t>ЗЗСО з інклюзивними класами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+mn-lt"/>
                          <a:ea typeface="Times New Roman"/>
                          <a:cs typeface="Times New Roman"/>
                        </a:rPr>
                        <a:t>Кількість інклюзивних класів/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+mn-lt"/>
                          <a:ea typeface="Times New Roman"/>
                          <a:cs typeface="Times New Roman"/>
                        </a:rPr>
                        <a:t>груп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+mn-lt"/>
                          <a:ea typeface="Times New Roman"/>
                          <a:cs typeface="Times New Roman"/>
                        </a:rPr>
                        <a:t>Загальна кількість учнів/ вихованців  з ООП 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n-lt"/>
                          <a:ea typeface="Times New Roman"/>
                          <a:cs typeface="Times New Roman"/>
                        </a:rPr>
                        <a:t>Учні з ООП, що потребують ІІ-V рівнів підтримки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latin typeface="+mn-lt"/>
                          <a:ea typeface="Times New Roman"/>
                          <a:cs typeface="Times New Roman"/>
                        </a:rPr>
                        <a:t>К-сть</a:t>
                      </a:r>
                      <a:r>
                        <a:rPr lang="uk-UA" sz="1600" b="1" dirty="0">
                          <a:latin typeface="+mn-lt"/>
                          <a:ea typeface="Times New Roman"/>
                          <a:cs typeface="Times New Roman"/>
                        </a:rPr>
                        <a:t> асистентів вчителя/ вихователя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+mn-lt"/>
                          <a:ea typeface="Times New Roman"/>
                          <a:cs typeface="Times New Roman"/>
                        </a:rPr>
                        <a:t>всього 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+mn-lt"/>
                          <a:ea typeface="Times New Roman"/>
                          <a:cs typeface="Times New Roman"/>
                        </a:rPr>
                        <a:t>учнів </a:t>
                      </a:r>
                      <a:endParaRPr lang="uk-UA" sz="1600" b="1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latin typeface="+mn-lt"/>
                          <a:ea typeface="Times New Roman"/>
                          <a:cs typeface="Times New Roman"/>
                        </a:rPr>
                        <a:t>з </a:t>
                      </a:r>
                      <a:r>
                        <a:rPr lang="uk-UA" sz="1600" b="1" dirty="0">
                          <a:latin typeface="+mn-lt"/>
                          <a:ea typeface="Times New Roman"/>
                          <a:cs typeface="Times New Roman"/>
                        </a:rPr>
                        <a:t>ІІ-V рівнями 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n-lt"/>
                          <a:ea typeface="Times New Roman"/>
                          <a:cs typeface="Times New Roman"/>
                        </a:rPr>
                        <a:t>з них потребують: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21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n-lt"/>
                          <a:ea typeface="Times New Roman"/>
                          <a:cs typeface="Times New Roman"/>
                        </a:rPr>
                        <a:t>ІІ рівень 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n-lt"/>
                          <a:ea typeface="Times New Roman"/>
                          <a:cs typeface="Times New Roman"/>
                        </a:rPr>
                        <a:t>ІІІ рівень 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n-lt"/>
                          <a:ea typeface="Times New Roman"/>
                          <a:cs typeface="Times New Roman"/>
                        </a:rPr>
                        <a:t>ІV рівень 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n-lt"/>
                          <a:ea typeface="Times New Roman"/>
                          <a:cs typeface="Times New Roman"/>
                        </a:rPr>
                        <a:t>V 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n-lt"/>
                          <a:ea typeface="Times New Roman"/>
                          <a:cs typeface="Times New Roman"/>
                        </a:rPr>
                        <a:t>рівень 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36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n-lt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n-lt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n-lt"/>
                          <a:ea typeface="Times New Roman"/>
                          <a:cs typeface="Times New Roman"/>
                        </a:rPr>
                        <a:t>3 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n-lt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7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n-lt"/>
                          <a:ea typeface="Times New Roman"/>
                          <a:cs typeface="Times New Roman"/>
                        </a:rPr>
                        <a:t>ЗДО з інклюзивними групами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+mn-lt"/>
                          <a:ea typeface="Times New Roman"/>
                          <a:cs typeface="Times New Roman"/>
                        </a:rPr>
                        <a:t> 5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n-lt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n-lt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683568" y="1700808"/>
            <a:ext cx="792088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Здобуття освіти дітей з ООП у Перечинській громаді забезпечують: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rPr>
              <a:t>4 ЗЗСО з інклюзивним та індивідуальним навчанням;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rPr>
              <a:t>2 дошкільні заклади (ЗДО «Веселка», ЗДО «Теремок») та дошкільний підрозділ філії початкова школа Зарічівської гімназії).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04664"/>
            <a:ext cx="6347048" cy="782414"/>
          </a:xfrm>
        </p:spPr>
        <p:txBody>
          <a:bodyPr/>
          <a:lstStyle/>
          <a:p>
            <a:r>
              <a:rPr lang="uk-UA" b="1" u="sng" dirty="0" smtClean="0"/>
              <a:t>ПІДВЕЗЕННЯ</a:t>
            </a:r>
            <a:endParaRPr lang="ru-RU" dirty="0"/>
          </a:p>
        </p:txBody>
      </p:sp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431032" y="1412776"/>
            <a:ext cx="8317432" cy="452431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           </a:t>
            </a:r>
            <a:r>
              <a:rPr lang="uk-UA" sz="2400" dirty="0" smtClean="0">
                <a:latin typeface="+mn-lt"/>
              </a:rPr>
              <a:t>Станом на 31.12.2025 року парк автомобільного транспорту відділу освіти, культури, сім’ї, молоді та спорту Перечинської міської ради, задіяного для організованого підвезення учнів до закладів освіти та у зворотному напрямку в 2025-2026 навчальному році, складається з </a:t>
            </a:r>
            <a:r>
              <a:rPr lang="uk-UA" sz="2400" b="1" dirty="0" smtClean="0">
                <a:latin typeface="+mn-lt"/>
              </a:rPr>
              <a:t>5 </a:t>
            </a:r>
            <a:r>
              <a:rPr lang="uk-UA" sz="2400" dirty="0" smtClean="0">
                <a:latin typeface="+mn-lt"/>
              </a:rPr>
              <a:t>транспортних одиниць.</a:t>
            </a:r>
            <a:endParaRPr lang="ru-RU" sz="2400" dirty="0" smtClean="0">
              <a:latin typeface="+mn-lt"/>
            </a:endParaRPr>
          </a:p>
          <a:p>
            <a:r>
              <a:rPr lang="uk-UA" sz="2400" dirty="0" smtClean="0">
                <a:latin typeface="+mn-lt"/>
              </a:rPr>
              <a:t>         У 2025 році кількість учнів, які проживали за межею пішохідної доступності, становить </a:t>
            </a:r>
            <a:r>
              <a:rPr lang="uk-UA" sz="2400" b="1" dirty="0" smtClean="0">
                <a:latin typeface="+mn-lt"/>
              </a:rPr>
              <a:t>502 </a:t>
            </a:r>
            <a:r>
              <a:rPr lang="uk-UA" sz="2400" dirty="0" smtClean="0">
                <a:latin typeface="+mn-lt"/>
              </a:rPr>
              <a:t>учасників освітнього процесу. </a:t>
            </a:r>
            <a:endParaRPr lang="ru-RU" sz="2400" dirty="0" smtClean="0">
              <a:latin typeface="+mn-lt"/>
            </a:endParaRPr>
          </a:p>
          <a:p>
            <a:r>
              <a:rPr lang="uk-UA" sz="2400" dirty="0" smtClean="0">
                <a:latin typeface="+mn-lt"/>
              </a:rPr>
              <a:t>          До опорного закладу Ліцею імені Героїв 68-го батальйону Перечинської міської ради Закарпатської області та філії початкової школи підвозилося – </a:t>
            </a:r>
            <a:r>
              <a:rPr lang="uk-UA" sz="2400" b="1" dirty="0" smtClean="0">
                <a:latin typeface="+mn-lt"/>
              </a:rPr>
              <a:t>488 учнів</a:t>
            </a:r>
            <a:r>
              <a:rPr lang="uk-UA" sz="2400" dirty="0" smtClean="0">
                <a:latin typeface="+mn-lt"/>
              </a:rPr>
              <a:t> із населених пунктів територіальної громади: м.Перечин, </a:t>
            </a:r>
            <a:r>
              <a:rPr lang="uk-UA" sz="2400" dirty="0" err="1" smtClean="0">
                <a:latin typeface="+mn-lt"/>
              </a:rPr>
              <a:t>с.Зарічово</a:t>
            </a:r>
            <a:r>
              <a:rPr lang="uk-UA" sz="2400" dirty="0" smtClean="0">
                <a:latin typeface="+mn-lt"/>
              </a:rPr>
              <a:t>, </a:t>
            </a:r>
            <a:r>
              <a:rPr lang="uk-UA" sz="2400" dirty="0" err="1" smtClean="0">
                <a:latin typeface="+mn-lt"/>
              </a:rPr>
              <a:t>с.Ворочово</a:t>
            </a:r>
            <a:r>
              <a:rPr lang="uk-UA" sz="2400" dirty="0" smtClean="0">
                <a:latin typeface="+mn-lt"/>
              </a:rPr>
              <a:t>, </a:t>
            </a:r>
            <a:r>
              <a:rPr lang="uk-UA" sz="2400" dirty="0" err="1" smtClean="0">
                <a:latin typeface="+mn-lt"/>
              </a:rPr>
              <a:t>с.Сімер</a:t>
            </a:r>
            <a:r>
              <a:rPr lang="uk-UA" sz="2400" dirty="0" smtClean="0">
                <a:latin typeface="+mn-lt"/>
              </a:rPr>
              <a:t>. </a:t>
            </a:r>
            <a:endParaRPr lang="ru-RU" sz="2400" dirty="0" smtClean="0"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14338"/>
            <a:ext cx="7283152" cy="926430"/>
          </a:xfrm>
        </p:spPr>
        <p:txBody>
          <a:bodyPr/>
          <a:lstStyle/>
          <a:p>
            <a:r>
              <a:rPr lang="ru-RU" b="1" dirty="0"/>
              <a:t>ЗАБЕЗПЕЧЕННЯ ОСВІТНІХ ПОТРЕБ ДІТЕЙ З </a:t>
            </a:r>
            <a:r>
              <a:rPr lang="ru-RU" b="1" dirty="0" smtClean="0"/>
              <a:t>ООП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55576" y="1700808"/>
          <a:ext cx="7848872" cy="3023462"/>
        </p:xfrm>
        <a:graphic>
          <a:graphicData uri="http://schemas.openxmlformats.org/drawingml/2006/table">
            <a:tbl>
              <a:tblPr/>
              <a:tblGrid>
                <a:gridCol w="3384376"/>
                <a:gridCol w="2088232"/>
                <a:gridCol w="2376264"/>
              </a:tblGrid>
              <a:tr h="3173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Назва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  <a:r>
                        <a:rPr lang="uk-UA" sz="1600" dirty="0">
                          <a:latin typeface="Times New Roman"/>
                          <a:ea typeface="Times New Roman"/>
                          <a:cs typeface="Times New Roman"/>
                        </a:rPr>
                        <a:t>ЗС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Інклюзивне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навчання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Педагогічний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патронаж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7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Ліцей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ім</a:t>
                      </a:r>
                      <a:r>
                        <a:rPr lang="uk-UA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ені</a:t>
                      </a:r>
                      <a:r>
                        <a:rPr lang="uk-UA" sz="1600" dirty="0">
                          <a:latin typeface="Times New Roman"/>
                          <a:ea typeface="Times New Roman"/>
                          <a:cs typeface="Times New Roman"/>
                        </a:rPr>
                        <a:t> Г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ероїв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68-го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батальйону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12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Зарічівська гімназія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7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Сімерківська гімназія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7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Сімерська гімназія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7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ЗДО «Веселка»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7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ЗДО «Теремок» 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7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ЗДО </a:t>
                      </a:r>
                      <a:r>
                        <a:rPr lang="ru-RU" sz="16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Зарічово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73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ВСЬОГО: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5105" name="Rectangle 1"/>
          <p:cNvSpPr>
            <a:spLocks noChangeArrowheads="1"/>
          </p:cNvSpPr>
          <p:nvPr/>
        </p:nvSpPr>
        <p:spPr bwMode="auto">
          <a:xfrm>
            <a:off x="611560" y="1340768"/>
            <a:ext cx="8172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Кількість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дітей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які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перебували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на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обліку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в ІРЦ  станом на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кінець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2025 року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4725144"/>
            <a:ext cx="57606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Комунальна </a:t>
            </a:r>
            <a:r>
              <a:rPr lang="ru-RU" sz="2000" b="1" dirty="0" err="1"/>
              <a:t>установа</a:t>
            </a:r>
            <a:r>
              <a:rPr lang="ru-RU" sz="2000" b="1" dirty="0"/>
              <a:t> «</a:t>
            </a:r>
            <a:r>
              <a:rPr lang="uk-UA" sz="2000" b="1" dirty="0" err="1"/>
              <a:t>ІРЦ</a:t>
            </a:r>
            <a:r>
              <a:rPr lang="ru-RU" sz="2000" b="1" dirty="0"/>
              <a:t>» </a:t>
            </a: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683568" y="5157192"/>
            <a:ext cx="79928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Штатна чисельність працівників центру становить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8 ставок згідно штатного розпису: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1 ставка - директор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ІРЦ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,             7 ставок - фахівець (консультант)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ІРЦ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Кількість фактично зайнятих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5,5 ставки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Вакантними</a:t>
            </a:r>
            <a:r>
              <a:rPr kumimoji="0" lang="uk-UA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залишаються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1,5 ставки </a:t>
            </a:r>
            <a:r>
              <a:rPr kumimoji="0" lang="uk-UA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вчителя-логопеда та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1 ставка </a:t>
            </a:r>
            <a:r>
              <a:rPr kumimoji="0" lang="uk-UA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практичного психолога.</a:t>
            </a:r>
            <a:endParaRPr kumimoji="0" lang="uk-UA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414338"/>
            <a:ext cx="7211144" cy="710406"/>
          </a:xfrm>
        </p:spPr>
        <p:txBody>
          <a:bodyPr/>
          <a:lstStyle/>
          <a:p>
            <a:pPr algn="r"/>
            <a:r>
              <a:rPr lang="uk-UA" b="1" u="sng" dirty="0"/>
              <a:t>ЗАГАЛЬНА СЕРЕДНЯ </a:t>
            </a:r>
            <a:r>
              <a:rPr lang="uk-UA" b="1" u="sng" dirty="0" smtClean="0"/>
              <a:t>ОСВІТА</a:t>
            </a:r>
            <a:endParaRPr lang="ru-RU" dirty="0"/>
          </a:p>
        </p:txBody>
      </p:sp>
      <p:sp>
        <p:nvSpPr>
          <p:cNvPr id="177153" name="Rectangle 1"/>
          <p:cNvSpPr>
            <a:spLocks noChangeArrowheads="1"/>
          </p:cNvSpPr>
          <p:nvPr/>
        </p:nvSpPr>
        <p:spPr bwMode="auto">
          <a:xfrm>
            <a:off x="3131840" y="1001925"/>
            <a:ext cx="360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ХАРЧУВАННЯ УЧНІВ</a:t>
            </a:r>
            <a:endParaRPr kumimoji="0" lang="ru-RU" sz="2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7155" name="Rectangle 3"/>
          <p:cNvSpPr>
            <a:spLocks noChangeArrowheads="1"/>
          </p:cNvSpPr>
          <p:nvPr/>
        </p:nvSpPr>
        <p:spPr bwMode="auto">
          <a:xfrm>
            <a:off x="179512" y="1484784"/>
            <a:ext cx="8712968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dirty="0" smtClean="0"/>
              <a:t>У </a:t>
            </a:r>
            <a:r>
              <a:rPr lang="uk-UA" b="1" dirty="0" smtClean="0"/>
              <a:t>2025 році було забезпечено безоплатним одноразовим харчуванням  усіх учнів 1–4 класів закладів загальної середньої освіти та дітей пільгових категорій дітей із числа учнів 5-11 класів.</a:t>
            </a:r>
            <a:endParaRPr lang="ru-RU" b="1" dirty="0" smtClean="0"/>
          </a:p>
          <a:p>
            <a:r>
              <a:rPr lang="uk-UA" dirty="0" smtClean="0"/>
              <a:t>          Вартість одноразового гарячого обіду у 2025 році становила </a:t>
            </a:r>
            <a:r>
              <a:rPr lang="uk-UA" b="1" dirty="0" smtClean="0"/>
              <a:t>55 грн</a:t>
            </a:r>
            <a:r>
              <a:rPr lang="uk-UA" dirty="0" smtClean="0"/>
              <a:t>. </a:t>
            </a:r>
            <a:endParaRPr lang="ru-RU" dirty="0" smtClean="0"/>
          </a:p>
          <a:p>
            <a:r>
              <a:rPr lang="uk-UA" dirty="0" smtClean="0"/>
              <a:t>          З </a:t>
            </a:r>
            <a:r>
              <a:rPr lang="uk-UA" b="1" dirty="0" smtClean="0"/>
              <a:t>1 вересня 2025 року </a:t>
            </a:r>
            <a:r>
              <a:rPr lang="uk-UA" dirty="0" smtClean="0"/>
              <a:t>учнів ЗЗСО, де функціонують спеціалізовані спортивні класи та групи подовженого дня, </a:t>
            </a:r>
            <a:r>
              <a:rPr lang="uk-UA" b="1" dirty="0" smtClean="0"/>
              <a:t>забезпечено триразовим:</a:t>
            </a:r>
            <a:endParaRPr lang="ru-RU" dirty="0" smtClean="0"/>
          </a:p>
          <a:p>
            <a:r>
              <a:rPr lang="uk-UA" dirty="0" smtClean="0"/>
              <a:t>       учнів 1-х класів спеціалізованих спортивних класів та учнів груп подовженого дня: </a:t>
            </a:r>
            <a:r>
              <a:rPr lang="uk-UA" b="1" dirty="0" smtClean="0"/>
              <a:t>другий сніданок та підвечірок - за рахунок коштів місцевого бюджету;</a:t>
            </a:r>
            <a:endParaRPr lang="ru-RU" b="1" dirty="0" smtClean="0"/>
          </a:p>
          <a:p>
            <a:r>
              <a:rPr lang="uk-UA" b="1" dirty="0" smtClean="0"/>
              <a:t>обід </a:t>
            </a:r>
            <a:r>
              <a:rPr lang="uk-UA" dirty="0" smtClean="0"/>
              <a:t>– за рахунок </a:t>
            </a:r>
            <a:r>
              <a:rPr lang="uk-UA" b="1" dirty="0" smtClean="0"/>
              <a:t>освітньої субвенції </a:t>
            </a:r>
            <a:r>
              <a:rPr lang="uk-UA" dirty="0" smtClean="0"/>
              <a:t>з державного бюджету місцевим бюджетам;</a:t>
            </a:r>
            <a:endParaRPr lang="ru-RU" dirty="0" smtClean="0"/>
          </a:p>
          <a:p>
            <a:r>
              <a:rPr lang="uk-UA" dirty="0" smtClean="0"/>
              <a:t>       учнів 5-х класів спеціалізованого спортивного класу: </a:t>
            </a:r>
            <a:r>
              <a:rPr lang="uk-UA" b="1" dirty="0" smtClean="0"/>
              <a:t>за рахунок коштів місцевого бюджету;</a:t>
            </a:r>
            <a:endParaRPr lang="ru-RU" b="1" dirty="0" smtClean="0"/>
          </a:p>
          <a:p>
            <a:r>
              <a:rPr lang="uk-UA" dirty="0" smtClean="0"/>
              <a:t>        інших коштів, не заборонених законодавством.</a:t>
            </a:r>
            <a:endParaRPr lang="ru-RU" dirty="0" smtClean="0"/>
          </a:p>
          <a:p>
            <a:r>
              <a:rPr lang="uk-UA" b="1" dirty="0" smtClean="0"/>
              <a:t>        У 2026 році</a:t>
            </a:r>
            <a:r>
              <a:rPr lang="uk-UA" dirty="0" smtClean="0"/>
              <a:t> </a:t>
            </a:r>
            <a:r>
              <a:rPr lang="uk-UA" b="1" dirty="0" smtClean="0"/>
              <a:t>вартість триразового</a:t>
            </a:r>
            <a:r>
              <a:rPr lang="uk-UA" dirty="0" smtClean="0"/>
              <a:t> харчування у закладах загальної середньої освіти – </a:t>
            </a:r>
            <a:r>
              <a:rPr lang="uk-UA" b="1" dirty="0" smtClean="0"/>
              <a:t>95 </a:t>
            </a:r>
            <a:r>
              <a:rPr lang="uk-UA" b="1" dirty="0" err="1" smtClean="0"/>
              <a:t>грн</a:t>
            </a:r>
            <a:r>
              <a:rPr lang="uk-UA" dirty="0" smtClean="0"/>
              <a:t> в день на одну дитину, з них: </a:t>
            </a:r>
            <a:r>
              <a:rPr lang="uk-UA" b="1" dirty="0" smtClean="0"/>
              <a:t>вартість одноразового</a:t>
            </a:r>
            <a:r>
              <a:rPr lang="uk-UA" dirty="0" smtClean="0"/>
              <a:t> гарячого обіду у ЗЗСО Перечинської </a:t>
            </a:r>
            <a:r>
              <a:rPr lang="uk-UA" dirty="0" err="1" smtClean="0"/>
              <a:t>ТГна</a:t>
            </a:r>
            <a:r>
              <a:rPr lang="uk-UA" dirty="0" smtClean="0"/>
              <a:t> 2026 рік на одну дитину в день в розмірі </a:t>
            </a:r>
            <a:r>
              <a:rPr lang="uk-UA" b="1" dirty="0" smtClean="0"/>
              <a:t>60 </a:t>
            </a:r>
            <a:r>
              <a:rPr lang="uk-UA" b="1" dirty="0" err="1" smtClean="0"/>
              <a:t>грн</a:t>
            </a:r>
            <a:r>
              <a:rPr lang="uk-UA" dirty="0" smtClean="0"/>
              <a:t> на день.</a:t>
            </a:r>
            <a:endParaRPr lang="ru-RU" dirty="0"/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14338"/>
            <a:ext cx="7848872" cy="1143000"/>
          </a:xfrm>
        </p:spPr>
        <p:txBody>
          <a:bodyPr/>
          <a:lstStyle/>
          <a:p>
            <a:r>
              <a:rPr lang="uk-UA" b="1" u="sng" dirty="0" smtClean="0"/>
              <a:t>Мережа закладів, установ Перечинської ТГ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1800" b="1" dirty="0" smtClean="0"/>
              <a:t>У 2025 році</a:t>
            </a:r>
            <a:r>
              <a:rPr lang="uk-UA" sz="1800" dirty="0" smtClean="0"/>
              <a:t> мережа закладів освіти </a:t>
            </a:r>
            <a:r>
              <a:rPr lang="uk-UA" sz="1800" dirty="0" err="1" smtClean="0"/>
              <a:t>Перечинської</a:t>
            </a:r>
            <a:r>
              <a:rPr lang="uk-UA" sz="1800" dirty="0" smtClean="0"/>
              <a:t> територіальної громади становила:</a:t>
            </a:r>
            <a:endParaRPr lang="ru-RU" sz="1800" dirty="0" smtClean="0"/>
          </a:p>
          <a:p>
            <a:r>
              <a:rPr lang="uk-UA" sz="1800" dirty="0" smtClean="0"/>
              <a:t> </a:t>
            </a:r>
            <a:r>
              <a:rPr lang="uk-UA" sz="1800" b="1" u="sng" dirty="0" smtClean="0"/>
              <a:t>4 заклади загальної середньої освіти різних типів:</a:t>
            </a:r>
            <a:r>
              <a:rPr lang="uk-UA" sz="1800" b="1" dirty="0" smtClean="0"/>
              <a:t> </a:t>
            </a:r>
            <a:r>
              <a:rPr lang="uk-UA" sz="1800" dirty="0" smtClean="0"/>
              <a:t>1 ліцей та 3 гімназії .</a:t>
            </a:r>
            <a:endParaRPr lang="ru-RU" sz="1800" dirty="0" smtClean="0"/>
          </a:p>
          <a:p>
            <a:r>
              <a:rPr lang="uk-UA" sz="1800" b="1" u="sng" dirty="0" smtClean="0"/>
              <a:t>4 заклади дошкільної освіти</a:t>
            </a:r>
            <a:r>
              <a:rPr lang="uk-UA" sz="1800" dirty="0" smtClean="0"/>
              <a:t>,</a:t>
            </a:r>
            <a:endParaRPr lang="ru-RU" sz="1800" dirty="0" smtClean="0"/>
          </a:p>
          <a:p>
            <a:r>
              <a:rPr lang="uk-UA" sz="1800" b="1" u="sng" dirty="0" smtClean="0"/>
              <a:t>2 заклади позашкільної освіти</a:t>
            </a:r>
            <a:r>
              <a:rPr lang="uk-UA" sz="1800" dirty="0" smtClean="0"/>
              <a:t>, </a:t>
            </a:r>
            <a:endParaRPr lang="ru-RU" sz="1800" dirty="0" smtClean="0"/>
          </a:p>
          <a:p>
            <a:r>
              <a:rPr lang="uk-UA" sz="1800" b="1" u="sng" dirty="0" smtClean="0"/>
              <a:t>Комунальна установа «Інклюзивно-ресурсний центр»</a:t>
            </a:r>
            <a:r>
              <a:rPr lang="uk-UA" sz="1800" u="sng" dirty="0" smtClean="0"/>
              <a:t>.</a:t>
            </a:r>
            <a:endParaRPr lang="ru-RU" sz="1800" dirty="0" smtClean="0"/>
          </a:p>
          <a:p>
            <a:r>
              <a:rPr lang="uk-UA" sz="1800" dirty="0" smtClean="0"/>
              <a:t>У </a:t>
            </a:r>
            <a:r>
              <a:rPr lang="uk-UA" sz="1800" dirty="0" err="1" smtClean="0"/>
              <a:t>Перечинській</a:t>
            </a:r>
            <a:r>
              <a:rPr lang="uk-UA" sz="1800" dirty="0" smtClean="0"/>
              <a:t> ТГ діють:</a:t>
            </a:r>
            <a:endParaRPr lang="ru-RU" sz="1800" dirty="0" smtClean="0"/>
          </a:p>
          <a:p>
            <a:r>
              <a:rPr lang="uk-UA" sz="1800" b="1" dirty="0" err="1" smtClean="0"/>
              <a:t>КЗ</a:t>
            </a:r>
            <a:r>
              <a:rPr lang="uk-UA" sz="1800" b="1" dirty="0" smtClean="0"/>
              <a:t> «Центр культури і дозвілля»</a:t>
            </a:r>
            <a:r>
              <a:rPr lang="uk-UA" sz="1800" dirty="0" smtClean="0"/>
              <a:t> із структурними підрозділами:</a:t>
            </a:r>
            <a:endParaRPr lang="ru-RU" sz="1800" dirty="0" smtClean="0"/>
          </a:p>
          <a:p>
            <a:r>
              <a:rPr lang="uk-UA" sz="1800" dirty="0" smtClean="0"/>
              <a:t>1 Будинок культури (</a:t>
            </a:r>
            <a:r>
              <a:rPr lang="uk-UA" sz="1800" dirty="0" err="1" smtClean="0"/>
              <a:t>с.Зарічово</a:t>
            </a:r>
            <a:r>
              <a:rPr lang="uk-UA" sz="1800" dirty="0" smtClean="0"/>
              <a:t>) та </a:t>
            </a:r>
            <a:endParaRPr lang="ru-RU" sz="1800" dirty="0" smtClean="0"/>
          </a:p>
          <a:p>
            <a:r>
              <a:rPr lang="uk-UA" sz="1800" dirty="0" smtClean="0"/>
              <a:t>3 клуби (</a:t>
            </a:r>
            <a:r>
              <a:rPr lang="uk-UA" sz="1800" dirty="0" err="1" smtClean="0"/>
              <a:t>с.Сімер</a:t>
            </a:r>
            <a:r>
              <a:rPr lang="uk-UA" sz="1800" dirty="0" smtClean="0"/>
              <a:t>, </a:t>
            </a:r>
            <a:r>
              <a:rPr lang="uk-UA" sz="1800" dirty="0" err="1" smtClean="0"/>
              <a:t>с.Сімерки</a:t>
            </a:r>
            <a:r>
              <a:rPr lang="uk-UA" sz="1800" dirty="0" smtClean="0"/>
              <a:t>, </a:t>
            </a:r>
            <a:r>
              <a:rPr lang="uk-UA" sz="1800" dirty="0" err="1" smtClean="0"/>
              <a:t>с.Ворочово</a:t>
            </a:r>
            <a:r>
              <a:rPr lang="uk-UA" sz="1800" dirty="0" smtClean="0"/>
              <a:t>).</a:t>
            </a:r>
            <a:endParaRPr lang="ru-RU" sz="1800" dirty="0" smtClean="0"/>
          </a:p>
          <a:p>
            <a:r>
              <a:rPr lang="uk-UA" sz="1800" dirty="0" smtClean="0"/>
              <a:t>Також у </a:t>
            </a:r>
            <a:r>
              <a:rPr lang="uk-UA" sz="1800" dirty="0" err="1" smtClean="0"/>
              <a:t>Перечинській</a:t>
            </a:r>
            <a:r>
              <a:rPr lang="uk-UA" sz="1800" dirty="0" smtClean="0"/>
              <a:t> ТГ працює </a:t>
            </a:r>
            <a:r>
              <a:rPr lang="uk-UA" sz="1800" b="1" dirty="0" err="1" smtClean="0"/>
              <a:t>КЗ</a:t>
            </a:r>
            <a:r>
              <a:rPr lang="uk-UA" sz="1800" b="1" dirty="0" smtClean="0"/>
              <a:t> «Публічна бібліотека»</a:t>
            </a:r>
            <a:r>
              <a:rPr lang="uk-UA" sz="1800" dirty="0" smtClean="0"/>
              <a:t> з відокремленими підрозділами-філіями:</a:t>
            </a:r>
            <a:endParaRPr lang="ru-RU" sz="1800" dirty="0" smtClean="0"/>
          </a:p>
          <a:p>
            <a:r>
              <a:rPr lang="uk-UA" sz="1800" dirty="0" smtClean="0"/>
              <a:t>Доросла бібліотека </a:t>
            </a:r>
            <a:r>
              <a:rPr lang="uk-UA" sz="1800" dirty="0" err="1" smtClean="0"/>
              <a:t>Перечинської</a:t>
            </a:r>
            <a:r>
              <a:rPr lang="uk-UA" sz="1800" dirty="0" smtClean="0"/>
              <a:t> ТГ, структурний підрозділ Дитяча бібліотека, бібліотеки у </a:t>
            </a:r>
            <a:r>
              <a:rPr lang="uk-UA" sz="1800" dirty="0" err="1" smtClean="0"/>
              <a:t>с.Зарічево</a:t>
            </a:r>
            <a:r>
              <a:rPr lang="uk-UA" sz="1800" dirty="0" smtClean="0"/>
              <a:t>, </a:t>
            </a:r>
            <a:r>
              <a:rPr lang="uk-UA" sz="1800" dirty="0" err="1" smtClean="0"/>
              <a:t>с.Сімер</a:t>
            </a:r>
            <a:r>
              <a:rPr lang="uk-UA" sz="1800" dirty="0" smtClean="0"/>
              <a:t>, </a:t>
            </a:r>
            <a:r>
              <a:rPr lang="uk-UA" sz="1800" dirty="0" err="1" smtClean="0"/>
              <a:t>с.Сімерки</a:t>
            </a:r>
            <a:r>
              <a:rPr lang="uk-UA" sz="1800" dirty="0" smtClean="0"/>
              <a:t>, </a:t>
            </a:r>
            <a:r>
              <a:rPr lang="uk-UA" sz="1800" dirty="0" err="1" smtClean="0"/>
              <a:t>с.Ворочово</a:t>
            </a:r>
            <a:r>
              <a:rPr lang="uk-UA" sz="1800" dirty="0" smtClean="0"/>
              <a:t> </a:t>
            </a:r>
            <a:endParaRPr lang="ru-RU" sz="1800" dirty="0" smtClean="0"/>
          </a:p>
          <a:p>
            <a:r>
              <a:rPr lang="uk-UA" sz="1800" dirty="0" smtClean="0"/>
              <a:t>та </a:t>
            </a:r>
            <a:r>
              <a:rPr lang="uk-UA" sz="1800" b="1" dirty="0" err="1" smtClean="0"/>
              <a:t>КЗ</a:t>
            </a:r>
            <a:r>
              <a:rPr lang="uk-UA" sz="1800" b="1" dirty="0" smtClean="0"/>
              <a:t> </a:t>
            </a:r>
            <a:r>
              <a:rPr lang="uk-UA" sz="1800" b="1" dirty="0" err="1" smtClean="0"/>
              <a:t>“Краєзнавчий</a:t>
            </a:r>
            <a:r>
              <a:rPr lang="uk-UA" sz="1800" b="1" dirty="0" smtClean="0"/>
              <a:t> музей міста </a:t>
            </a:r>
            <a:r>
              <a:rPr lang="uk-UA" sz="1800" b="1" dirty="0" err="1" smtClean="0"/>
              <a:t>Перечин”</a:t>
            </a:r>
            <a:r>
              <a:rPr lang="uk-UA" sz="1800" dirty="0" smtClean="0"/>
              <a:t>. </a:t>
            </a:r>
            <a:endParaRPr lang="ru-RU" sz="1800" dirty="0" smtClean="0"/>
          </a:p>
          <a:p>
            <a:endParaRPr lang="ru-RU" sz="1800" dirty="0"/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8100392" cy="648072"/>
          </a:xfrm>
        </p:spPr>
        <p:txBody>
          <a:bodyPr/>
          <a:lstStyle/>
          <a:p>
            <a:r>
              <a:rPr lang="ru-RU" sz="3500" b="1" dirty="0" smtClean="0"/>
              <a:t>ОЗДОРОВЛЕННЯ ТА ВІДПОЧИНОК</a:t>
            </a:r>
            <a:endParaRPr lang="ru-RU" sz="3500" dirty="0"/>
          </a:p>
        </p:txBody>
      </p:sp>
      <p:sp>
        <p:nvSpPr>
          <p:cNvPr id="178177" name="Rectangle 1"/>
          <p:cNvSpPr>
            <a:spLocks noChangeArrowheads="1"/>
          </p:cNvSpPr>
          <p:nvPr/>
        </p:nvSpPr>
        <p:spPr bwMode="auto">
          <a:xfrm>
            <a:off x="539552" y="1556792"/>
            <a:ext cx="806489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40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</a:rPr>
              <a:t>З 2 червня по 15 червня 2025 року для 100 дітей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</a:rPr>
              <a:t>закладів освіти Перечинської ТГ працював пришкільний табір «Лідер» із денним перебуванням на базі Філії опорного закладу Початкова школа Перечинського ліцею спортивного напрямку. </a:t>
            </a:r>
          </a:p>
          <a:p>
            <a:pPr marL="0" marR="0" lvl="0" indent="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</a:rPr>
              <a:t>З 11 серпня по 24 серпня 2025 року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</a:rPr>
              <a:t>відпочивали у таборі «Лідер»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</a:rPr>
              <a:t>84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</a:rPr>
              <a:t>дітей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</a:rPr>
              <a:t>пільгових категорій.</a:t>
            </a:r>
          </a:p>
        </p:txBody>
      </p:sp>
      <p:pic>
        <p:nvPicPr>
          <p:cNvPr id="4" name="Рисунок 3" descr="https://osvita-perechin.gov.ua/uploads/3_122.jpg?174884949476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573016"/>
            <a:ext cx="1800000" cy="2389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osvita-perechin.gov.ua/uploads/15_9.jpg?175006285570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3356992"/>
            <a:ext cx="259228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osvita-perechin.gov.ua/uploads/8_48.jpg?174885206701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3212976"/>
            <a:ext cx="1800000" cy="2389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osvita-perechin.gov.ua/uploads/2_142.jpg?175491766305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941168"/>
            <a:ext cx="2086059" cy="1492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8100392" cy="648072"/>
          </a:xfrm>
        </p:spPr>
        <p:txBody>
          <a:bodyPr/>
          <a:lstStyle/>
          <a:p>
            <a:r>
              <a:rPr lang="ru-RU" sz="3500" b="1" dirty="0" smtClean="0"/>
              <a:t>ОЗДОРОВЛЕННЯ ТА ВІДПОЧИНОК</a:t>
            </a:r>
            <a:endParaRPr lang="ru-RU" sz="3500" dirty="0"/>
          </a:p>
        </p:txBody>
      </p:sp>
      <p:sp>
        <p:nvSpPr>
          <p:cNvPr id="178177" name="Rectangle 1"/>
          <p:cNvSpPr>
            <a:spLocks noChangeArrowheads="1"/>
          </p:cNvSpPr>
          <p:nvPr/>
        </p:nvSpPr>
        <p:spPr bwMode="auto">
          <a:xfrm>
            <a:off x="467544" y="1119228"/>
            <a:ext cx="4824536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354013" algn="just" eaLnBrk="0" hangingPunct="0"/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 9 грудня по 22 грудня 2024 року 7 дітей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військовослужбовців, </a:t>
            </a:r>
            <a:r>
              <a:rPr lang="uk-UA" dirty="0" smtClean="0">
                <a:ea typeface="Calibri" pitchFamily="34" charset="0"/>
                <a:cs typeface="Times New Roman" pitchFamily="18" charset="0"/>
              </a:rPr>
              <a:t>ВПО та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малозабезпечених сімей відпочивали 14 днів у філії «Арніка» Комунального закладу позашкільної освіти «Закарпатський обласний центр дитячої та юнацької творчості «ПАДІЮН» Закарпатської обласної ради.</a:t>
            </a:r>
          </a:p>
          <a:p>
            <a:pPr marL="0" marR="0" lvl="0" indent="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  24 липня по 6 серпня 2025 року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 «Арніці»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відпочивали 15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учнів пільгових категорій із ЗЗСО Перечинської ТГ.  </a:t>
            </a:r>
          </a:p>
          <a:p>
            <a:pPr marL="0" marR="0" lvl="0" indent="3540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 липні 2025 року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група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дітей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числа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вихованців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Перечинської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школи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мистецтв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супроводі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викладачів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цього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закладу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відпочивали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м.Мортф’ю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Угорщина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</a:t>
            </a:r>
          </a:p>
          <a:p>
            <a:pPr indent="354013" algn="just" eaLnBrk="0" hangingPunct="0"/>
            <a:r>
              <a:rPr lang="uk-UA" dirty="0" smtClean="0"/>
              <a:t>З 6 грудня по 17 грудня 20-25 року у «Арніці» відпочивали 15 учнів пільгових категорій із ЗЗСО Перечинської ТГ.  </a:t>
            </a:r>
            <a:endParaRPr lang="ru-RU" dirty="0" smtClean="0"/>
          </a:p>
        </p:txBody>
      </p:sp>
      <p:pic>
        <p:nvPicPr>
          <p:cNvPr id="4" name="Рисунок 3" descr="https://osvita-perechin.gov.ua/uploads/1_150.jpg?175344191197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196752"/>
            <a:ext cx="2952353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5796136" y="3789040"/>
            <a:ext cx="3097004" cy="2376264"/>
          </a:xfrm>
          <a:prstGeom prst="rect">
            <a:avLst/>
          </a:prstGeom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04664"/>
            <a:ext cx="6563072" cy="422374"/>
          </a:xfrm>
        </p:spPr>
        <p:txBody>
          <a:bodyPr/>
          <a:lstStyle/>
          <a:p>
            <a:r>
              <a:rPr lang="uk-UA" b="1" dirty="0" smtClean="0"/>
              <a:t>ПОЗАШКІЛЬНА ОСВІТА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268760"/>
            <a:ext cx="7992888" cy="936104"/>
          </a:xfrm>
        </p:spPr>
        <p:txBody>
          <a:bodyPr/>
          <a:lstStyle/>
          <a:p>
            <a:pPr>
              <a:buNone/>
            </a:pPr>
            <a:r>
              <a:rPr lang="uk-UA" sz="1800" b="1" dirty="0" smtClean="0"/>
              <a:t>Кількість здобувачів початкової мистецької освіти </a:t>
            </a:r>
            <a:endParaRPr lang="ru-RU" sz="1800" dirty="0" smtClean="0"/>
          </a:p>
          <a:p>
            <a:pPr>
              <a:buNone/>
            </a:pPr>
            <a:r>
              <a:rPr lang="ru-RU" sz="1800" b="1" dirty="0" smtClean="0"/>
              <a:t>      199 </a:t>
            </a:r>
            <a:r>
              <a:rPr lang="ru-RU" sz="1800" dirty="0" err="1" smtClean="0"/>
              <a:t>здобувачів</a:t>
            </a:r>
            <a:r>
              <a:rPr lang="ru-RU" sz="1800" dirty="0" smtClean="0"/>
              <a:t> </a:t>
            </a:r>
            <a:r>
              <a:rPr lang="ru-RU" sz="1800" dirty="0" err="1" smtClean="0"/>
              <a:t>початкової</a:t>
            </a:r>
            <a:r>
              <a:rPr lang="ru-RU" sz="1800" dirty="0" smtClean="0"/>
              <a:t> </a:t>
            </a:r>
            <a:r>
              <a:rPr lang="ru-RU" sz="1800" dirty="0" err="1" smtClean="0"/>
              <a:t>мистецької</a:t>
            </a:r>
            <a:r>
              <a:rPr lang="ru-RU" sz="1800" dirty="0" smtClean="0"/>
              <a:t> </a:t>
            </a:r>
            <a:r>
              <a:rPr lang="ru-RU" sz="1800" dirty="0" err="1" smtClean="0"/>
              <a:t>освіти</a:t>
            </a:r>
            <a:r>
              <a:rPr lang="ru-RU" sz="1800" dirty="0" smtClean="0"/>
              <a:t>, станом на </a:t>
            </a:r>
            <a:r>
              <a:rPr lang="uk-UA" sz="1800" dirty="0" smtClean="0"/>
              <a:t>31 </a:t>
            </a:r>
            <a:r>
              <a:rPr lang="ru-RU" sz="1800" dirty="0" err="1" smtClean="0"/>
              <a:t>грудня</a:t>
            </a:r>
            <a:r>
              <a:rPr lang="ru-RU" sz="1800" dirty="0" smtClean="0"/>
              <a:t> 2025 року</a:t>
            </a:r>
            <a:r>
              <a:rPr lang="uk-UA" sz="1800" dirty="0" smtClean="0"/>
              <a:t>.                     З них </a:t>
            </a:r>
            <a:r>
              <a:rPr lang="uk-UA" sz="1800" b="1" dirty="0" smtClean="0"/>
              <a:t> 53</a:t>
            </a:r>
            <a:r>
              <a:rPr lang="uk-UA" sz="1800" dirty="0" smtClean="0"/>
              <a:t> поєднують два і більше відділи.     Усього </a:t>
            </a:r>
            <a:r>
              <a:rPr lang="uk-UA" sz="1800" b="1" dirty="0" smtClean="0"/>
              <a:t>252 </a:t>
            </a:r>
            <a:r>
              <a:rPr lang="uk-UA" sz="1800" dirty="0" smtClean="0"/>
              <a:t>учні.</a:t>
            </a:r>
            <a:endParaRPr lang="ru-RU" sz="18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331640" y="836712"/>
            <a:ext cx="749769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КЗ «</a:t>
            </a:r>
            <a:r>
              <a:rPr kumimoji="0" lang="ru-RU" altLang="zh-CN" sz="20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Перечинська</a:t>
            </a:r>
            <a:r>
              <a:rPr kumimoji="0" lang="ru-RU" altLang="zh-CN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школа </a:t>
            </a:r>
            <a:r>
              <a:rPr kumimoji="0" lang="ru-RU" altLang="zh-CN" sz="20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мистецтв</a:t>
            </a:r>
            <a:r>
              <a:rPr kumimoji="0" lang="ru-RU" altLang="zh-CN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</a:t>
            </a:r>
            <a:r>
              <a:rPr kumimoji="0" lang="ru-RU" altLang="zh-CN" sz="20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Перечинської</a:t>
            </a:r>
            <a:r>
              <a:rPr kumimoji="0" lang="ru-RU" altLang="zh-CN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zh-CN" sz="20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міської</a:t>
            </a:r>
            <a:r>
              <a:rPr kumimoji="0" lang="ru-RU" altLang="zh-CN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ради</a:t>
            </a: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59632" y="2348880"/>
          <a:ext cx="6797030" cy="3352800"/>
        </p:xfrm>
        <a:graphic>
          <a:graphicData uri="http://schemas.openxmlformats.org/drawingml/2006/table">
            <a:tbl>
              <a:tblPr/>
              <a:tblGrid>
                <a:gridCol w="5112568"/>
                <a:gridCol w="1684462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uk-UA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     </a:t>
                      </a:r>
                      <a:r>
                        <a:rPr lang="uk-UA" sz="2000" b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Відділи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210" algn="ctr"/>
                      <a:r>
                        <a:rPr lang="uk-UA" sz="20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Кількість </a:t>
                      </a:r>
                      <a:endParaRPr lang="ru-RU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24605" algn="l"/>
                        </a:tabLs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Фортепіанний відділ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210" algn="ctr">
                        <a:tabLst>
                          <a:tab pos="3824605" algn="l"/>
                        </a:tabLs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61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24605" algn="l"/>
                        </a:tabLs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Відділ музично-теоретичний </a:t>
                      </a:r>
                      <a:r>
                        <a:rPr lang="uk-UA" sz="20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(сольний </a:t>
                      </a:r>
                      <a:r>
                        <a:rPr lang="uk-UA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спів)</a:t>
                      </a:r>
                      <a:endParaRPr lang="ru-RU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210" algn="ctr">
                        <a:tabLst>
                          <a:tab pos="3824605" algn="l"/>
                        </a:tabLs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22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24605" algn="l"/>
                        </a:tabLs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Відділ народних інструментів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210" algn="ctr">
                        <a:tabLst>
                          <a:tab pos="3824605" algn="l"/>
                        </a:tabLs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44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29210">
                        <a:tabLst>
                          <a:tab pos="3824605" algn="l"/>
                        </a:tabLst>
                      </a:pPr>
                      <a:r>
                        <a:rPr lang="uk-UA" sz="2000" b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Оркестровий відділ: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24605" algn="l"/>
                        </a:tabLs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Скрипка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210" algn="ctr">
                        <a:tabLst>
                          <a:tab pos="3824605" algn="l"/>
                        </a:tabLs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19</a:t>
                      </a:r>
                      <a:endParaRPr lang="ru-RU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24605" algn="l"/>
                        </a:tabLs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Духові та ударні інструменти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210" algn="ctr">
                        <a:tabLst>
                          <a:tab pos="3824605" algn="l"/>
                        </a:tabLs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17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24605" algn="l"/>
                        </a:tabLs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Образотворче мистецтво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210" algn="ctr">
                        <a:tabLst>
                          <a:tab pos="3824605" algn="l"/>
                        </a:tabLs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42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24605" algn="l"/>
                        </a:tabLs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Театральне мистецтво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210" algn="ctr">
                        <a:tabLst>
                          <a:tab pos="3824605" algn="l"/>
                        </a:tabLs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14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24605" algn="l"/>
                        </a:tabLs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Хореографія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210" algn="ctr">
                        <a:tabLst>
                          <a:tab pos="3824605" algn="l"/>
                        </a:tabLs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24605" algn="l"/>
                        </a:tabLst>
                      </a:pPr>
                      <a:r>
                        <a:rPr lang="uk-UA" sz="20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Декоративно-ужиткове мистецтво</a:t>
                      </a:r>
                      <a:endParaRPr lang="ru-RU" sz="20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210" algn="ctr">
                        <a:tabLst>
                          <a:tab pos="3824605" algn="l"/>
                        </a:tabLst>
                      </a:pPr>
                      <a:r>
                        <a:rPr lang="uk-UA" sz="20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12</a:t>
                      </a:r>
                      <a:endParaRPr lang="ru-RU" sz="20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67544" y="5815716"/>
            <a:ext cx="82809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Кількість працівників: 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26 викладачів за основним місцем роботи,                  2 по сумісництву та 2 технічні працівники.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04664"/>
            <a:ext cx="6563072" cy="422374"/>
          </a:xfrm>
        </p:spPr>
        <p:txBody>
          <a:bodyPr/>
          <a:lstStyle/>
          <a:p>
            <a:r>
              <a:rPr lang="uk-UA" b="1" dirty="0" smtClean="0"/>
              <a:t>ПОЗАШКІЛЬНА ОСВІТА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4320480" cy="4968552"/>
          </a:xfrm>
        </p:spPr>
        <p:txBody>
          <a:bodyPr/>
          <a:lstStyle/>
          <a:p>
            <a:pPr>
              <a:buNone/>
            </a:pPr>
            <a:r>
              <a:rPr lang="uk-UA" sz="1800" b="1" dirty="0" smtClean="0"/>
              <a:t>    Участь у конкурсах, фестивалях,  досягнення та нагороди</a:t>
            </a:r>
            <a:endParaRPr lang="ru-RU" sz="1800" dirty="0" smtClean="0"/>
          </a:p>
          <a:p>
            <a:pPr>
              <a:buNone/>
            </a:pPr>
            <a:r>
              <a:rPr lang="ru-RU" sz="1800" b="1" dirty="0" smtClean="0"/>
              <a:t>      </a:t>
            </a:r>
            <a:r>
              <a:rPr lang="uk-UA" sz="1800" dirty="0" smtClean="0"/>
              <a:t>Міжнародний конкурс мистецтв «</a:t>
            </a:r>
            <a:r>
              <a:rPr lang="en-US" sz="1800" dirty="0" err="1" smtClean="0"/>
              <a:t>Zimnipohadka</a:t>
            </a:r>
            <a:r>
              <a:rPr lang="uk-UA" sz="1800" dirty="0" smtClean="0"/>
              <a:t>», </a:t>
            </a:r>
            <a:r>
              <a:rPr lang="uk-UA" sz="1800" dirty="0" err="1" smtClean="0"/>
              <a:t>м.Прага</a:t>
            </a:r>
            <a:r>
              <a:rPr lang="uk-UA" sz="1800" dirty="0" smtClean="0"/>
              <a:t>;</a:t>
            </a:r>
            <a:endParaRPr lang="ru-RU" sz="1800" dirty="0" smtClean="0"/>
          </a:p>
          <a:p>
            <a:pPr>
              <a:buNone/>
            </a:pPr>
            <a:r>
              <a:rPr lang="uk-UA" sz="1800" dirty="0" smtClean="0"/>
              <a:t>Міжнародний конкурс «</a:t>
            </a:r>
            <a:r>
              <a:rPr lang="en-US" sz="1800" dirty="0" err="1" smtClean="0"/>
              <a:t>VianocnaRozpravka</a:t>
            </a:r>
            <a:r>
              <a:rPr lang="uk-UA" sz="1800" dirty="0" smtClean="0"/>
              <a:t>», Україна – Словаччина;</a:t>
            </a:r>
            <a:endParaRPr lang="ru-RU" sz="1800" dirty="0" smtClean="0"/>
          </a:p>
          <a:p>
            <a:pPr>
              <a:buNone/>
            </a:pPr>
            <a:r>
              <a:rPr lang="uk-UA" sz="1800" dirty="0" smtClean="0"/>
              <a:t>Всеукраїнський багатожанровий  дистанційний фестиваль-конкурс мистецтв «Гармонія»;</a:t>
            </a:r>
          </a:p>
          <a:p>
            <a:pPr>
              <a:buNone/>
            </a:pPr>
            <a:r>
              <a:rPr lang="uk-UA" sz="1800" dirty="0" smtClean="0"/>
              <a:t>Конкурс солістів-вокалістів здобувачів освіти мистецьких шкіл Закарпатської області, м. Мукачево; ІІІ Всеукраїнський конкурс мистецтв «Перлина України», </a:t>
            </a:r>
            <a:r>
              <a:rPr lang="uk-UA" sz="1800" dirty="0" err="1" smtClean="0"/>
              <a:t>м.Київ</a:t>
            </a:r>
            <a:r>
              <a:rPr lang="uk-UA" sz="1800" dirty="0" smtClean="0"/>
              <a:t>. </a:t>
            </a:r>
            <a:endParaRPr lang="ru-RU" sz="1800" dirty="0" smtClean="0"/>
          </a:p>
          <a:p>
            <a:pPr>
              <a:buNone/>
            </a:pPr>
            <a:r>
              <a:rPr lang="uk-UA" sz="1800" dirty="0" smtClean="0"/>
              <a:t>Обласний конкурс малюнка «Цей чудовий світ» м. Ужгород; ІІ Міжнародний конкурс мистецтв «Творчість.</a:t>
            </a:r>
            <a:r>
              <a:rPr lang="en-US" sz="1800" dirty="0" smtClean="0"/>
              <a:t>UA</a:t>
            </a:r>
            <a:r>
              <a:rPr lang="uk-UA" sz="1800" dirty="0" smtClean="0"/>
              <a:t>», м. Київ;</a:t>
            </a:r>
            <a:endParaRPr lang="ru-RU" sz="1800" dirty="0" smtClean="0"/>
          </a:p>
          <a:p>
            <a:endParaRPr lang="ru-RU" sz="1800" dirty="0" smtClean="0"/>
          </a:p>
          <a:p>
            <a:pPr>
              <a:buNone/>
            </a:pPr>
            <a:endParaRPr lang="ru-RU" sz="18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331640" y="836712"/>
            <a:ext cx="749769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КЗ «</a:t>
            </a:r>
            <a:r>
              <a:rPr kumimoji="0" lang="ru-RU" altLang="zh-CN" sz="20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Перечинська</a:t>
            </a:r>
            <a:r>
              <a:rPr kumimoji="0" lang="ru-RU" altLang="zh-CN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школа </a:t>
            </a:r>
            <a:r>
              <a:rPr kumimoji="0" lang="ru-RU" altLang="zh-CN" sz="20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мистецтв</a:t>
            </a:r>
            <a:r>
              <a:rPr kumimoji="0" lang="ru-RU" altLang="zh-CN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</a:t>
            </a:r>
            <a:r>
              <a:rPr kumimoji="0" lang="ru-RU" altLang="zh-CN" sz="20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Перечинської</a:t>
            </a:r>
            <a:r>
              <a:rPr kumimoji="0" lang="ru-RU" altLang="zh-CN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zh-CN" sz="20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міської</a:t>
            </a:r>
            <a:r>
              <a:rPr kumimoji="0" lang="ru-RU" altLang="zh-CN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ради</a:t>
            </a: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5076056" y="1268760"/>
            <a:ext cx="1658983" cy="2448272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7236296" y="1340768"/>
            <a:ext cx="1598463" cy="2376264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4860032" y="4005064"/>
            <a:ext cx="3987593" cy="2304256"/>
          </a:xfrm>
          <a:prstGeom prst="rect">
            <a:avLst/>
          </a:prstGeom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04664"/>
            <a:ext cx="6563072" cy="422374"/>
          </a:xfrm>
        </p:spPr>
        <p:txBody>
          <a:bodyPr/>
          <a:lstStyle/>
          <a:p>
            <a:r>
              <a:rPr lang="uk-UA" b="1" dirty="0" smtClean="0"/>
              <a:t>ПОЗАШКІЛЬНА ОСВІТА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4536504" cy="4968552"/>
          </a:xfrm>
        </p:spPr>
        <p:txBody>
          <a:bodyPr/>
          <a:lstStyle/>
          <a:p>
            <a:pPr>
              <a:buNone/>
            </a:pPr>
            <a:r>
              <a:rPr lang="uk-UA" sz="1800" b="1" dirty="0" smtClean="0"/>
              <a:t>    Участь у конкурсах, фестивалях,  досягнення та нагороди</a:t>
            </a:r>
            <a:endParaRPr lang="ru-RU" sz="1800" dirty="0" smtClean="0"/>
          </a:p>
          <a:p>
            <a:pPr>
              <a:buNone/>
            </a:pPr>
            <a:r>
              <a:rPr lang="uk-UA" sz="1800" dirty="0" err="1" smtClean="0"/>
              <a:t>Двотуровий</a:t>
            </a:r>
            <a:r>
              <a:rPr lang="uk-UA" sz="1800" dirty="0" smtClean="0"/>
              <a:t> міжнародний багатожанровий дистанційний </a:t>
            </a:r>
            <a:r>
              <a:rPr lang="uk-UA" sz="1800" dirty="0" err="1" smtClean="0"/>
              <a:t>фестиваль-</a:t>
            </a:r>
            <a:r>
              <a:rPr lang="uk-UA" sz="1800" dirty="0" smtClean="0"/>
              <a:t> конкурс мистецтв, травень 2025р.; Обласний конкурс малюнку «Прав людини очима дітей», м.Ужгород 26.06.2025 р.</a:t>
            </a:r>
            <a:endParaRPr lang="ru-RU" sz="1800" dirty="0" smtClean="0"/>
          </a:p>
          <a:p>
            <a:pPr>
              <a:buNone/>
            </a:pPr>
            <a:r>
              <a:rPr lang="uk-UA" sz="1800" dirty="0" smtClean="0"/>
              <a:t>Учні театрального відділу брали участь у </a:t>
            </a:r>
            <a:r>
              <a:rPr lang="uk-UA" sz="1800" dirty="0" err="1" smtClean="0"/>
              <a:t>ХХІІІ-ий</a:t>
            </a:r>
            <a:r>
              <a:rPr lang="uk-UA" sz="1800" dirty="0" smtClean="0"/>
              <a:t> обласному конкурсі українського художнього слова імені Івана </a:t>
            </a:r>
            <a:r>
              <a:rPr lang="uk-UA" sz="1800" dirty="0" err="1" smtClean="0"/>
              <a:t>Ірлявського</a:t>
            </a:r>
            <a:r>
              <a:rPr lang="uk-UA" sz="1800" dirty="0" smtClean="0"/>
              <a:t> «Моя весна», .</a:t>
            </a:r>
            <a:endParaRPr lang="ru-RU" sz="1800" dirty="0" smtClean="0"/>
          </a:p>
          <a:p>
            <a:pPr>
              <a:buNone/>
            </a:pPr>
            <a:r>
              <a:rPr lang="uk-UA" sz="1800" dirty="0" smtClean="0"/>
              <a:t>Учні художнього відділу взяли участь у Пленері художників у м. </a:t>
            </a:r>
            <a:r>
              <a:rPr lang="uk-UA" sz="1800" dirty="0" err="1" smtClean="0"/>
              <a:t>Захонь</a:t>
            </a:r>
            <a:r>
              <a:rPr lang="uk-UA" sz="1800" dirty="0" smtClean="0"/>
              <a:t> (Угорщина).</a:t>
            </a:r>
            <a:endParaRPr lang="ru-RU" sz="1800" dirty="0" smtClean="0"/>
          </a:p>
          <a:p>
            <a:pPr>
              <a:buNone/>
            </a:pPr>
            <a:r>
              <a:rPr lang="uk-UA" sz="1800" dirty="0" smtClean="0"/>
              <a:t>Учні та викладачі Перечинської школи мистецтв взяли активну участь у заході, який організувала відкрита творча майстерня «Художники Сонячного шляху», в рамках </a:t>
            </a:r>
            <a:r>
              <a:rPr lang="uk-UA" sz="1800" dirty="0" err="1" smtClean="0"/>
              <a:t>ЕкоАртПроєкту</a:t>
            </a:r>
            <a:r>
              <a:rPr lang="uk-UA" sz="1800" dirty="0" smtClean="0"/>
              <a:t> «Срібний Дзвін» та у багато інших конкурсів та виставок.</a:t>
            </a:r>
            <a:endParaRPr lang="ru-RU" sz="1800" dirty="0" smtClean="0"/>
          </a:p>
          <a:p>
            <a:endParaRPr lang="ru-RU" sz="1800" dirty="0" smtClean="0"/>
          </a:p>
          <a:p>
            <a:pPr>
              <a:buNone/>
            </a:pPr>
            <a:endParaRPr lang="ru-RU" sz="18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331640" y="836712"/>
            <a:ext cx="749769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КЗ «</a:t>
            </a:r>
            <a:r>
              <a:rPr kumimoji="0" lang="ru-RU" altLang="zh-CN" sz="20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Перечинська</a:t>
            </a:r>
            <a:r>
              <a:rPr kumimoji="0" lang="ru-RU" altLang="zh-CN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школа </a:t>
            </a:r>
            <a:r>
              <a:rPr kumimoji="0" lang="ru-RU" altLang="zh-CN" sz="20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мистецтв</a:t>
            </a:r>
            <a:r>
              <a:rPr kumimoji="0" lang="ru-RU" altLang="zh-CN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</a:t>
            </a:r>
            <a:r>
              <a:rPr kumimoji="0" lang="ru-RU" altLang="zh-CN" sz="20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Перечинської</a:t>
            </a:r>
            <a:r>
              <a:rPr kumimoji="0" lang="ru-RU" altLang="zh-CN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zh-CN" sz="20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міської</a:t>
            </a:r>
            <a:r>
              <a:rPr kumimoji="0" lang="ru-RU" altLang="zh-CN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ради</a:t>
            </a: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4860032" y="1196752"/>
            <a:ext cx="2448272" cy="1944216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4788024" y="3501008"/>
            <a:ext cx="2592948" cy="1728192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6156176" y="4941168"/>
            <a:ext cx="2736329" cy="1728192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6876256" y="2276872"/>
            <a:ext cx="2088232" cy="1728192"/>
          </a:xfrm>
          <a:prstGeom prst="rect">
            <a:avLst/>
          </a:prstGeom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04664"/>
            <a:ext cx="6563072" cy="422374"/>
          </a:xfrm>
        </p:spPr>
        <p:txBody>
          <a:bodyPr/>
          <a:lstStyle/>
          <a:p>
            <a:r>
              <a:rPr lang="uk-UA" b="1" dirty="0" smtClean="0"/>
              <a:t>ПОЗАШКІЛЬНА ОСВІТА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4248472" cy="4968552"/>
          </a:xfrm>
        </p:spPr>
        <p:txBody>
          <a:bodyPr/>
          <a:lstStyle/>
          <a:p>
            <a:pPr>
              <a:buNone/>
            </a:pPr>
            <a:r>
              <a:rPr lang="uk-UA" sz="1800" dirty="0" smtClean="0"/>
              <a:t>Учні та викладачі Перечинської школи мистецтв активні учасники усіх міських заходів. Вже вдруге взяли участь у відзначенні Дня машинобудівника (27 вересня 2025 р.). </a:t>
            </a:r>
          </a:p>
          <a:p>
            <a:pPr>
              <a:buNone/>
            </a:pPr>
            <a:r>
              <a:rPr lang="uk-UA" sz="1800" dirty="0" smtClean="0"/>
              <a:t>Матеріально-технічна</a:t>
            </a:r>
            <a:r>
              <a:rPr lang="uk-UA" sz="1800" b="1" dirty="0" smtClean="0"/>
              <a:t> </a:t>
            </a:r>
            <a:r>
              <a:rPr lang="uk-UA" sz="1800" dirty="0" smtClean="0"/>
              <a:t>база </a:t>
            </a:r>
            <a:r>
              <a:rPr lang="uk-UA" sz="1800" dirty="0" err="1" smtClean="0"/>
              <a:t>КЗ</a:t>
            </a:r>
            <a:r>
              <a:rPr lang="uk-UA" sz="1800" dirty="0" smtClean="0"/>
              <a:t> «Перечинська школа мистецтв» завдяки підтримці міського голови Івана </a:t>
            </a:r>
            <a:r>
              <a:rPr lang="uk-UA" sz="1800" dirty="0" err="1" smtClean="0"/>
              <a:t>Погоріляка</a:t>
            </a:r>
            <a:r>
              <a:rPr lang="uk-UA" sz="1800" dirty="0" smtClean="0"/>
              <a:t>, депутатського корпусу Перечинської міської ради, відділу ОКСМС Перечинської міської ради та спонсорів – збільшилась.</a:t>
            </a:r>
            <a:endParaRPr lang="ru-RU" sz="1800" dirty="0" smtClean="0"/>
          </a:p>
          <a:p>
            <a:pPr>
              <a:buNone/>
            </a:pPr>
            <a:r>
              <a:rPr lang="uk-UA" sz="1800" dirty="0" smtClean="0"/>
              <a:t>Протягом </a:t>
            </a:r>
            <a:r>
              <a:rPr lang="uk-UA" sz="1800" b="1" dirty="0" smtClean="0"/>
              <a:t>2025 року </a:t>
            </a:r>
            <a:r>
              <a:rPr lang="uk-UA" sz="1800" dirty="0" smtClean="0"/>
              <a:t>отримано як благодійну допомогу:</a:t>
            </a:r>
            <a:endParaRPr lang="ru-RU" sz="1800" dirty="0" smtClean="0"/>
          </a:p>
          <a:p>
            <a:pPr>
              <a:buNone/>
            </a:pPr>
            <a:r>
              <a:rPr lang="uk-UA" sz="1800" dirty="0" smtClean="0"/>
              <a:t>Цифрове фортепіано </a:t>
            </a:r>
            <a:r>
              <a:rPr lang="uk-UA" sz="1800" dirty="0" err="1" smtClean="0"/>
              <a:t>Casio</a:t>
            </a:r>
            <a:r>
              <a:rPr lang="uk-UA" sz="1800" dirty="0" smtClean="0"/>
              <a:t> </a:t>
            </a:r>
            <a:r>
              <a:rPr lang="uk-UA" sz="1800" dirty="0" err="1" smtClean="0"/>
              <a:t>Privia</a:t>
            </a:r>
            <a:r>
              <a:rPr lang="uk-UA" sz="1800" dirty="0" smtClean="0"/>
              <a:t> – 25000,00 </a:t>
            </a:r>
            <a:r>
              <a:rPr lang="uk-UA" sz="1800" dirty="0" err="1" smtClean="0"/>
              <a:t>грн</a:t>
            </a:r>
            <a:endParaRPr lang="ru-RU" sz="1800" dirty="0" smtClean="0"/>
          </a:p>
          <a:p>
            <a:pPr>
              <a:buNone/>
            </a:pPr>
            <a:r>
              <a:rPr lang="uk-UA" sz="1800" dirty="0" smtClean="0"/>
              <a:t>Колекція картин</a:t>
            </a:r>
            <a:r>
              <a:rPr lang="uk-UA" sz="1800" b="1" dirty="0" smtClean="0"/>
              <a:t> </a:t>
            </a:r>
            <a:r>
              <a:rPr lang="uk-UA" sz="1800" dirty="0" smtClean="0"/>
              <a:t>83 шт. на 8300,00 </a:t>
            </a:r>
            <a:r>
              <a:rPr lang="uk-UA" sz="1800" dirty="0" err="1" smtClean="0"/>
              <a:t>грн</a:t>
            </a: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331640" y="836712"/>
            <a:ext cx="749769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КЗ «</a:t>
            </a:r>
            <a:r>
              <a:rPr kumimoji="0" lang="ru-RU" altLang="zh-CN" sz="20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Перечинська</a:t>
            </a:r>
            <a:r>
              <a:rPr kumimoji="0" lang="ru-RU" altLang="zh-CN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школа </a:t>
            </a:r>
            <a:r>
              <a:rPr kumimoji="0" lang="ru-RU" altLang="zh-CN" sz="20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мистецтв</a:t>
            </a:r>
            <a:r>
              <a:rPr kumimoji="0" lang="ru-RU" altLang="zh-CN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</a:t>
            </a:r>
            <a:r>
              <a:rPr kumimoji="0" lang="ru-RU" altLang="zh-CN" sz="20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Перечинської</a:t>
            </a:r>
            <a:r>
              <a:rPr kumimoji="0" lang="ru-RU" altLang="zh-CN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altLang="zh-CN" sz="20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міської</a:t>
            </a:r>
            <a:r>
              <a:rPr kumimoji="0" lang="ru-RU" altLang="zh-CN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ради</a:t>
            </a: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5220072" y="1412776"/>
            <a:ext cx="3456184" cy="2088232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5004048" y="3861048"/>
            <a:ext cx="3817084" cy="2232248"/>
          </a:xfrm>
          <a:prstGeom prst="rect">
            <a:avLst/>
          </a:prstGeom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04664"/>
            <a:ext cx="6563072" cy="422374"/>
          </a:xfrm>
        </p:spPr>
        <p:txBody>
          <a:bodyPr/>
          <a:lstStyle/>
          <a:p>
            <a:r>
              <a:rPr lang="uk-UA" b="1" dirty="0" smtClean="0"/>
              <a:t>ПОЗАШКІЛЬНА ОСВІТА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136904" cy="4968552"/>
          </a:xfrm>
        </p:spPr>
        <p:txBody>
          <a:bodyPr/>
          <a:lstStyle/>
          <a:p>
            <a:pPr>
              <a:buNone/>
            </a:pPr>
            <a:r>
              <a:rPr lang="uk-UA" sz="2400" dirty="0" smtClean="0"/>
              <a:t>Станом на 01 січня 2026 року працює чотири відділення з таких видів спорту: гандбол, настільний теніс, волейбол, гімнастика художня. </a:t>
            </a:r>
          </a:p>
          <a:p>
            <a:pPr>
              <a:buNone/>
            </a:pPr>
            <a:r>
              <a:rPr lang="uk-UA" sz="2400" dirty="0" smtClean="0"/>
              <a:t>У розрізі відділень: гандбол – 2 групи (24 учні), теніс настільний – 2 групи (16 учнів), волейбол - 3 групи (учнів - 57), гімнастика художня – 4 групи (40 учениць). </a:t>
            </a:r>
          </a:p>
          <a:p>
            <a:pPr>
              <a:buNone/>
            </a:pPr>
            <a:r>
              <a:rPr lang="uk-UA" sz="2400" dirty="0" smtClean="0"/>
              <a:t>Загалом 11 навчальних груп, загальна кількість учнів: 137. </a:t>
            </a:r>
          </a:p>
          <a:p>
            <a:pPr>
              <a:buNone/>
            </a:pPr>
            <a:r>
              <a:rPr lang="uk-UA" sz="2400" dirty="0" smtClean="0"/>
              <a:t>Навчально-тренувальний процес проводять 8 тренерів-викладачів.</a:t>
            </a:r>
            <a:endParaRPr lang="ru-RU" sz="2400" dirty="0" smtClean="0"/>
          </a:p>
          <a:p>
            <a:pPr>
              <a:buNone/>
            </a:pPr>
            <a:r>
              <a:rPr lang="uk-UA" sz="2400" dirty="0" smtClean="0"/>
              <a:t>З 8 тренерів-викладачів сім мають вищу освіту рівня магістр, спеціаліст та бакалавр, 2 тренери мають звання майстра спорту України.</a:t>
            </a:r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42688" y="805935"/>
            <a:ext cx="68756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altLang="zh-CN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КЗ </a:t>
            </a:r>
            <a:r>
              <a:rPr lang="uk-UA" sz="2400" b="1" u="sng" dirty="0" smtClean="0">
                <a:latin typeface="+mn-lt"/>
              </a:rPr>
              <a:t>«Перечинська дитячо-юнацька спортивна школа»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04664"/>
            <a:ext cx="6563072" cy="422374"/>
          </a:xfrm>
        </p:spPr>
        <p:txBody>
          <a:bodyPr/>
          <a:lstStyle/>
          <a:p>
            <a:r>
              <a:rPr lang="uk-UA" b="1" dirty="0" smtClean="0"/>
              <a:t>ПОЗАШКІЛЬНА ОСВІТА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5184576" cy="4968552"/>
          </a:xfrm>
        </p:spPr>
        <p:txBody>
          <a:bodyPr/>
          <a:lstStyle/>
          <a:p>
            <a:pPr algn="ctr">
              <a:buNone/>
            </a:pPr>
            <a:r>
              <a:rPr lang="uk-UA" sz="2400" b="1" dirty="0" smtClean="0"/>
              <a:t>Вихованці  </a:t>
            </a:r>
            <a:r>
              <a:rPr lang="uk-UA" sz="2400" b="1" dirty="0" err="1" smtClean="0"/>
              <a:t>КЗ</a:t>
            </a:r>
            <a:r>
              <a:rPr lang="uk-UA" sz="2400" b="1" dirty="0" smtClean="0"/>
              <a:t> «Перечинська ДЮСШ» протягом 2025 року брали участь у таких змаганнях:</a:t>
            </a:r>
          </a:p>
          <a:p>
            <a:pPr>
              <a:buNone/>
            </a:pPr>
            <a:r>
              <a:rPr lang="uk-UA" sz="2000" b="1" dirty="0" smtClean="0"/>
              <a:t>Вихованці відділення тенісу настільного:</a:t>
            </a:r>
            <a:r>
              <a:rPr lang="uk-UA" sz="2000" dirty="0" smtClean="0"/>
              <a:t> «Відкритий Кубок» у </a:t>
            </a:r>
            <a:r>
              <a:rPr lang="uk-UA" sz="2000" dirty="0" err="1" smtClean="0"/>
              <a:t>м.Виноградів</a:t>
            </a:r>
            <a:r>
              <a:rPr lang="uk-UA" sz="2000" dirty="0" smtClean="0"/>
              <a:t>, Кубок Руслани в </a:t>
            </a:r>
            <a:r>
              <a:rPr lang="uk-UA" sz="2000" dirty="0" err="1" smtClean="0"/>
              <a:t>м.Перечині</a:t>
            </a:r>
            <a:r>
              <a:rPr lang="uk-UA" sz="2000" dirty="0" smtClean="0"/>
              <a:t>, Чемпіонат Закарпатської області у </a:t>
            </a:r>
            <a:r>
              <a:rPr lang="uk-UA" sz="2000" dirty="0" err="1" smtClean="0"/>
              <a:t>м.Тячів</a:t>
            </a:r>
            <a:r>
              <a:rPr lang="uk-UA" sz="2000" dirty="0" smtClean="0"/>
              <a:t>, відкрита першість КПНЗ «ДЮСШ Тячівської міської ради» у </a:t>
            </a:r>
            <a:r>
              <a:rPr lang="uk-UA" sz="2000" dirty="0" err="1" smtClean="0"/>
              <a:t>м.Тячів</a:t>
            </a:r>
            <a:r>
              <a:rPr lang="uk-UA" sz="2000" dirty="0" smtClean="0"/>
              <a:t>, Перший спортивний фестиваль «Кубок Карпат» у м. Загонь, Угорщина.</a:t>
            </a:r>
            <a:endParaRPr lang="ru-RU" sz="2000" dirty="0" smtClean="0"/>
          </a:p>
          <a:p>
            <a:pPr>
              <a:buNone/>
            </a:pPr>
            <a:r>
              <a:rPr lang="uk-UA" sz="2000" b="1" dirty="0" smtClean="0"/>
              <a:t>Вихованці відділення волейболу та гандболу:</a:t>
            </a:r>
            <a:r>
              <a:rPr lang="uk-UA" sz="2000" dirty="0" smtClean="0"/>
              <a:t> Першість Закарпатської області та Чемпіонати Закарпатської області «Дитяча ліга» та  Відкрита Ужгородська ліга з волейболу.</a:t>
            </a:r>
            <a:endParaRPr lang="ru-RU" sz="2000" dirty="0" smtClean="0"/>
          </a:p>
          <a:p>
            <a:pPr>
              <a:buNone/>
            </a:pPr>
            <a:r>
              <a:rPr lang="uk-UA" sz="2000" b="1" dirty="0" smtClean="0"/>
              <a:t> </a:t>
            </a:r>
            <a:endParaRPr lang="ru-RU" sz="20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42688" y="805935"/>
            <a:ext cx="68756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altLang="zh-CN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КЗ </a:t>
            </a:r>
            <a:r>
              <a:rPr lang="uk-UA" sz="2400" b="1" u="sng" dirty="0" smtClean="0">
                <a:latin typeface="+mn-lt"/>
              </a:rPr>
              <a:t>«Перечинська дитячо-юнацька спортивна школа»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4941168"/>
            <a:ext cx="1030831" cy="1368000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mc="http://schemas.openxmlformats.org/markup-compatibility/2006" xmlns="" xmlns:pic="http://schemas.openxmlformats.org/drawingml/2006/picture" xmlns:lc="http://schemas.openxmlformats.org/drawingml/2006/lockedCanvas" val="0"/>
              </a:ext>
            </a:extLst>
          </a:blip>
          <a:srcRect t="35161"/>
          <a:stretch/>
        </p:blipFill>
        <p:spPr>
          <a:xfrm>
            <a:off x="7020272" y="2564904"/>
            <a:ext cx="1800000" cy="1376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mc="http://schemas.openxmlformats.org/markup-compatibility/2006" xmlns="" xmlns:pic="http://schemas.openxmlformats.org/drawingml/2006/picture" xmlns:lc="http://schemas.openxmlformats.org/drawingml/2006/lockedCanvas" val="0"/>
              </a:ext>
            </a:extLst>
          </a:blip>
          <a:stretch/>
        </p:blipFill>
        <p:spPr>
          <a:xfrm>
            <a:off x="5436096" y="3429000"/>
            <a:ext cx="1800000" cy="1348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mc="http://schemas.openxmlformats.org/markup-compatibility/2006" xmlns="" xmlns:pic="http://schemas.openxmlformats.org/drawingml/2006/picture" xmlns:lc="http://schemas.openxmlformats.org/drawingml/2006/lockedCanvas" val="0"/>
              </a:ext>
            </a:extLst>
          </a:blip>
          <a:stretch/>
        </p:blipFill>
        <p:spPr>
          <a:xfrm>
            <a:off x="7308304" y="5013176"/>
            <a:ext cx="1542900" cy="133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0" y="1268760"/>
            <a:ext cx="2161442" cy="1277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04664"/>
            <a:ext cx="6563072" cy="422374"/>
          </a:xfrm>
        </p:spPr>
        <p:txBody>
          <a:bodyPr/>
          <a:lstStyle/>
          <a:p>
            <a:r>
              <a:rPr lang="uk-UA" b="1" dirty="0" smtClean="0"/>
              <a:t>ПОЗАШКІЛЬНА ОСВІТА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4608512" cy="4968552"/>
          </a:xfrm>
        </p:spPr>
        <p:txBody>
          <a:bodyPr/>
          <a:lstStyle/>
          <a:p>
            <a:pPr>
              <a:buNone/>
            </a:pPr>
            <a:r>
              <a:rPr lang="uk-UA" sz="2400" b="1" dirty="0" smtClean="0"/>
              <a:t>Вихованці  </a:t>
            </a:r>
            <a:r>
              <a:rPr lang="uk-UA" sz="2400" b="1" dirty="0" err="1" smtClean="0"/>
              <a:t>КЗ</a:t>
            </a:r>
            <a:r>
              <a:rPr lang="uk-UA" sz="2400" b="1" dirty="0" smtClean="0"/>
              <a:t> «Перечинська ДЮСШ» протягом 2025 року брали участь у таких змаганнях:</a:t>
            </a:r>
          </a:p>
          <a:p>
            <a:pPr>
              <a:buNone/>
            </a:pPr>
            <a:r>
              <a:rPr lang="uk-UA" sz="2400" b="1" dirty="0" smtClean="0"/>
              <a:t>Вихованці відділення гімнастики художньої:</a:t>
            </a:r>
            <a:r>
              <a:rPr lang="uk-UA" sz="2400" dirty="0" smtClean="0"/>
              <a:t> Чемпіонати та Першості Закарпатської області, Всеукраїнський турнір «Весняні краплинки» в </a:t>
            </a:r>
            <a:r>
              <a:rPr lang="uk-UA" sz="2400" dirty="0" err="1" smtClean="0"/>
              <a:t>м.Вінниця</a:t>
            </a:r>
            <a:r>
              <a:rPr lang="uk-UA" sz="2400" dirty="0" smtClean="0"/>
              <a:t>, Клубний чемпіонат України в м.Ужгород, а також різні турніри, що проходили в м.Перечин, </a:t>
            </a:r>
            <a:r>
              <a:rPr lang="uk-UA" sz="2400" dirty="0" err="1" smtClean="0"/>
              <a:t>м.Мукачево</a:t>
            </a:r>
            <a:r>
              <a:rPr lang="uk-UA" sz="2400" dirty="0" smtClean="0"/>
              <a:t>, </a:t>
            </a:r>
            <a:r>
              <a:rPr lang="uk-UA" sz="2400" dirty="0" err="1" smtClean="0"/>
              <a:t>м.Коломия</a:t>
            </a:r>
            <a:r>
              <a:rPr lang="uk-UA" sz="2400" dirty="0" smtClean="0"/>
              <a:t> тощо.</a:t>
            </a:r>
            <a:endParaRPr lang="ru-RU" sz="24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42688" y="805935"/>
            <a:ext cx="68756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altLang="zh-CN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КЗ </a:t>
            </a:r>
            <a:r>
              <a:rPr lang="uk-UA" sz="2400" b="1" u="sng" dirty="0" smtClean="0">
                <a:latin typeface="+mn-lt"/>
              </a:rPr>
              <a:t>«Перечинська дитячо-юнацька спортивна школа»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492896"/>
            <a:ext cx="223224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020272" y="1340768"/>
            <a:ext cx="1873337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 rot="479630">
            <a:off x="5686536" y="3885548"/>
            <a:ext cx="3011365" cy="2776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04664"/>
            <a:ext cx="6563072" cy="422374"/>
          </a:xfrm>
        </p:spPr>
        <p:txBody>
          <a:bodyPr/>
          <a:lstStyle/>
          <a:p>
            <a:r>
              <a:rPr lang="uk-UA" b="1" dirty="0" smtClean="0"/>
              <a:t>ПОЗАШКІЛЬНА ОСВІТА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5112568" cy="5400600"/>
          </a:xfrm>
        </p:spPr>
        <p:txBody>
          <a:bodyPr/>
          <a:lstStyle/>
          <a:p>
            <a:pPr>
              <a:buNone/>
            </a:pPr>
            <a:r>
              <a:rPr lang="uk-UA" sz="1800" dirty="0" smtClean="0"/>
              <a:t>Для якісного проведення навчального-тренувального процесу протягом 2025 року було придбано наступний спортивний інвентар, а саме:</a:t>
            </a:r>
            <a:endParaRPr lang="ru-RU" sz="1800" dirty="0" smtClean="0"/>
          </a:p>
          <a:p>
            <a:pPr lvl="0">
              <a:buNone/>
            </a:pPr>
            <a:r>
              <a:rPr lang="uk-UA" sz="1800" dirty="0" smtClean="0"/>
              <a:t>спортивна форма для відділення настільного тенісу на суму 27000 грн.;</a:t>
            </a:r>
            <a:endParaRPr lang="ru-RU" sz="1800" dirty="0" smtClean="0"/>
          </a:p>
          <a:p>
            <a:pPr lvl="0">
              <a:buNone/>
            </a:pPr>
            <a:r>
              <a:rPr lang="uk-UA" sz="1800" dirty="0" smtClean="0"/>
              <a:t>спортивний одяг – 8500 грн.;</a:t>
            </a:r>
            <a:endParaRPr lang="ru-RU" sz="1800" dirty="0" smtClean="0"/>
          </a:p>
          <a:p>
            <a:pPr lvl="0">
              <a:buNone/>
            </a:pPr>
            <a:r>
              <a:rPr lang="uk-UA" sz="1800" dirty="0" smtClean="0"/>
              <a:t>шахові фігури -1080 грн.;</a:t>
            </a:r>
            <a:endParaRPr lang="ru-RU" sz="1800" dirty="0" smtClean="0"/>
          </a:p>
          <a:p>
            <a:pPr lvl="0">
              <a:buNone/>
            </a:pPr>
            <a:r>
              <a:rPr lang="uk-UA" sz="1800" dirty="0" smtClean="0"/>
              <a:t>годинники шахові -2550 грн.;</a:t>
            </a:r>
            <a:endParaRPr lang="ru-RU" sz="1800" dirty="0" smtClean="0"/>
          </a:p>
          <a:p>
            <a:pPr lvl="0">
              <a:buNone/>
            </a:pPr>
            <a:r>
              <a:rPr lang="uk-UA" sz="1800" dirty="0" smtClean="0"/>
              <a:t>грамоти, медалі, набори </a:t>
            </a:r>
            <a:r>
              <a:rPr lang="uk-UA" sz="1800" dirty="0" err="1" smtClean="0"/>
              <a:t>кубків-</a:t>
            </a:r>
            <a:r>
              <a:rPr lang="uk-UA" sz="1800" dirty="0" smtClean="0"/>
              <a:t> 5916 грн.;</a:t>
            </a:r>
            <a:endParaRPr lang="ru-RU" sz="1800" dirty="0" smtClean="0"/>
          </a:p>
          <a:p>
            <a:pPr lvl="0">
              <a:buNone/>
            </a:pPr>
            <a:r>
              <a:rPr lang="uk-UA" sz="1800" dirty="0" smtClean="0"/>
              <a:t>спортивний інвентар – 51320 грн.;</a:t>
            </a:r>
            <a:endParaRPr lang="ru-RU" sz="1800" dirty="0" smtClean="0"/>
          </a:p>
          <a:p>
            <a:pPr lvl="0">
              <a:buNone/>
            </a:pPr>
            <a:r>
              <a:rPr lang="uk-UA" sz="1800" dirty="0" smtClean="0"/>
              <a:t>волейбольні </a:t>
            </a:r>
            <a:r>
              <a:rPr lang="uk-UA" sz="1800" dirty="0" err="1" smtClean="0"/>
              <a:t>м′ячі</a:t>
            </a:r>
            <a:r>
              <a:rPr lang="uk-UA" sz="1800" dirty="0" smtClean="0"/>
              <a:t> – 13500 грн.;</a:t>
            </a:r>
            <a:endParaRPr lang="ru-RU" sz="1800" dirty="0" smtClean="0"/>
          </a:p>
          <a:p>
            <a:pPr lvl="0">
              <a:buNone/>
            </a:pPr>
            <a:r>
              <a:rPr lang="uk-UA" sz="1800" dirty="0" smtClean="0"/>
              <a:t>гімнастичний інвентар – 6600 грн.</a:t>
            </a:r>
          </a:p>
          <a:p>
            <a:pPr>
              <a:buNone/>
            </a:pPr>
            <a:r>
              <a:rPr lang="uk-UA" sz="1800" dirty="0" smtClean="0"/>
              <a:t>У 2025  році проведено поточний ремонт підлоги спортивного залу на першому поверсі на суму – </a:t>
            </a:r>
            <a:r>
              <a:rPr lang="uk-UA" sz="1800" b="1" dirty="0" smtClean="0"/>
              <a:t>199 809 </a:t>
            </a:r>
            <a:r>
              <a:rPr lang="uk-UA" sz="1800" b="1" dirty="0" err="1" smtClean="0"/>
              <a:t>грн</a:t>
            </a:r>
            <a:r>
              <a:rPr lang="uk-UA" sz="1800" b="1" dirty="0" smtClean="0"/>
              <a:t>, </a:t>
            </a:r>
            <a:r>
              <a:rPr lang="uk-UA" sz="1800" dirty="0" smtClean="0"/>
              <a:t>а також виконано поточний ремонт приміщення спортивного залу на першому поверсі на суму – </a:t>
            </a:r>
            <a:r>
              <a:rPr lang="uk-UA" sz="1800" b="1" dirty="0" smtClean="0"/>
              <a:t>199 801 грн.</a:t>
            </a:r>
            <a:endParaRPr lang="ru-RU" sz="1800" b="1" dirty="0" smtClean="0"/>
          </a:p>
          <a:p>
            <a:pPr lvl="0">
              <a:buNone/>
            </a:pPr>
            <a:endParaRPr lang="ru-RU" sz="18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42688" y="805935"/>
            <a:ext cx="68756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altLang="zh-CN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КЗ </a:t>
            </a:r>
            <a:r>
              <a:rPr lang="uk-UA" sz="2400" b="1" u="sng" dirty="0" smtClean="0">
                <a:latin typeface="+mn-lt"/>
              </a:rPr>
              <a:t>«Перечинська дитячо-юнацька спортивна школа»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2924944"/>
            <a:ext cx="1657963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340768"/>
            <a:ext cx="294746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Объект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2996952"/>
            <a:ext cx="1862263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Объект 4"/>
          <p:cNvPicPr/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228184" y="4581128"/>
            <a:ext cx="2664956" cy="1872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404664"/>
            <a:ext cx="7067128" cy="1143000"/>
          </a:xfrm>
        </p:spPr>
        <p:txBody>
          <a:bodyPr/>
          <a:lstStyle/>
          <a:p>
            <a:r>
              <a:rPr lang="uk-UA" b="1" dirty="0" smtClean="0"/>
              <a:t>ОБЛІК від 0 до 6 років </a:t>
            </a:r>
            <a:br>
              <a:rPr lang="uk-UA" b="1" dirty="0" smtClean="0"/>
            </a:br>
            <a:r>
              <a:rPr lang="uk-UA" b="1" dirty="0" smtClean="0"/>
              <a:t>станом на 01.01.2026 року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11560" y="1556792"/>
          <a:ext cx="7848871" cy="3436112"/>
        </p:xfrm>
        <a:graphic>
          <a:graphicData uri="http://schemas.openxmlformats.org/drawingml/2006/table">
            <a:tbl>
              <a:tblPr/>
              <a:tblGrid>
                <a:gridCol w="2736303"/>
                <a:gridCol w="720080"/>
                <a:gridCol w="648072"/>
                <a:gridCol w="648072"/>
                <a:gridCol w="648072"/>
                <a:gridCol w="792088"/>
                <a:gridCol w="720080"/>
                <a:gridCol w="936104"/>
              </a:tblGrid>
              <a:tr h="1276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0" marR="17780" marT="889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5-6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4-5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3-4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2-3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1-2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0-1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Населений пункт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2022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2023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2024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2025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Разом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Перечин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88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92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61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51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355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Сімер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107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Сімерки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7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Зарічово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6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Ворочово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6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Разом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178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162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109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94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80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latin typeface="Times New Roman"/>
                          <a:ea typeface="Times New Roman"/>
                          <a:cs typeface="Times New Roman"/>
                        </a:rPr>
                        <a:t>693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0" marR="17780" marT="88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1259632" y="5157192"/>
            <a:ext cx="6984776" cy="120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У 2025 році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на території громади проживає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693 дітей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віком від 0 до 6 років (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355 </a:t>
            </a: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м.Перечин,</a:t>
            </a:r>
            <a:r>
              <a:rPr kumimoji="0" lang="uk-U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338 </a:t>
            </a: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– село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),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із них – 623 дітей віком від 2 до 6 років.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404664"/>
            <a:ext cx="5842992" cy="576064"/>
          </a:xfrm>
        </p:spPr>
        <p:txBody>
          <a:bodyPr/>
          <a:lstStyle/>
          <a:p>
            <a:r>
              <a:rPr lang="uk-UA" b="1" dirty="0" smtClean="0"/>
              <a:t>ЗАКЛАДИ КУЛЬТУРИ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5040560"/>
          </a:xfrm>
        </p:spPr>
        <p:txBody>
          <a:bodyPr/>
          <a:lstStyle/>
          <a:p>
            <a:pPr>
              <a:buNone/>
            </a:pPr>
            <a:r>
              <a:rPr lang="uk-UA" sz="2000" dirty="0" smtClean="0"/>
              <a:t>Штат Центру налічує 12 осіб, в тому числі, й завідуючих клубних установ Перечинської територіальної громади</a:t>
            </a:r>
            <a:r>
              <a:rPr lang="en-US" sz="2000" dirty="0" smtClean="0"/>
              <a:t> (</a:t>
            </a:r>
            <a:r>
              <a:rPr lang="uk-UA" sz="2000" dirty="0" smtClean="0"/>
              <a:t>сіл Зарічово, Сімер , Сімерки, Ворочово (вакансія).</a:t>
            </a:r>
            <a:endParaRPr lang="ru-RU" sz="2000" dirty="0" smtClean="0"/>
          </a:p>
          <a:p>
            <a:pPr>
              <a:buNone/>
            </a:pPr>
            <a:r>
              <a:rPr lang="uk-UA" sz="2000" dirty="0" smtClean="0"/>
              <a:t>На території ТГ веде свою діяльність 1 аматорський колектив із званням «народний»:</a:t>
            </a:r>
            <a:endParaRPr lang="ru-RU" sz="2000" dirty="0" smtClean="0"/>
          </a:p>
          <a:p>
            <a:pPr>
              <a:buNone/>
            </a:pPr>
            <a:r>
              <a:rPr lang="uk-UA" sz="2000" dirty="0" smtClean="0"/>
              <a:t>народний аматорський фольклорний колектив «</a:t>
            </a:r>
            <a:r>
              <a:rPr lang="uk-UA" sz="2000" dirty="0" err="1" smtClean="0"/>
              <a:t>Цімборки</a:t>
            </a:r>
            <a:r>
              <a:rPr lang="uk-UA" sz="2000" dirty="0" smtClean="0"/>
              <a:t>» </a:t>
            </a:r>
            <a:r>
              <a:rPr lang="uk-UA" sz="2000" dirty="0" err="1" smtClean="0"/>
              <a:t>КЗ</a:t>
            </a:r>
            <a:r>
              <a:rPr lang="uk-UA" sz="2000" dirty="0" smtClean="0"/>
              <a:t> «Центр </a:t>
            </a:r>
            <a:r>
              <a:rPr lang="uk-UA" sz="2000" dirty="0" err="1" smtClean="0"/>
              <a:t>КІД</a:t>
            </a:r>
            <a:r>
              <a:rPr lang="uk-UA" sz="2000" dirty="0" smtClean="0"/>
              <a:t>»,  керівник, методистка </a:t>
            </a:r>
            <a:r>
              <a:rPr lang="uk-UA" sz="2000" dirty="0" err="1" smtClean="0"/>
              <a:t>КЗ</a:t>
            </a:r>
            <a:r>
              <a:rPr lang="uk-UA" sz="2000" dirty="0" smtClean="0"/>
              <a:t> «Центр </a:t>
            </a:r>
            <a:r>
              <a:rPr lang="uk-UA" sz="2000" dirty="0" err="1" smtClean="0"/>
              <a:t>КіД</a:t>
            </a:r>
            <a:r>
              <a:rPr lang="uk-UA" sz="2000" dirty="0" smtClean="0"/>
              <a:t>», Ганна </a:t>
            </a:r>
            <a:r>
              <a:rPr lang="uk-UA" sz="2000" dirty="0" err="1" smtClean="0"/>
              <a:t>Мучичка</a:t>
            </a:r>
            <a:r>
              <a:rPr lang="uk-UA" sz="2000" dirty="0" smtClean="0"/>
              <a:t>.</a:t>
            </a:r>
            <a:endParaRPr lang="ru-RU" sz="2000" dirty="0" smtClean="0"/>
          </a:p>
          <a:p>
            <a:pPr>
              <a:buNone/>
            </a:pPr>
            <a:r>
              <a:rPr lang="uk-UA" sz="2000" dirty="0" smtClean="0"/>
              <a:t>У закладі займаються такі гуртки, колективи, вокалісти та студії аматорської художньої творчості:</a:t>
            </a:r>
            <a:endParaRPr lang="ru-RU" sz="2000" dirty="0" smtClean="0"/>
          </a:p>
          <a:p>
            <a:pPr>
              <a:buNone/>
            </a:pPr>
            <a:r>
              <a:rPr lang="uk-UA" sz="2000" dirty="0" smtClean="0"/>
              <a:t>- студія музичного розвитку «</a:t>
            </a:r>
            <a:r>
              <a:rPr lang="uk-UA" sz="2000" dirty="0" err="1" smtClean="0"/>
              <a:t>Капітошка</a:t>
            </a:r>
            <a:r>
              <a:rPr lang="uk-UA" sz="2000" dirty="0" smtClean="0"/>
              <a:t>» під керівництвом </a:t>
            </a:r>
            <a:r>
              <a:rPr lang="uk-UA" sz="2000" dirty="0" err="1" smtClean="0"/>
              <a:t>Тамели</a:t>
            </a:r>
            <a:r>
              <a:rPr lang="uk-UA" sz="2000" dirty="0" smtClean="0"/>
              <a:t> </a:t>
            </a:r>
            <a:r>
              <a:rPr lang="uk-UA" sz="2000" dirty="0" err="1" smtClean="0"/>
              <a:t>Кортуа</a:t>
            </a:r>
            <a:r>
              <a:rPr lang="uk-UA" sz="2000" dirty="0" smtClean="0"/>
              <a:t>;</a:t>
            </a:r>
            <a:endParaRPr lang="ru-RU" sz="2000" dirty="0" smtClean="0"/>
          </a:p>
          <a:p>
            <a:pPr>
              <a:buNone/>
            </a:pPr>
            <a:r>
              <a:rPr lang="uk-UA" sz="2000" dirty="0" smtClean="0"/>
              <a:t>- любительське об’єднання «Творча майстерня для дітей «Скриня» під керівництвом Тетяни </a:t>
            </a:r>
            <a:r>
              <a:rPr lang="uk-UA" sz="2000" dirty="0" err="1" smtClean="0"/>
              <a:t>Кречко</a:t>
            </a:r>
            <a:r>
              <a:rPr lang="uk-UA" sz="2000" dirty="0" smtClean="0"/>
              <a:t>;</a:t>
            </a:r>
            <a:endParaRPr lang="ru-RU" sz="2000" dirty="0" smtClean="0"/>
          </a:p>
          <a:p>
            <a:pPr>
              <a:buNone/>
            </a:pPr>
            <a:r>
              <a:rPr lang="uk-UA" sz="2000" dirty="0" smtClean="0"/>
              <a:t>- художня студія «Твори душею» (живопис, гончарство, скульптура, графіка) під керівництвом Аліни </a:t>
            </a:r>
            <a:r>
              <a:rPr lang="uk-UA" sz="2000" dirty="0" err="1" smtClean="0"/>
              <a:t>Зозулич</a:t>
            </a:r>
            <a:r>
              <a:rPr lang="uk-UA" sz="2000" dirty="0" smtClean="0"/>
              <a:t>;</a:t>
            </a:r>
            <a:endParaRPr lang="ru-RU" sz="2000" dirty="0" smtClean="0"/>
          </a:p>
          <a:p>
            <a:pPr>
              <a:buNone/>
            </a:pPr>
            <a:r>
              <a:rPr lang="uk-UA" sz="2000" dirty="0" smtClean="0"/>
              <a:t> - </a:t>
            </a:r>
            <a:r>
              <a:rPr lang="uk-UA" sz="2000" dirty="0" err="1" smtClean="0"/>
              <a:t>етногурт</a:t>
            </a:r>
            <a:r>
              <a:rPr lang="uk-UA" sz="2000" dirty="0" smtClean="0"/>
              <a:t> «</a:t>
            </a:r>
            <a:r>
              <a:rPr lang="uk-UA" sz="2000" dirty="0" err="1" smtClean="0"/>
              <a:t>Dukach</a:t>
            </a:r>
            <a:r>
              <a:rPr lang="uk-UA" sz="2000" dirty="0" smtClean="0"/>
              <a:t>» під керівництвом Мирослави </a:t>
            </a:r>
            <a:r>
              <a:rPr lang="uk-UA" sz="2000" dirty="0" err="1" smtClean="0"/>
              <a:t>Микович</a:t>
            </a:r>
            <a:r>
              <a:rPr lang="uk-UA" sz="2000" dirty="0" smtClean="0"/>
              <a:t>.</a:t>
            </a:r>
            <a:endParaRPr lang="ru-RU" sz="2000" dirty="0" smtClean="0"/>
          </a:p>
          <a:p>
            <a:pPr>
              <a:buNone/>
            </a:pPr>
            <a:r>
              <a:rPr lang="uk-UA" sz="2000" dirty="0" smtClean="0"/>
              <a:t>Загальна кількість учасників, які займаються у «Центрі </a:t>
            </a:r>
            <a:r>
              <a:rPr lang="uk-UA" sz="2000" dirty="0" err="1" smtClean="0"/>
              <a:t>КіД</a:t>
            </a:r>
            <a:r>
              <a:rPr lang="uk-UA" sz="2000" dirty="0" smtClean="0"/>
              <a:t>» </a:t>
            </a:r>
            <a:r>
              <a:rPr lang="uk-UA" sz="2000" b="1" dirty="0" smtClean="0"/>
              <a:t>96 </a:t>
            </a:r>
            <a:r>
              <a:rPr lang="uk-UA" sz="2000" dirty="0" smtClean="0"/>
              <a:t>осіб (дорослих, підлітків, дітей).</a:t>
            </a:r>
            <a:endParaRPr lang="ru-RU" sz="2000" dirty="0" smtClean="0"/>
          </a:p>
          <a:p>
            <a:endParaRPr lang="ru-RU" sz="2000" dirty="0"/>
          </a:p>
        </p:txBody>
      </p:sp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2411760" y="980728"/>
            <a:ext cx="52803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КЗ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«Центр культури і дозвілля»  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4176464" cy="4525963"/>
          </a:xfrm>
        </p:spPr>
        <p:txBody>
          <a:bodyPr/>
          <a:lstStyle/>
          <a:p>
            <a:pPr>
              <a:buNone/>
            </a:pPr>
            <a:r>
              <a:rPr lang="uk-UA" sz="2000" dirty="0" smtClean="0"/>
              <a:t>Також на території Перечинської ТГ знаходиться 2 музеї:</a:t>
            </a:r>
            <a:endParaRPr lang="ru-RU" sz="2000" dirty="0" smtClean="0"/>
          </a:p>
          <a:p>
            <a:pPr lvl="0">
              <a:buNone/>
            </a:pPr>
            <a:r>
              <a:rPr lang="uk-UA" sz="2000" dirty="0" err="1" smtClean="0"/>
              <a:t>КЗ</a:t>
            </a:r>
            <a:r>
              <a:rPr lang="uk-UA" sz="2000" dirty="0" smtClean="0"/>
              <a:t> «Краєзнавчий музей міста Перечин»; </a:t>
            </a:r>
            <a:endParaRPr lang="ru-RU" sz="2000" dirty="0" smtClean="0"/>
          </a:p>
          <a:p>
            <a:pPr lvl="0">
              <a:buNone/>
            </a:pPr>
            <a:r>
              <a:rPr lang="uk-UA" sz="2000" dirty="0" smtClean="0"/>
              <a:t>етнографічний  музей «Лемківська садиба» Закарпатського музею народної архітектури і побуту (с. </a:t>
            </a:r>
            <a:r>
              <a:rPr lang="uk-UA" sz="2000" dirty="0" err="1" smtClean="0"/>
              <a:t>Зарічево</a:t>
            </a:r>
            <a:r>
              <a:rPr lang="uk-UA" sz="2000" dirty="0" smtClean="0"/>
              <a:t>).</a:t>
            </a:r>
            <a:endParaRPr lang="ru-RU" sz="2000" dirty="0" smtClean="0"/>
          </a:p>
          <a:p>
            <a:pPr>
              <a:buNone/>
            </a:pPr>
            <a:r>
              <a:rPr lang="uk-UA" sz="2000" dirty="0" smtClean="0"/>
              <a:t>Спільні масові заходи, тематичні вечори, концертні, в тому числі й театралізовані, програми тощо, проводяться у співпраці з </a:t>
            </a:r>
            <a:r>
              <a:rPr lang="uk-UA" sz="2000" dirty="0" err="1" smtClean="0"/>
              <a:t>КЗ</a:t>
            </a:r>
            <a:r>
              <a:rPr lang="uk-UA" sz="2000" dirty="0" smtClean="0"/>
              <a:t> «Публічна бібліотека» Перечинської міської ради, її філіями та з </a:t>
            </a:r>
            <a:r>
              <a:rPr lang="uk-UA" sz="2000" dirty="0" err="1" smtClean="0"/>
              <a:t>КЗ</a:t>
            </a:r>
            <a:r>
              <a:rPr lang="uk-UA" sz="2000" dirty="0" smtClean="0"/>
              <a:t> «Перечинська  школа мистецтв».</a:t>
            </a:r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95736" y="404664"/>
            <a:ext cx="5842992" cy="576064"/>
          </a:xfrm>
        </p:spPr>
        <p:txBody>
          <a:bodyPr/>
          <a:lstStyle/>
          <a:p>
            <a:r>
              <a:rPr lang="uk-UA" b="1" dirty="0" smtClean="0"/>
              <a:t>ЗАКЛАДИ КУЛЬТУРИ</a:t>
            </a:r>
            <a:endParaRPr lang="ru-RU" b="1" dirty="0"/>
          </a:p>
        </p:txBody>
      </p:sp>
      <p:pic>
        <p:nvPicPr>
          <p:cNvPr id="5" name="Рисунок 4" descr="C:\Users\Администратор\Downloads\FB_IMG_1765569948265.jpg"/>
          <p:cNvPicPr/>
          <p:nvPr/>
        </p:nvPicPr>
        <p:blipFill>
          <a:blip r:embed="rId2" cstate="print">
            <a:lum bright="20000" contrast="20000"/>
          </a:blip>
          <a:srcRect/>
          <a:stretch>
            <a:fillRect/>
          </a:stretch>
        </p:blipFill>
        <p:spPr bwMode="auto">
          <a:xfrm>
            <a:off x="6516216" y="4941168"/>
            <a:ext cx="237606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Администратор\Downloads\IMG-3825dc2dad09b36a3537f0013a89d069-V.jpg"/>
          <p:cNvPicPr/>
          <p:nvPr/>
        </p:nvPicPr>
        <p:blipFill>
          <a:blip r:embed="rId3" cstate="print"/>
          <a:srcRect t="15891"/>
          <a:stretch>
            <a:fillRect/>
          </a:stretch>
        </p:blipFill>
        <p:spPr bwMode="auto">
          <a:xfrm>
            <a:off x="4283968" y="4077072"/>
            <a:ext cx="244827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Администратор\Downloads\Screenshot_20251117_163445_Facebook (1).jpg"/>
          <p:cNvPicPr/>
          <p:nvPr/>
        </p:nvPicPr>
        <p:blipFill>
          <a:blip r:embed="rId4" cstate="print"/>
          <a:srcRect t="36923" b="35043"/>
          <a:stretch>
            <a:fillRect/>
          </a:stretch>
        </p:blipFill>
        <p:spPr bwMode="auto">
          <a:xfrm>
            <a:off x="4211960" y="2348880"/>
            <a:ext cx="244807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Администратор\Downloads\FB_IMG_1764003109143.jpg"/>
          <p:cNvPicPr/>
          <p:nvPr/>
        </p:nvPicPr>
        <p:blipFill>
          <a:blip r:embed="rId5" cstate="print"/>
          <a:srcRect t="8416"/>
          <a:stretch>
            <a:fillRect/>
          </a:stretch>
        </p:blipFill>
        <p:spPr bwMode="auto">
          <a:xfrm>
            <a:off x="6516216" y="2924944"/>
            <a:ext cx="241176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Администратор\Downloads\FB_IMG_1762612152885.jpg"/>
          <p:cNvPicPr/>
          <p:nvPr/>
        </p:nvPicPr>
        <p:blipFill>
          <a:blip r:embed="rId6" cstate="print"/>
          <a:srcRect t="15385" r="11404" b="15385"/>
          <a:stretch>
            <a:fillRect/>
          </a:stretch>
        </p:blipFill>
        <p:spPr bwMode="auto">
          <a:xfrm>
            <a:off x="5796136" y="908720"/>
            <a:ext cx="280831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404664"/>
            <a:ext cx="5842992" cy="576064"/>
          </a:xfrm>
        </p:spPr>
        <p:txBody>
          <a:bodyPr/>
          <a:lstStyle/>
          <a:p>
            <a:r>
              <a:rPr lang="uk-UA" b="1" dirty="0" smtClean="0"/>
              <a:t>ЗАКЛАДИ КУЛЬТУРИ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84784"/>
            <a:ext cx="8496944" cy="5040560"/>
          </a:xfrm>
        </p:spPr>
        <p:txBody>
          <a:bodyPr/>
          <a:lstStyle/>
          <a:p>
            <a:pPr>
              <a:buNone/>
            </a:pPr>
            <a:r>
              <a:rPr lang="uk-UA" sz="2400" dirty="0" smtClean="0"/>
              <a:t>Протягом року бібліотечне обслуговування в </a:t>
            </a:r>
            <a:r>
              <a:rPr lang="uk-UA" sz="2400" dirty="0" err="1" smtClean="0"/>
              <a:t>КЗ</a:t>
            </a:r>
            <a:r>
              <a:rPr lang="uk-UA" sz="2400" dirty="0" smtClean="0"/>
              <a:t> «Публічна бібліотека» Перечинської міської ради здійснювала 6 бібліотек, з них: </a:t>
            </a:r>
            <a:endParaRPr lang="en-US" sz="2400" dirty="0" smtClean="0"/>
          </a:p>
          <a:p>
            <a:pPr>
              <a:buNone/>
            </a:pPr>
            <a:r>
              <a:rPr lang="uk-UA" sz="2400" dirty="0" smtClean="0"/>
              <a:t>1- опорна бібліотека м.Перечин, 1 - структурний підрозділ Дитяча бібліотека м.Перечин та 4 бібліотеки-філії у селах громади.  </a:t>
            </a:r>
            <a:endParaRPr lang="en-US" sz="2400" dirty="0" smtClean="0"/>
          </a:p>
          <a:p>
            <a:pPr>
              <a:buNone/>
            </a:pPr>
            <a:r>
              <a:rPr lang="uk-UA" sz="2400" dirty="0" smtClean="0"/>
              <a:t>Основними категоріями користувачів були: учні, студенти, вчителі, безробітні, жінки, пенсіонери, державні службовці, люди з особливими потребами та внутрішньо переселені особи.</a:t>
            </a:r>
            <a:endParaRPr lang="ru-RU" sz="2400" dirty="0" smtClean="0"/>
          </a:p>
          <a:p>
            <a:pPr>
              <a:buNone/>
            </a:pPr>
            <a:r>
              <a:rPr lang="uk-UA" sz="2400" dirty="0" smtClean="0"/>
              <a:t>Загальний фонд бібліотек громади становить: 39204 примірників друкованої продукції з них: </a:t>
            </a:r>
            <a:r>
              <a:rPr lang="uk-UA" sz="2400" dirty="0" err="1" smtClean="0"/>
              <a:t>книг–</a:t>
            </a:r>
            <a:r>
              <a:rPr lang="uk-UA" sz="2400" dirty="0" smtClean="0"/>
              <a:t> 38758, періодичних видань – 441, інші – 5.</a:t>
            </a:r>
            <a:endParaRPr lang="ru-RU" sz="2400" dirty="0" smtClean="0"/>
          </a:p>
          <a:p>
            <a:pPr>
              <a:buNone/>
            </a:pPr>
            <a:r>
              <a:rPr lang="uk-UA" sz="2400" dirty="0" smtClean="0"/>
              <a:t>Для поповнення бібліотечного фонду надійшло 353 примірники, книг – 351, інші – 2.</a:t>
            </a:r>
            <a:r>
              <a:rPr lang="en-US" sz="2400" dirty="0" smtClean="0"/>
              <a:t> </a:t>
            </a:r>
            <a:r>
              <a:rPr lang="uk-UA" sz="2400" dirty="0" smtClean="0"/>
              <a:t> </a:t>
            </a:r>
            <a:endParaRPr lang="ru-RU" sz="2400" dirty="0"/>
          </a:p>
        </p:txBody>
      </p:sp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2943252" y="980728"/>
            <a:ext cx="42173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КЗ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400" b="1" u="sng" dirty="0" smtClean="0"/>
              <a:t>«Публічна бібліотека»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404664"/>
            <a:ext cx="5842992" cy="576064"/>
          </a:xfrm>
        </p:spPr>
        <p:txBody>
          <a:bodyPr/>
          <a:lstStyle/>
          <a:p>
            <a:r>
              <a:rPr lang="uk-UA" b="1" dirty="0" smtClean="0"/>
              <a:t>ЗАКЛАДИ КУЛЬТУРИ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4176464" cy="5040560"/>
          </a:xfrm>
        </p:spPr>
        <p:txBody>
          <a:bodyPr/>
          <a:lstStyle/>
          <a:p>
            <a:pPr>
              <a:buNone/>
            </a:pPr>
            <a:r>
              <a:rPr lang="uk-UA" sz="2000" dirty="0" smtClean="0"/>
              <a:t>Упродовж року на базі </a:t>
            </a:r>
            <a:r>
              <a:rPr lang="uk-UA" sz="2000" dirty="0" err="1" smtClean="0"/>
              <a:t>КЗ</a:t>
            </a:r>
            <a:r>
              <a:rPr lang="uk-UA" sz="2000" dirty="0" smtClean="0"/>
              <a:t> «Публічна бібліотека» проведено ряд патріотичних, культурно-розважальних і просвітницьких заходів, присвячених Дню Гідності та Свободи,</a:t>
            </a:r>
            <a:r>
              <a:rPr lang="uk-UA" sz="2000" b="1" dirty="0" smtClean="0"/>
              <a:t> </a:t>
            </a:r>
            <a:r>
              <a:rPr lang="uk-UA" sz="2000" dirty="0" smtClean="0"/>
              <a:t>Дню Єднання,</a:t>
            </a:r>
            <a:r>
              <a:rPr lang="uk-UA" sz="2000" b="1" dirty="0" smtClean="0"/>
              <a:t> </a:t>
            </a:r>
            <a:r>
              <a:rPr lang="uk-UA" sz="2000" dirty="0" smtClean="0"/>
              <a:t>Дню Героїв Небесної сотні, Дню проголошення Карпатської України, Дню Конституції України, Дню миру, Дню Гідності і Свободи та ін.</a:t>
            </a:r>
            <a:endParaRPr lang="en-US" sz="2000" dirty="0" smtClean="0"/>
          </a:p>
          <a:p>
            <a:pPr>
              <a:buNone/>
            </a:pPr>
            <a:r>
              <a:rPr lang="uk-UA" sz="2000" dirty="0" smtClean="0"/>
              <a:t>Було проведено майстер-класи з виготовлення янголів пам’яті, писанок, квіток маку - символу пам'яті за загиблими у війні, виробів дитячої творчості різноманітної тематики. </a:t>
            </a: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endParaRPr lang="ru-RU" sz="2000" dirty="0"/>
          </a:p>
        </p:txBody>
      </p:sp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2943252" y="980728"/>
            <a:ext cx="42173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КЗ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400" b="1" u="sng" dirty="0" smtClean="0"/>
              <a:t>«Публічна бібліотека»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C:\Users\User\Desktop\письменники перечинщини\482056747_1016792803690816_5776101752023709035_n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sdtfl="http://schemas.microsoft.com/office/word/2024/wordml/sdtformatlock" xmlns:w16sdtdh="http://schemas.microsoft.com/office/word/2020/wordml/sdtdatahash" xmlns:w16du="http://schemas.microsoft.com/office/word/2023/wordml/word16du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el="http://schemas.microsoft.com/office/2019/extlst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700808"/>
            <a:ext cx="2160900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фото звіт\514354918_24056276727336060_7262523139500737784_n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sdtfl="http://schemas.microsoft.com/office/word/2024/wordml/sdtformatlock" xmlns:w16sdtdh="http://schemas.microsoft.com/office/word/2020/wordml/sdtdatahash" xmlns:w16du="http://schemas.microsoft.com/office/word/2023/wordml/word16du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el="http://schemas.microsoft.com/office/2019/extlst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556792"/>
            <a:ext cx="2088892" cy="1296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sdtfl="http://schemas.microsoft.com/office/word/2024/wordml/sdtformatlock" xmlns:w16sdtdh="http://schemas.microsoft.com/office/word/2020/wordml/sdtdatahash" xmlns:w16du="http://schemas.microsoft.com/office/word/2023/wordml/word16du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el="http://schemas.microsoft.com/office/2019/extlst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645024"/>
            <a:ext cx="2088892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Desktop\письменники перечинщини\497515457_1498969114809268_3304959177477991519_n.jpg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sdtfl="http://schemas.microsoft.com/office/word/2024/wordml/sdtformatlock" xmlns:w16sdtdh="http://schemas.microsoft.com/office/word/2020/wordml/sdtdatahash" xmlns:w16du="http://schemas.microsoft.com/office/word/2023/wordml/word16du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el="http://schemas.microsoft.com/office/2019/extlst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013176"/>
            <a:ext cx="2088892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ser\Desktop\фото звіт\504389847_1520896502616529_6878630654803521760_n.jpg"/>
          <p:cNvPicPr/>
          <p:nvPr/>
        </p:nvPicPr>
        <p:blipFill>
          <a:blip r:embed="rId6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sdtfl="http://schemas.microsoft.com/office/word/2024/wordml/sdtformatlock" xmlns:w16sdtdh="http://schemas.microsoft.com/office/word/2020/wordml/sdtdatahash" xmlns:w16du="http://schemas.microsoft.com/office/word/2023/wordml/word16du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el="http://schemas.microsoft.com/office/2019/extlst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068960"/>
            <a:ext cx="1407790" cy="18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404664"/>
            <a:ext cx="5842992" cy="576064"/>
          </a:xfrm>
        </p:spPr>
        <p:txBody>
          <a:bodyPr/>
          <a:lstStyle/>
          <a:p>
            <a:r>
              <a:rPr lang="uk-UA" b="1" dirty="0" smtClean="0"/>
              <a:t>ЗАКЛАДИ КУЛЬТУРИ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6016" y="1484784"/>
            <a:ext cx="4104456" cy="5040560"/>
          </a:xfrm>
        </p:spPr>
        <p:txBody>
          <a:bodyPr/>
          <a:lstStyle/>
          <a:p>
            <a:pPr>
              <a:buNone/>
            </a:pPr>
            <a:r>
              <a:rPr lang="uk-UA" sz="2000" dirty="0" smtClean="0"/>
              <a:t>Особлива увага у Публічній бібліотеці приділяється зустрічам із письменниками нашої літературної </a:t>
            </a:r>
            <a:r>
              <a:rPr lang="uk-UA" sz="2000" dirty="0" err="1" smtClean="0"/>
              <a:t>Перечинщини</a:t>
            </a:r>
            <a:r>
              <a:rPr lang="uk-UA" sz="2000" dirty="0" smtClean="0"/>
              <a:t> та гостями краю. Протягом звітного  року тут відбулися презентації книг – Олександра Короля «Повернення додому», Івана </a:t>
            </a:r>
            <a:r>
              <a:rPr lang="uk-UA" sz="2000" dirty="0" err="1" smtClean="0"/>
              <a:t>Моняка</a:t>
            </a:r>
            <a:r>
              <a:rPr lang="uk-UA" sz="2000" dirty="0" smtClean="0"/>
              <a:t> «Кристали мудрості для розуму і серця», львівської письменниці Роксолани </a:t>
            </a:r>
            <a:r>
              <a:rPr lang="uk-UA" sz="2000" dirty="0" err="1" smtClean="0"/>
              <a:t>Жаркової</a:t>
            </a:r>
            <a:r>
              <a:rPr lang="uk-UA" sz="2000" dirty="0" smtClean="0"/>
              <a:t> «Розсипані кордони», Івана </a:t>
            </a:r>
            <a:r>
              <a:rPr lang="uk-UA" sz="2000" dirty="0" err="1" smtClean="0"/>
              <a:t>Корпанця</a:t>
            </a:r>
            <a:r>
              <a:rPr lang="uk-UA" sz="2000" dirty="0" smtClean="0"/>
              <a:t> «Сповідь біженки. Книга перша», Марії </a:t>
            </a:r>
            <a:r>
              <a:rPr lang="uk-UA" sz="2000" dirty="0" err="1" smtClean="0"/>
              <a:t>Дутко</a:t>
            </a:r>
            <a:r>
              <a:rPr lang="uk-UA" sz="2000" dirty="0" smtClean="0"/>
              <a:t> «Я дякую, солдате, за життя!», Йосипа Ганича «Бесідують Закарпатці. </a:t>
            </a:r>
            <a:r>
              <a:rPr lang="uk-UA" sz="2000" dirty="0" err="1" smtClean="0"/>
              <a:t>Бесідувуть</a:t>
            </a:r>
            <a:r>
              <a:rPr lang="uk-UA" sz="2000" dirty="0" smtClean="0"/>
              <a:t>».</a:t>
            </a: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endParaRPr lang="ru-RU" sz="2000" dirty="0"/>
          </a:p>
        </p:txBody>
      </p:sp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2943252" y="980728"/>
            <a:ext cx="42173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КЗ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400" b="1" u="sng" dirty="0" smtClean="0"/>
              <a:t>«Публічна бібліотека»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C:\Users\User\Desktop\фото звіт\518337787_1182881950546264_2300644443294763519_n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sdtfl="http://schemas.microsoft.com/office/word/2024/wordml/sdtformatlock" xmlns:w16sdtdh="http://schemas.microsoft.com/office/word/2020/wordml/sdtdatahash" xmlns:w16du="http://schemas.microsoft.com/office/word/2023/wordml/word16du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el="http://schemas.microsoft.com/office/2019/extlst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988840"/>
            <a:ext cx="2160900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sdtfl="http://schemas.microsoft.com/office/word/2024/wordml/sdtformatlock" xmlns:w16sdtdh="http://schemas.microsoft.com/office/word/2020/wordml/sdtdatahash" xmlns:w16du="http://schemas.microsoft.com/office/word/2023/wordml/word16du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el="http://schemas.microsoft.com/office/2019/extlst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2339752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sdtfl="http://schemas.microsoft.com/office/word/2024/wordml/sdtformatlock" xmlns:w16sdtdh="http://schemas.microsoft.com/office/word/2020/wordml/sdtdatahash" xmlns:w16du="http://schemas.microsoft.com/office/word/2023/wordml/word16du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el="http://schemas.microsoft.com/office/2019/extlst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68960"/>
            <a:ext cx="2304256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sdtfl="http://schemas.microsoft.com/office/word/2024/wordml/sdtformatlock" xmlns:w16sdtdh="http://schemas.microsoft.com/office/word/2020/wordml/sdtdatahash" xmlns:w16du="http://schemas.microsoft.com/office/word/2023/wordml/word16du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el="http://schemas.microsoft.com/office/2019/extlst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79512" y="4869160"/>
            <a:ext cx="2304256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User\Desktop\фото звіт\499877072_1140697158098077_7816905670244748136_n.jpg"/>
          <p:cNvPicPr/>
          <p:nvPr/>
        </p:nvPicPr>
        <p:blipFill>
          <a:blip r:embed="rId6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sdtfl="http://schemas.microsoft.com/office/word/2024/wordml/sdtformatlock" xmlns:w16sdtdh="http://schemas.microsoft.com/office/word/2020/wordml/sdtdatahash" xmlns:w16du="http://schemas.microsoft.com/office/word/2023/wordml/word16du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el="http://schemas.microsoft.com/office/2019/extlst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933056"/>
            <a:ext cx="1560190" cy="2232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404664"/>
            <a:ext cx="5842992" cy="576064"/>
          </a:xfrm>
        </p:spPr>
        <p:txBody>
          <a:bodyPr/>
          <a:lstStyle/>
          <a:p>
            <a:r>
              <a:rPr lang="uk-UA" b="1" dirty="0" smtClean="0"/>
              <a:t>ЗАКЛАДИ КУЛЬТУРИ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6016" y="1484784"/>
            <a:ext cx="4104456" cy="5040560"/>
          </a:xfrm>
        </p:spPr>
        <p:txBody>
          <a:bodyPr/>
          <a:lstStyle/>
          <a:p>
            <a:r>
              <a:rPr lang="uk-UA" sz="2000" dirty="0" smtClean="0"/>
              <a:t>У </a:t>
            </a:r>
            <a:r>
              <a:rPr lang="uk-UA" sz="2000" dirty="0" err="1" smtClean="0"/>
              <a:t>КЗ</a:t>
            </a:r>
            <a:r>
              <a:rPr lang="uk-UA" sz="2000" dirty="0" smtClean="0"/>
              <a:t> «Публічна бібліотека» Перечинської міської ради відбувся завершальний етап благодійної Акції «Подаруй бібліотеці книги». Символічно, що це відбулося напередодні Всесвітнього дня книголюбів (9 серпня). За підтримки </a:t>
            </a:r>
            <a:r>
              <a:rPr lang="uk-UA" sz="2000" dirty="0" smtClean="0">
                <a:hlinkClick r:id="rId2"/>
              </a:rPr>
              <a:t>Громадської організації «Наш Дім - Перечин»</a:t>
            </a:r>
            <a:r>
              <a:rPr lang="uk-UA" sz="2000" dirty="0" smtClean="0"/>
              <a:t> та індустріального парку </a:t>
            </a:r>
            <a:r>
              <a:rPr lang="uk-UA" sz="2000" dirty="0" smtClean="0">
                <a:hlinkClick r:id="rId3"/>
              </a:rPr>
              <a:t>ТОВ «</a:t>
            </a:r>
            <a:r>
              <a:rPr lang="uk-UA" sz="2000" dirty="0" err="1" smtClean="0">
                <a:hlinkClick r:id="rId3"/>
              </a:rPr>
              <a:t>Френдлі</a:t>
            </a:r>
            <a:r>
              <a:rPr lang="uk-UA" sz="2000" dirty="0" smtClean="0">
                <a:hlinkClick r:id="rId3"/>
              </a:rPr>
              <a:t> </a:t>
            </a:r>
            <a:r>
              <a:rPr lang="uk-UA" sz="2000" dirty="0" err="1" smtClean="0">
                <a:hlinkClick r:id="rId3"/>
              </a:rPr>
              <a:t>Віндтехнолоджі</a:t>
            </a:r>
            <a:r>
              <a:rPr lang="uk-UA" sz="2000" dirty="0" smtClean="0">
                <a:hlinkClick r:id="rId3"/>
              </a:rPr>
              <a:t>"</a:t>
            </a:r>
            <a:r>
              <a:rPr lang="uk-UA" sz="2000" dirty="0" smtClean="0"/>
              <a:t> бібліотеки нашої громади отримали чудові подарунки – нові книги для дітей. У межах акції кожна бібліотека громади отримала комплект книг, а загалом – 166 видань. </a:t>
            </a: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endParaRPr lang="ru-RU" sz="2000" dirty="0"/>
          </a:p>
        </p:txBody>
      </p:sp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2943252" y="980728"/>
            <a:ext cx="42173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КЗ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400" b="1" u="sng" dirty="0" smtClean="0"/>
              <a:t>«Публічна бібліотека»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Рисунок 17" descr="C:\Users\User\Desktop\фото звіт\529863626_1206008331566959_688579058821458781_n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sdtfl="http://schemas.microsoft.com/office/word/2024/wordml/sdtformatlock" xmlns:w16sdtdh="http://schemas.microsoft.com/office/word/2020/wordml/sdtdatahash" xmlns:w16du="http://schemas.microsoft.com/office/word/2023/wordml/word16du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el="http://schemas.microsoft.com/office/2019/extlst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1656184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C:\Users\User\Desktop\фото звіт\529350805_1206008628233596_1120771583881616663_n.jpg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sdtfl="http://schemas.microsoft.com/office/word/2024/wordml/sdtformatlock" xmlns:w16sdtdh="http://schemas.microsoft.com/office/word/2020/wordml/sdtdatahash" xmlns:w16du="http://schemas.microsoft.com/office/word/2023/wordml/word16du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el="http://schemas.microsoft.com/office/2019/extlst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628800"/>
            <a:ext cx="1458022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C:\Users\User\Desktop\фото звіт\520432473_1112906890746073_2460952458005189328_n.jpg"/>
          <p:cNvPicPr/>
          <p:nvPr/>
        </p:nvPicPr>
        <p:blipFill>
          <a:blip r:embed="rId6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sdtfl="http://schemas.microsoft.com/office/word/2024/wordml/sdtformatlock" xmlns:w16sdtdh="http://schemas.microsoft.com/office/word/2020/wordml/sdtdatahash" xmlns:w16du="http://schemas.microsoft.com/office/word/2023/wordml/word16du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el="http://schemas.microsoft.com/office/2019/extlst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05064"/>
            <a:ext cx="2952328" cy="2232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C:\Users\Admin\Desktop\екскурсія пліч о пліч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365104"/>
            <a:ext cx="1512193" cy="21034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404664"/>
            <a:ext cx="5842992" cy="576064"/>
          </a:xfrm>
        </p:spPr>
        <p:txBody>
          <a:bodyPr/>
          <a:lstStyle/>
          <a:p>
            <a:r>
              <a:rPr lang="uk-UA" b="1" dirty="0" smtClean="0"/>
              <a:t>ЗАКЛАДИ КУЛЬТУРИ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1920" y="1484784"/>
            <a:ext cx="5112568" cy="5040560"/>
          </a:xfrm>
        </p:spPr>
        <p:txBody>
          <a:bodyPr/>
          <a:lstStyle/>
          <a:p>
            <a:pPr lvl="0"/>
            <a:r>
              <a:rPr lang="uk-UA" sz="2000" dirty="0" smtClean="0"/>
              <a:t>До музейних фондів зараховано фотовиставку робіт скульптора </a:t>
            </a:r>
            <a:r>
              <a:rPr lang="uk-UA" sz="2000" dirty="0" err="1" smtClean="0"/>
              <a:t>Лайоша</a:t>
            </a:r>
            <a:r>
              <a:rPr lang="uk-UA" sz="2000" dirty="0" smtClean="0"/>
              <a:t> </a:t>
            </a:r>
            <a:r>
              <a:rPr lang="uk-UA" sz="2000" dirty="0" err="1" smtClean="0"/>
              <a:t>Унгварі</a:t>
            </a:r>
            <a:r>
              <a:rPr lang="uk-UA" sz="2000" dirty="0" smtClean="0"/>
              <a:t> (</a:t>
            </a:r>
            <a:r>
              <a:rPr lang="uk-UA" sz="2000" dirty="0" err="1" smtClean="0"/>
              <a:t>Кубічка</a:t>
            </a:r>
            <a:r>
              <a:rPr lang="uk-UA" sz="2000" dirty="0" smtClean="0"/>
              <a:t>), що включає 22 фотографії.</a:t>
            </a:r>
            <a:endParaRPr lang="ru-RU" sz="2000" dirty="0" smtClean="0"/>
          </a:p>
          <a:p>
            <a:pPr lvl="0"/>
            <a:r>
              <a:rPr lang="uk-UA" sz="2000" dirty="0" smtClean="0"/>
              <a:t>Упродовж звітного року працівники музею взяли участь у міжнародній науково-практичній конференції з музейної педагогіки, яка відбулася в обласному музеї народної архітектури та побуту. </a:t>
            </a: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r>
              <a:rPr lang="uk-UA" sz="2000" dirty="0" smtClean="0"/>
              <a:t>Залами музею всього проведено </a:t>
            </a:r>
            <a:r>
              <a:rPr lang="uk-UA" sz="2000" b="1" dirty="0" smtClean="0"/>
              <a:t>48 </a:t>
            </a:r>
            <a:r>
              <a:rPr lang="uk-UA" sz="2000" dirty="0" smtClean="0"/>
              <a:t>екскурсій та охоплено </a:t>
            </a:r>
            <a:r>
              <a:rPr lang="uk-UA" sz="2000" b="1" dirty="0" smtClean="0"/>
              <a:t>508 </a:t>
            </a:r>
            <a:r>
              <a:rPr lang="uk-UA" sz="2000" dirty="0" smtClean="0"/>
              <a:t>осіб, з них </a:t>
            </a:r>
            <a:r>
              <a:rPr lang="uk-UA" sz="2000" b="1" dirty="0" smtClean="0"/>
              <a:t>416 – </a:t>
            </a:r>
            <a:r>
              <a:rPr lang="uk-UA" sz="2000" dirty="0" smtClean="0"/>
              <a:t>діти та учнівська молодь.  Безкоштовні послуги надано </a:t>
            </a:r>
            <a:r>
              <a:rPr lang="uk-UA" sz="2000" b="1" dirty="0" smtClean="0"/>
              <a:t>134 </a:t>
            </a:r>
            <a:r>
              <a:rPr lang="uk-UA" sz="2000" dirty="0" smtClean="0"/>
              <a:t>особам пільгової категорії.</a:t>
            </a:r>
            <a:endParaRPr lang="en-US" sz="2000" dirty="0" smtClean="0"/>
          </a:p>
          <a:p>
            <a:endParaRPr lang="ru-RU" sz="2000" dirty="0"/>
          </a:p>
        </p:txBody>
      </p:sp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1940798" y="980728"/>
            <a:ext cx="62222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КЗ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400" b="1" u="sng" dirty="0" smtClean="0"/>
              <a:t>«Краєзнавчий музей міста Перечин»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C:\Users\Admin\Desktop\Доповідь у Скансені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07703" y="1700809"/>
            <a:ext cx="2088234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Admin\Desktop\Скансен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08520" y="1556792"/>
            <a:ext cx="2304256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Admin\Desktop\екскурсії.JPG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17032"/>
            <a:ext cx="2160900" cy="1656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404664"/>
            <a:ext cx="5842992" cy="576064"/>
          </a:xfrm>
        </p:spPr>
        <p:txBody>
          <a:bodyPr/>
          <a:lstStyle/>
          <a:p>
            <a:r>
              <a:rPr lang="uk-UA" b="1" dirty="0" smtClean="0"/>
              <a:t>ЗАКЛАДИ КУЛЬТУРИ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6016" y="1484784"/>
            <a:ext cx="4104456" cy="5040560"/>
          </a:xfrm>
        </p:spPr>
        <p:txBody>
          <a:bodyPr/>
          <a:lstStyle/>
          <a:p>
            <a:r>
              <a:rPr lang="uk-UA" sz="2000" dirty="0" smtClean="0"/>
              <a:t>У звітному періоді музей організовував і проводив тематичні майстер-класи та інтерактивні заняття, спрямовані на відтворення та популяризацію народних традицій, ремесел і звичаїв.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uk-UA" sz="2000" dirty="0" smtClean="0"/>
              <a:t>У 2025році музей упроваджував інноваційні форми культурно-освітньої роботи, зокрема, було розроблено та реалізовано інтерактивний віршований </a:t>
            </a:r>
            <a:r>
              <a:rPr lang="uk-UA" sz="2000" dirty="0" err="1" smtClean="0"/>
              <a:t>квест</a:t>
            </a:r>
            <a:r>
              <a:rPr lang="uk-UA" sz="2000" dirty="0" smtClean="0"/>
              <a:t> містом, спрямований на популяризацію історії та культурної спадщини Перечина.</a:t>
            </a: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endParaRPr lang="ru-RU" sz="2000" dirty="0"/>
          </a:p>
        </p:txBody>
      </p:sp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1940798" y="980728"/>
            <a:ext cx="62222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КЗ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400" b="1" u="sng" dirty="0" smtClean="0"/>
              <a:t>«Краєзнавчий музей міста Перечин»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C:\Users\Admin\Desktop\рІЗДВЯНИЙ мк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00808"/>
            <a:ext cx="2160265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Admin\Desktop\МК Миколая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2232248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Admin\Desktop\буклети квесту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2088232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Admin\Desktop\брошура квест.jpg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149080"/>
            <a:ext cx="2232048" cy="18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404664"/>
            <a:ext cx="6203032" cy="648072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187976" y="1052736"/>
            <a:ext cx="7956024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7651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ВИДАТКИ ПО ДОШКІЛЬНІЙ ОСВІТІ ЗА 2025 РІК  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30 129 918 </a:t>
            </a:r>
            <a:r>
              <a:rPr kumimoji="0" lang="ru-RU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грн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467544" y="1412776"/>
          <a:ext cx="8378078" cy="48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80728"/>
            <a:ext cx="8712968" cy="5400600"/>
          </a:xfrm>
        </p:spPr>
        <p:txBody>
          <a:bodyPr/>
          <a:lstStyle/>
          <a:p>
            <a:pPr>
              <a:buNone/>
            </a:pPr>
            <a:endParaRPr lang="uk-UA" sz="1400" b="1" dirty="0" smtClean="0"/>
          </a:p>
          <a:p>
            <a:pPr>
              <a:buNone/>
            </a:pPr>
            <a:r>
              <a:rPr lang="uk-UA" sz="1600" b="1" dirty="0" smtClean="0">
                <a:solidFill>
                  <a:srgbClr val="005686"/>
                </a:solidFill>
              </a:rPr>
              <a:t>ЗДО Теремок: </a:t>
            </a:r>
            <a:r>
              <a:rPr lang="uk-UA" sz="1600" dirty="0" err="1" smtClean="0">
                <a:solidFill>
                  <a:srgbClr val="005686"/>
                </a:solidFill>
              </a:rPr>
              <a:t>порохотяг</a:t>
            </a:r>
            <a:r>
              <a:rPr lang="uk-UA" sz="1600" dirty="0" smtClean="0">
                <a:solidFill>
                  <a:srgbClr val="005686"/>
                </a:solidFill>
              </a:rPr>
              <a:t> "PHILIPS</a:t>
            </a:r>
            <a:r>
              <a:rPr lang="uk-UA" sz="1600" b="1" dirty="0" smtClean="0">
                <a:solidFill>
                  <a:srgbClr val="005686"/>
                </a:solidFill>
              </a:rPr>
              <a:t>"- 4499 </a:t>
            </a:r>
            <a:r>
              <a:rPr lang="uk-UA" sz="1600" b="1" dirty="0" err="1" smtClean="0">
                <a:solidFill>
                  <a:srgbClr val="005686"/>
                </a:solidFill>
              </a:rPr>
              <a:t>грн</a:t>
            </a:r>
            <a:r>
              <a:rPr lang="uk-UA" sz="1600" dirty="0" smtClean="0">
                <a:solidFill>
                  <a:srgbClr val="005686"/>
                </a:solidFill>
              </a:rPr>
              <a:t>; </a:t>
            </a:r>
            <a:endParaRPr lang="ru-RU" sz="1600" dirty="0" smtClean="0">
              <a:solidFill>
                <a:srgbClr val="005686"/>
              </a:solidFill>
            </a:endParaRPr>
          </a:p>
          <a:p>
            <a:pPr>
              <a:buNone/>
            </a:pPr>
            <a:r>
              <a:rPr lang="uk-UA" sz="1600" dirty="0" smtClean="0">
                <a:solidFill>
                  <a:srgbClr val="005686"/>
                </a:solidFill>
              </a:rPr>
              <a:t>стільці -11500 </a:t>
            </a:r>
            <a:r>
              <a:rPr lang="uk-UA" sz="1600" dirty="0" err="1" smtClean="0">
                <a:solidFill>
                  <a:srgbClr val="005686"/>
                </a:solidFill>
              </a:rPr>
              <a:t>грн</a:t>
            </a:r>
            <a:r>
              <a:rPr lang="uk-UA" sz="1600" dirty="0" smtClean="0">
                <a:solidFill>
                  <a:srgbClr val="005686"/>
                </a:solidFill>
              </a:rPr>
              <a:t>; відпарював - </a:t>
            </a:r>
            <a:r>
              <a:rPr lang="uk-UA" sz="1600" b="1" dirty="0" smtClean="0">
                <a:solidFill>
                  <a:srgbClr val="005686"/>
                </a:solidFill>
              </a:rPr>
              <a:t>2199 </a:t>
            </a:r>
            <a:r>
              <a:rPr lang="uk-UA" sz="1600" b="1" dirty="0" err="1" smtClean="0">
                <a:solidFill>
                  <a:srgbClr val="005686"/>
                </a:solidFill>
              </a:rPr>
              <a:t>грн</a:t>
            </a:r>
            <a:r>
              <a:rPr lang="uk-UA" sz="1600" b="1" dirty="0" smtClean="0">
                <a:solidFill>
                  <a:srgbClr val="005686"/>
                </a:solidFill>
              </a:rPr>
              <a:t>; </a:t>
            </a:r>
          </a:p>
          <a:p>
            <a:pPr>
              <a:buNone/>
            </a:pPr>
            <a:r>
              <a:rPr lang="uk-UA" sz="1600" dirty="0" smtClean="0">
                <a:solidFill>
                  <a:srgbClr val="005686"/>
                </a:solidFill>
              </a:rPr>
              <a:t>меблі (столи, шафи) - </a:t>
            </a:r>
            <a:r>
              <a:rPr lang="uk-UA" sz="1600" b="1" dirty="0" smtClean="0">
                <a:solidFill>
                  <a:srgbClr val="005686"/>
                </a:solidFill>
              </a:rPr>
              <a:t>11600 </a:t>
            </a:r>
            <a:r>
              <a:rPr lang="uk-UA" sz="1600" b="1" dirty="0" err="1" smtClean="0">
                <a:solidFill>
                  <a:srgbClr val="005686"/>
                </a:solidFill>
              </a:rPr>
              <a:t>грн</a:t>
            </a:r>
            <a:r>
              <a:rPr lang="uk-UA" sz="1600" b="1" dirty="0" smtClean="0">
                <a:solidFill>
                  <a:srgbClr val="005686"/>
                </a:solidFill>
              </a:rPr>
              <a:t>; </a:t>
            </a:r>
            <a:endParaRPr lang="ru-RU" sz="1600" b="1" dirty="0" smtClean="0">
              <a:solidFill>
                <a:srgbClr val="005686"/>
              </a:solidFill>
            </a:endParaRPr>
          </a:p>
          <a:p>
            <a:pPr>
              <a:buNone/>
            </a:pPr>
            <a:r>
              <a:rPr lang="uk-UA" sz="1600" dirty="0" smtClean="0">
                <a:solidFill>
                  <a:srgbClr val="005686"/>
                </a:solidFill>
              </a:rPr>
              <a:t>лави дитячі для роздягальні, </a:t>
            </a:r>
          </a:p>
          <a:p>
            <a:pPr>
              <a:buNone/>
            </a:pPr>
            <a:r>
              <a:rPr lang="uk-UA" sz="1600" dirty="0" smtClean="0">
                <a:solidFill>
                  <a:srgbClr val="005686"/>
                </a:solidFill>
              </a:rPr>
              <a:t>шафи для дитячого одягу </a:t>
            </a:r>
            <a:r>
              <a:rPr lang="uk-UA" sz="1600" b="1" dirty="0" smtClean="0">
                <a:solidFill>
                  <a:srgbClr val="005686"/>
                </a:solidFill>
              </a:rPr>
              <a:t>- 72323 </a:t>
            </a:r>
            <a:r>
              <a:rPr lang="uk-UA" sz="1600" b="1" dirty="0" err="1" smtClean="0">
                <a:solidFill>
                  <a:srgbClr val="005686"/>
                </a:solidFill>
              </a:rPr>
              <a:t>грн</a:t>
            </a:r>
            <a:r>
              <a:rPr lang="uk-UA" sz="1600" b="1" dirty="0" smtClean="0">
                <a:solidFill>
                  <a:srgbClr val="005686"/>
                </a:solidFill>
              </a:rPr>
              <a:t>; </a:t>
            </a:r>
            <a:endParaRPr lang="ru-RU" sz="1600" b="1" dirty="0" smtClean="0">
              <a:solidFill>
                <a:srgbClr val="005686"/>
              </a:solidFill>
            </a:endParaRPr>
          </a:p>
          <a:p>
            <a:pPr>
              <a:buNone/>
            </a:pPr>
            <a:r>
              <a:rPr lang="uk-UA" sz="1600" dirty="0" smtClean="0">
                <a:solidFill>
                  <a:srgbClr val="005686"/>
                </a:solidFill>
              </a:rPr>
              <a:t>новорічні подарунки - </a:t>
            </a:r>
            <a:r>
              <a:rPr lang="uk-UA" sz="1600" b="1" dirty="0" smtClean="0">
                <a:solidFill>
                  <a:srgbClr val="005686"/>
                </a:solidFill>
              </a:rPr>
              <a:t>12589 грн</a:t>
            </a:r>
            <a:r>
              <a:rPr lang="uk-UA" sz="1600" dirty="0" smtClean="0">
                <a:solidFill>
                  <a:srgbClr val="005686"/>
                </a:solidFill>
              </a:rPr>
              <a:t>.</a:t>
            </a:r>
            <a:endParaRPr lang="ru-RU" sz="1600" dirty="0" smtClean="0">
              <a:solidFill>
                <a:srgbClr val="005686"/>
              </a:solidFill>
            </a:endParaRPr>
          </a:p>
          <a:p>
            <a:pPr>
              <a:buNone/>
            </a:pPr>
            <a:r>
              <a:rPr lang="ru-RU" sz="1600" dirty="0" smtClean="0">
                <a:solidFill>
                  <a:srgbClr val="005686"/>
                </a:solidFill>
              </a:rPr>
              <a:t>  </a:t>
            </a:r>
          </a:p>
          <a:p>
            <a:pPr>
              <a:buNone/>
            </a:pPr>
            <a:r>
              <a:rPr lang="uk-UA" sz="1600" b="1" dirty="0" smtClean="0">
                <a:solidFill>
                  <a:srgbClr val="005686"/>
                </a:solidFill>
              </a:rPr>
              <a:t>ЗДО Веселка: </a:t>
            </a:r>
            <a:r>
              <a:rPr lang="uk-UA" sz="1600" dirty="0" smtClean="0">
                <a:solidFill>
                  <a:srgbClr val="005686"/>
                </a:solidFill>
              </a:rPr>
              <a:t>водонагрівач накопич. 80л. </a:t>
            </a:r>
            <a:r>
              <a:rPr lang="uk-UA" sz="1600" b="1" dirty="0" smtClean="0">
                <a:solidFill>
                  <a:srgbClr val="005686"/>
                </a:solidFill>
              </a:rPr>
              <a:t>- 8500 </a:t>
            </a:r>
            <a:r>
              <a:rPr lang="uk-UA" sz="1600" b="1" dirty="0" err="1" smtClean="0">
                <a:solidFill>
                  <a:srgbClr val="005686"/>
                </a:solidFill>
              </a:rPr>
              <a:t>грн</a:t>
            </a:r>
            <a:r>
              <a:rPr lang="uk-UA" sz="1600" b="1" dirty="0" smtClean="0">
                <a:solidFill>
                  <a:srgbClr val="005686"/>
                </a:solidFill>
              </a:rPr>
              <a:t>; </a:t>
            </a:r>
            <a:endParaRPr lang="ru-RU" sz="1600" b="1" dirty="0" smtClean="0">
              <a:solidFill>
                <a:srgbClr val="005686"/>
              </a:solidFill>
            </a:endParaRPr>
          </a:p>
          <a:p>
            <a:pPr>
              <a:buNone/>
            </a:pPr>
            <a:r>
              <a:rPr lang="uk-UA" sz="1600" dirty="0" err="1" smtClean="0">
                <a:solidFill>
                  <a:srgbClr val="005686"/>
                </a:solidFill>
              </a:rPr>
              <a:t>ролети</a:t>
            </a:r>
            <a:r>
              <a:rPr lang="uk-UA" sz="1600" dirty="0" smtClean="0">
                <a:solidFill>
                  <a:srgbClr val="005686"/>
                </a:solidFill>
              </a:rPr>
              <a:t> тканинні - </a:t>
            </a:r>
            <a:r>
              <a:rPr lang="uk-UA" sz="1600" b="1" dirty="0" smtClean="0">
                <a:solidFill>
                  <a:srgbClr val="005686"/>
                </a:solidFill>
              </a:rPr>
              <a:t>66000 </a:t>
            </a:r>
            <a:r>
              <a:rPr lang="uk-UA" sz="1600" b="1" dirty="0" err="1" smtClean="0">
                <a:solidFill>
                  <a:srgbClr val="005686"/>
                </a:solidFill>
              </a:rPr>
              <a:t>гр</a:t>
            </a:r>
            <a:r>
              <a:rPr lang="uk-UA" sz="1600" dirty="0" err="1" smtClean="0">
                <a:solidFill>
                  <a:srgbClr val="005686"/>
                </a:solidFill>
              </a:rPr>
              <a:t>н</a:t>
            </a:r>
            <a:r>
              <a:rPr lang="uk-UA" sz="1600" dirty="0" smtClean="0">
                <a:solidFill>
                  <a:srgbClr val="005686"/>
                </a:solidFill>
              </a:rPr>
              <a:t>; прожектори акумуляторні - </a:t>
            </a:r>
            <a:r>
              <a:rPr lang="uk-UA" sz="1600" b="1" dirty="0" smtClean="0">
                <a:solidFill>
                  <a:srgbClr val="005686"/>
                </a:solidFill>
              </a:rPr>
              <a:t>8000 </a:t>
            </a:r>
            <a:r>
              <a:rPr lang="uk-UA" sz="1600" b="1" dirty="0" err="1" smtClean="0">
                <a:solidFill>
                  <a:srgbClr val="005686"/>
                </a:solidFill>
              </a:rPr>
              <a:t>грн</a:t>
            </a:r>
            <a:r>
              <a:rPr lang="uk-UA" sz="1600" b="1" dirty="0" smtClean="0">
                <a:solidFill>
                  <a:srgbClr val="005686"/>
                </a:solidFill>
              </a:rPr>
              <a:t>; </a:t>
            </a:r>
            <a:endParaRPr lang="ru-RU" sz="1600" b="1" dirty="0" smtClean="0">
              <a:solidFill>
                <a:srgbClr val="005686"/>
              </a:solidFill>
            </a:endParaRPr>
          </a:p>
          <a:p>
            <a:pPr>
              <a:buNone/>
            </a:pPr>
            <a:r>
              <a:rPr lang="uk-UA" sz="1600" dirty="0" smtClean="0">
                <a:solidFill>
                  <a:srgbClr val="005686"/>
                </a:solidFill>
              </a:rPr>
              <a:t>новорічні подарунки - </a:t>
            </a:r>
            <a:r>
              <a:rPr lang="uk-UA" sz="1600" b="1" dirty="0" smtClean="0">
                <a:solidFill>
                  <a:srgbClr val="005686"/>
                </a:solidFill>
              </a:rPr>
              <a:t>23242 грн.</a:t>
            </a:r>
            <a:endParaRPr lang="ru-RU" sz="1600" b="1" dirty="0" smtClean="0">
              <a:solidFill>
                <a:srgbClr val="005686"/>
              </a:solidFill>
            </a:endParaRPr>
          </a:p>
          <a:p>
            <a:pPr>
              <a:buNone/>
            </a:pPr>
            <a:r>
              <a:rPr lang="uk-UA" sz="1600" b="1" dirty="0" smtClean="0">
                <a:solidFill>
                  <a:srgbClr val="005686"/>
                </a:solidFill>
              </a:rPr>
              <a:t> </a:t>
            </a:r>
            <a:r>
              <a:rPr lang="ru-RU" sz="1600" b="1" dirty="0" smtClean="0">
                <a:solidFill>
                  <a:srgbClr val="005686"/>
                </a:solidFill>
              </a:rPr>
              <a:t> </a:t>
            </a:r>
            <a:endParaRPr lang="ru-RU" sz="1600" dirty="0" smtClean="0">
              <a:solidFill>
                <a:srgbClr val="005686"/>
              </a:solidFill>
            </a:endParaRPr>
          </a:p>
          <a:p>
            <a:pPr>
              <a:buNone/>
            </a:pPr>
            <a:r>
              <a:rPr lang="uk-UA" sz="1600" b="1" dirty="0" err="1" smtClean="0">
                <a:solidFill>
                  <a:srgbClr val="005686"/>
                </a:solidFill>
              </a:rPr>
              <a:t>Сімерський</a:t>
            </a:r>
            <a:r>
              <a:rPr lang="uk-UA" sz="1600" b="1" dirty="0" smtClean="0">
                <a:solidFill>
                  <a:srgbClr val="005686"/>
                </a:solidFill>
              </a:rPr>
              <a:t> ЗДО: </a:t>
            </a:r>
            <a:r>
              <a:rPr lang="uk-UA" sz="1600" dirty="0" smtClean="0">
                <a:solidFill>
                  <a:srgbClr val="005686"/>
                </a:solidFill>
              </a:rPr>
              <a:t>за стелаж виробничий </a:t>
            </a:r>
            <a:r>
              <a:rPr lang="uk-UA" sz="1600" b="1" dirty="0" smtClean="0">
                <a:solidFill>
                  <a:srgbClr val="005686"/>
                </a:solidFill>
              </a:rPr>
              <a:t>- 28848 </a:t>
            </a:r>
            <a:r>
              <a:rPr lang="uk-UA" sz="1600" b="1" dirty="0" err="1" smtClean="0">
                <a:solidFill>
                  <a:srgbClr val="005686"/>
                </a:solidFill>
              </a:rPr>
              <a:t>грн</a:t>
            </a:r>
            <a:r>
              <a:rPr lang="uk-UA" sz="1600" dirty="0" smtClean="0">
                <a:solidFill>
                  <a:srgbClr val="005686"/>
                </a:solidFill>
              </a:rPr>
              <a:t>;</a:t>
            </a:r>
            <a:endParaRPr lang="ru-RU" sz="1600" dirty="0" smtClean="0">
              <a:solidFill>
                <a:srgbClr val="005686"/>
              </a:solidFill>
            </a:endParaRPr>
          </a:p>
          <a:p>
            <a:pPr>
              <a:buNone/>
            </a:pPr>
            <a:r>
              <a:rPr lang="uk-UA" sz="1600" dirty="0" smtClean="0">
                <a:solidFill>
                  <a:srgbClr val="005686"/>
                </a:solidFill>
              </a:rPr>
              <a:t>насос циркуляційний </a:t>
            </a:r>
            <a:r>
              <a:rPr lang="uk-UA" sz="1600" b="1" dirty="0" smtClean="0">
                <a:solidFill>
                  <a:srgbClr val="005686"/>
                </a:solidFill>
              </a:rPr>
              <a:t>- 1950 </a:t>
            </a:r>
            <a:r>
              <a:rPr lang="uk-UA" sz="1600" b="1" dirty="0" err="1" smtClean="0">
                <a:solidFill>
                  <a:srgbClr val="005686"/>
                </a:solidFill>
              </a:rPr>
              <a:t>грн</a:t>
            </a:r>
            <a:r>
              <a:rPr lang="uk-UA" sz="1600" dirty="0" smtClean="0">
                <a:solidFill>
                  <a:srgbClr val="005686"/>
                </a:solidFill>
              </a:rPr>
              <a:t>; новорічні подарунки -</a:t>
            </a:r>
            <a:r>
              <a:rPr lang="uk-UA" sz="1600" b="1" dirty="0" smtClean="0">
                <a:solidFill>
                  <a:srgbClr val="005686"/>
                </a:solidFill>
              </a:rPr>
              <a:t>11621грн.</a:t>
            </a:r>
            <a:endParaRPr lang="ru-RU" sz="1600" b="1" dirty="0" smtClean="0">
              <a:solidFill>
                <a:srgbClr val="005686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rgbClr val="005686"/>
                </a:solidFill>
              </a:rPr>
              <a:t>   </a:t>
            </a:r>
            <a:endParaRPr lang="ru-RU" sz="1600" dirty="0" smtClean="0">
              <a:solidFill>
                <a:srgbClr val="005686"/>
              </a:solidFill>
            </a:endParaRPr>
          </a:p>
          <a:p>
            <a:pPr>
              <a:buNone/>
            </a:pPr>
            <a:r>
              <a:rPr lang="uk-UA" sz="1600" b="1" dirty="0" err="1" smtClean="0">
                <a:solidFill>
                  <a:srgbClr val="005686"/>
                </a:solidFill>
              </a:rPr>
              <a:t>Сімерківський</a:t>
            </a:r>
            <a:r>
              <a:rPr lang="uk-UA" sz="1600" b="1" dirty="0" smtClean="0">
                <a:solidFill>
                  <a:srgbClr val="005686"/>
                </a:solidFill>
              </a:rPr>
              <a:t> ЗДО: </a:t>
            </a:r>
            <a:r>
              <a:rPr lang="uk-UA" sz="1600" dirty="0" smtClean="0">
                <a:solidFill>
                  <a:srgbClr val="005686"/>
                </a:solidFill>
              </a:rPr>
              <a:t>праска парова - </a:t>
            </a:r>
            <a:r>
              <a:rPr lang="uk-UA" sz="1600" b="1" dirty="0" smtClean="0">
                <a:solidFill>
                  <a:srgbClr val="005686"/>
                </a:solidFill>
              </a:rPr>
              <a:t>1399 </a:t>
            </a:r>
            <a:r>
              <a:rPr lang="uk-UA" sz="1600" b="1" dirty="0" err="1" smtClean="0">
                <a:solidFill>
                  <a:srgbClr val="005686"/>
                </a:solidFill>
              </a:rPr>
              <a:t>грн</a:t>
            </a:r>
            <a:r>
              <a:rPr lang="uk-UA" sz="1600" b="1" dirty="0" smtClean="0">
                <a:solidFill>
                  <a:srgbClr val="005686"/>
                </a:solidFill>
              </a:rPr>
              <a:t>;</a:t>
            </a:r>
            <a:endParaRPr lang="ru-RU" sz="1600" b="1" dirty="0" smtClean="0">
              <a:solidFill>
                <a:srgbClr val="005686"/>
              </a:solidFill>
            </a:endParaRPr>
          </a:p>
          <a:p>
            <a:pPr>
              <a:buNone/>
            </a:pPr>
            <a:r>
              <a:rPr lang="uk-UA" sz="1600" dirty="0" smtClean="0">
                <a:solidFill>
                  <a:srgbClr val="005686"/>
                </a:solidFill>
              </a:rPr>
              <a:t>двері металопластикові вхідні - </a:t>
            </a:r>
            <a:r>
              <a:rPr lang="uk-UA" sz="1600" b="1" dirty="0" smtClean="0">
                <a:solidFill>
                  <a:srgbClr val="005686"/>
                </a:solidFill>
              </a:rPr>
              <a:t>60000грн</a:t>
            </a:r>
            <a:r>
              <a:rPr lang="uk-UA" sz="1600" dirty="0" smtClean="0">
                <a:solidFill>
                  <a:srgbClr val="005686"/>
                </a:solidFill>
              </a:rPr>
              <a:t>; новорічні подарунки </a:t>
            </a:r>
            <a:r>
              <a:rPr lang="uk-UA" sz="1600" b="1" dirty="0" smtClean="0">
                <a:solidFill>
                  <a:srgbClr val="005686"/>
                </a:solidFill>
              </a:rPr>
              <a:t>- 4842 </a:t>
            </a:r>
            <a:r>
              <a:rPr lang="uk-UA" sz="1600" b="1" dirty="0" err="1" smtClean="0">
                <a:solidFill>
                  <a:srgbClr val="005686"/>
                </a:solidFill>
              </a:rPr>
              <a:t>грн</a:t>
            </a:r>
            <a:r>
              <a:rPr lang="uk-UA" sz="1600" dirty="0" smtClean="0">
                <a:solidFill>
                  <a:srgbClr val="005686"/>
                </a:solidFill>
              </a:rPr>
              <a:t>;</a:t>
            </a:r>
            <a:endParaRPr lang="ru-RU" sz="1600" dirty="0" smtClean="0">
              <a:solidFill>
                <a:srgbClr val="005686"/>
              </a:solidFill>
            </a:endParaRPr>
          </a:p>
          <a:p>
            <a:pPr>
              <a:buNone/>
            </a:pPr>
            <a:r>
              <a:rPr lang="uk-UA" sz="1600" dirty="0" smtClean="0">
                <a:solidFill>
                  <a:srgbClr val="005686"/>
                </a:solidFill>
              </a:rPr>
              <a:t>плитка керамічна - </a:t>
            </a:r>
            <a:r>
              <a:rPr lang="uk-UA" sz="1600" b="1" dirty="0" smtClean="0">
                <a:solidFill>
                  <a:srgbClr val="005686"/>
                </a:solidFill>
              </a:rPr>
              <a:t>11017 </a:t>
            </a:r>
            <a:r>
              <a:rPr lang="uk-UA" sz="1600" b="1" dirty="0" err="1" smtClean="0">
                <a:solidFill>
                  <a:srgbClr val="005686"/>
                </a:solidFill>
              </a:rPr>
              <a:t>грн</a:t>
            </a:r>
            <a:r>
              <a:rPr lang="uk-UA" sz="1600" dirty="0" smtClean="0">
                <a:solidFill>
                  <a:srgbClr val="005686"/>
                </a:solidFill>
              </a:rPr>
              <a:t>; клей для плитки - </a:t>
            </a:r>
            <a:r>
              <a:rPr lang="uk-UA" sz="1600" b="1" dirty="0" smtClean="0">
                <a:solidFill>
                  <a:srgbClr val="005686"/>
                </a:solidFill>
              </a:rPr>
              <a:t>4856 грн.</a:t>
            </a:r>
            <a:endParaRPr lang="ru-RU" sz="1600" b="1" dirty="0" smtClean="0">
              <a:solidFill>
                <a:srgbClr val="005686"/>
              </a:solidFill>
            </a:endParaRPr>
          </a:p>
          <a:p>
            <a:pPr>
              <a:buNone/>
            </a:pPr>
            <a:r>
              <a:rPr lang="uk-UA" sz="1600" b="1" dirty="0" smtClean="0"/>
              <a:t> </a:t>
            </a:r>
            <a:endParaRPr lang="ru-RU" sz="1600" dirty="0" smtClean="0"/>
          </a:p>
          <a:p>
            <a:pPr>
              <a:buNone/>
            </a:pPr>
            <a:r>
              <a:rPr lang="uk-UA" sz="1400" b="1" dirty="0" smtClean="0"/>
              <a:t> 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 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 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 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 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 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 </a:t>
            </a:r>
            <a:endParaRPr lang="ru-RU" sz="1400" dirty="0" smtClean="0"/>
          </a:p>
          <a:p>
            <a:pPr>
              <a:buNone/>
            </a:pPr>
            <a:endParaRPr lang="ru-RU" sz="14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67744" y="414338"/>
            <a:ext cx="6419056" cy="566390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sdtfl="http://schemas.microsoft.com/office/word/2024/wordml/sdtformatlock" xmlns:w16sdtdh="http://schemas.microsoft.com/office/word/2020/wordml/sdtdatahash" xmlns:w16du="http://schemas.microsoft.com/office/word/2023/wordml/word16du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el="http://schemas.microsoft.com/office/2019/extlst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7740352" y="5301208"/>
            <a:ext cx="864096" cy="1192425"/>
          </a:xfrm>
          <a:prstGeom prst="rect">
            <a:avLst/>
          </a:prstGeom>
        </p:spPr>
      </p:pic>
      <p:pic>
        <p:nvPicPr>
          <p:cNvPr id="6" name="Рисунок 5" descr="C:\Users\User\Desktop\Вихователь _ методист\МЕТОДИЧНА ГОДИНА\завантаження (4).jfif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933056"/>
            <a:ext cx="864016" cy="1151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660232" y="4005064"/>
            <a:ext cx="936024" cy="122397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sdtfl="http://schemas.microsoft.com/office/word/2024/wordml/sdtformatlock" xmlns:w16sdtdh="http://schemas.microsoft.com/office/word/2020/wordml/sdtdatahash" xmlns:w16du="http://schemas.microsoft.com/office/word/2023/wordml/word16du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el="http://schemas.microsoft.com/office/2019/extlst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156176" y="5301208"/>
            <a:ext cx="864096" cy="1148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/>
          <p:nvPr/>
        </p:nvPicPr>
        <p:blipFill>
          <a:blip r:embed="rId6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5580112" y="4005064"/>
            <a:ext cx="864096" cy="1079960"/>
          </a:xfrm>
          <a:prstGeom prst="rect">
            <a:avLst/>
          </a:prstGeom>
        </p:spPr>
      </p:pic>
      <p:pic>
        <p:nvPicPr>
          <p:cNvPr id="10" name="Рисунок 9" descr="C:\Users\User\Desktop\звіт 2025\веселка\прожектори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2564904"/>
            <a:ext cx="936024" cy="1220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User\Desktop\звіт 2025\веселка\рулонні штори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96336" y="2420888"/>
            <a:ext cx="936104" cy="1220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Изображение 2" descr="62f25743-332c-4586-a5db-271eb5152f8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211960" y="1556792"/>
            <a:ext cx="1080000" cy="1079960"/>
          </a:xfrm>
          <a:prstGeom prst="rect">
            <a:avLst/>
          </a:prstGeom>
        </p:spPr>
      </p:pic>
      <p:pic>
        <p:nvPicPr>
          <p:cNvPr id="13" name="Изображение 9" descr="7de6c902-6876-4f63-849f-fcbc7059ee88"/>
          <p:cNvPicPr/>
          <p:nvPr/>
        </p:nvPicPr>
        <p:blipFill>
          <a:blip r:embed="rId10" cstate="print"/>
          <a:srcRect l="9417"/>
          <a:stretch>
            <a:fillRect/>
          </a:stretch>
        </p:blipFill>
        <p:spPr>
          <a:xfrm>
            <a:off x="7668344" y="980728"/>
            <a:ext cx="1239487" cy="1005729"/>
          </a:xfrm>
          <a:prstGeom prst="rect">
            <a:avLst/>
          </a:prstGeom>
        </p:spPr>
      </p:pic>
      <p:pic>
        <p:nvPicPr>
          <p:cNvPr id="14" name="Изображение 1" descr="0de80ba4-746e-4a9b-9ed5-9edaa654f1a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580112" y="1052736"/>
            <a:ext cx="1800200" cy="1296144"/>
          </a:xfrm>
          <a:prstGeom prst="rect">
            <a:avLst/>
          </a:prstGeom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229600" cy="638398"/>
          </a:xfrm>
        </p:spPr>
        <p:txBody>
          <a:bodyPr/>
          <a:lstStyle/>
          <a:p>
            <a:r>
              <a:rPr lang="ru-RU" b="1" dirty="0" smtClean="0"/>
              <a:t>ДОШКІЛЬНА ОСВІТА</a:t>
            </a:r>
            <a:endParaRPr lang="ru-RU" dirty="0"/>
          </a:p>
        </p:txBody>
      </p:sp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467544" y="1037928"/>
            <a:ext cx="842493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dirty="0" smtClean="0"/>
              <a:t>У 2025 році станом на 31.12.2025 року дошкільну освіту здобувають 266 дітей віком від 2 до 6 (7) років, з них у селі - 115 дітей, у місті – 151, до ЗДО зараховано 18 дітей із числа ВПО. У ЗДО виховний процес забезпечують 113 працівників, із них – 49 педагогів.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11558" y="2204864"/>
          <a:ext cx="8136906" cy="4088520"/>
        </p:xfrm>
        <a:graphic>
          <a:graphicData uri="http://schemas.openxmlformats.org/drawingml/2006/table">
            <a:tbl>
              <a:tblPr/>
              <a:tblGrid>
                <a:gridCol w="360042"/>
                <a:gridCol w="3816424"/>
                <a:gridCol w="936104"/>
                <a:gridCol w="936104"/>
                <a:gridCol w="576064"/>
                <a:gridCol w="1512168"/>
              </a:tblGrid>
              <a:tr h="47010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3264" marR="63264" marT="85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Заклад дошкільної освіти</a:t>
                      </a:r>
                      <a:r>
                        <a:rPr lang="uk-UA" sz="160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264" marR="63264" marT="85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станом 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на 31.12.2025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К-сть дітей ВПО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Кількість місць відповідно до ліцензії 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264" marR="63264" marT="85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52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К-сть груп 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2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К-сть дітей 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86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264" marR="63264" marT="85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Перечинський ЗДО  ясла-садок "Веселка" 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264" marR="63264" marT="85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98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164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264" marR="63264" marT="85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3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264" marR="63264" marT="85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Перечинський ЗДО  "Теремок" 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264" marR="63264" marT="85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53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140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264" marR="63264" marT="85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487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264" marR="63264" marT="85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+mn-lt"/>
                          <a:ea typeface="Calibri"/>
                          <a:cs typeface="Times New Roman"/>
                        </a:rPr>
                        <a:t>Філія опорного закладу </a:t>
                      </a:r>
                      <a:r>
                        <a:rPr lang="uk-UA" sz="1600" dirty="0" err="1">
                          <a:latin typeface="+mn-lt"/>
                          <a:ea typeface="Calibri"/>
                          <a:cs typeface="Times New Roman"/>
                        </a:rPr>
                        <a:t>Ворочівська</a:t>
                      </a:r>
                      <a:r>
                        <a:rPr lang="uk-UA" sz="1600" dirty="0">
                          <a:latin typeface="+mn-lt"/>
                          <a:ea typeface="Calibri"/>
                          <a:cs typeface="Times New Roman"/>
                        </a:rPr>
                        <a:t> початкова школа (з дошкільним підрозділом) Ліцею імені Героїв 68-го батальйону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264" marR="63264" marT="85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35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264" marR="63264" marT="85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86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264" marR="63264" marT="85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Дошкільний підрозділ Філії Початкова школа Зарічівської гімназії 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264" marR="63264" marT="85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28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264" marR="63264" marT="85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3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264" marR="63264" marT="85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Сімерський ЗДО  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264" marR="63264" marT="85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48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264" marR="63264" marT="85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3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264" marR="63264" marT="85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Сімерківський ЗДО  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264" marR="63264" marT="85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44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264" marR="63264" marT="85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356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РАЗОМ: 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264" marR="63264" marT="85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266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518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3264" marR="63264" marT="85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052736"/>
            <a:ext cx="4254624" cy="5400600"/>
          </a:xfrm>
          <a:ln w="9525"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uk-UA" sz="1800" b="1" u="sng" dirty="0" smtClean="0"/>
              <a:t>ОПЛАТА ПОСЛУГ (КРІМ КОМУНАЛЬНИХ): </a:t>
            </a:r>
            <a:endParaRPr lang="ru-RU" sz="1800" b="1" dirty="0" smtClean="0"/>
          </a:p>
          <a:p>
            <a:pPr>
              <a:buNone/>
            </a:pPr>
            <a:r>
              <a:rPr lang="uk-UA" sz="1400" dirty="0" smtClean="0"/>
              <a:t>послуги з медогляду працівників - </a:t>
            </a:r>
            <a:r>
              <a:rPr lang="uk-UA" sz="1400" b="1" dirty="0" smtClean="0"/>
              <a:t>43638 </a:t>
            </a:r>
            <a:r>
              <a:rPr lang="uk-UA" sz="1400" b="1" dirty="0" err="1" smtClean="0"/>
              <a:t>грн</a:t>
            </a:r>
            <a:r>
              <a:rPr lang="uk-UA" sz="1400" b="1" dirty="0" smtClean="0"/>
              <a:t>; </a:t>
            </a:r>
            <a:endParaRPr lang="ru-RU" sz="1400" b="1" dirty="0" smtClean="0"/>
          </a:p>
          <a:p>
            <a:pPr>
              <a:buNone/>
            </a:pPr>
            <a:r>
              <a:rPr lang="uk-UA" sz="1400" dirty="0" smtClean="0"/>
              <a:t>послуги з перезарядки вогнегасників </a:t>
            </a:r>
            <a:r>
              <a:rPr lang="uk-UA" sz="1400" b="1" dirty="0" smtClean="0"/>
              <a:t>-  9000 </a:t>
            </a:r>
            <a:r>
              <a:rPr lang="uk-UA" sz="1400" b="1" dirty="0" err="1" smtClean="0"/>
              <a:t>грн</a:t>
            </a:r>
            <a:r>
              <a:rPr lang="uk-UA" sz="1400" b="1" dirty="0" smtClean="0"/>
              <a:t>; </a:t>
            </a:r>
            <a:endParaRPr lang="ru-RU" sz="1400" b="1" dirty="0" smtClean="0"/>
          </a:p>
          <a:p>
            <a:pPr>
              <a:buNone/>
            </a:pPr>
            <a:r>
              <a:rPr lang="uk-UA" sz="1400" dirty="0" smtClean="0"/>
              <a:t>прочищення та випробовування димових та вентиляційних каналів котелень - </a:t>
            </a:r>
            <a:r>
              <a:rPr lang="uk-UA" sz="1400" b="1" dirty="0" smtClean="0"/>
              <a:t>5755 </a:t>
            </a:r>
            <a:r>
              <a:rPr lang="uk-UA" sz="1400" b="1" dirty="0" err="1" smtClean="0"/>
              <a:t>грн</a:t>
            </a:r>
            <a:r>
              <a:rPr lang="uk-UA" sz="1400" b="1" dirty="0" smtClean="0"/>
              <a:t>;</a:t>
            </a:r>
            <a:endParaRPr lang="ru-RU" sz="1400" b="1" dirty="0" smtClean="0"/>
          </a:p>
          <a:p>
            <a:pPr>
              <a:buNone/>
            </a:pPr>
            <a:r>
              <a:rPr lang="uk-UA" sz="1400" dirty="0" smtClean="0"/>
              <a:t>послуги мікробіологічного та хімічного дослідження води -</a:t>
            </a:r>
            <a:r>
              <a:rPr lang="uk-UA" sz="1400" b="1" dirty="0" smtClean="0"/>
              <a:t>3426 </a:t>
            </a:r>
            <a:r>
              <a:rPr lang="uk-UA" sz="1400" b="1" dirty="0" err="1" smtClean="0"/>
              <a:t>грн</a:t>
            </a:r>
            <a:r>
              <a:rPr lang="uk-UA" sz="1400" dirty="0" smtClean="0"/>
              <a:t>;</a:t>
            </a:r>
            <a:endParaRPr lang="ru-RU" sz="1400" dirty="0" smtClean="0"/>
          </a:p>
          <a:p>
            <a:pPr>
              <a:buNone/>
            </a:pPr>
            <a:r>
              <a:rPr lang="uk-UA" sz="1400" dirty="0" smtClean="0"/>
              <a:t>технічне обслуговування систем внутрішніх газопроводів -</a:t>
            </a:r>
            <a:r>
              <a:rPr lang="uk-UA" sz="1400" b="1" dirty="0" smtClean="0"/>
              <a:t>15357 </a:t>
            </a:r>
            <a:r>
              <a:rPr lang="uk-UA" sz="1400" b="1" dirty="0" err="1" smtClean="0"/>
              <a:t>грн</a:t>
            </a:r>
            <a:r>
              <a:rPr lang="uk-UA" sz="1400" dirty="0" smtClean="0"/>
              <a:t>;</a:t>
            </a:r>
            <a:endParaRPr lang="ru-RU" sz="1400" dirty="0" smtClean="0"/>
          </a:p>
          <a:p>
            <a:pPr>
              <a:buNone/>
            </a:pPr>
            <a:r>
              <a:rPr lang="uk-UA" sz="1400" dirty="0" smtClean="0"/>
              <a:t>послуги замірів опору ізоляції електромережі - </a:t>
            </a:r>
            <a:r>
              <a:rPr lang="uk-UA" sz="1400" b="1" dirty="0" smtClean="0"/>
              <a:t>29200 </a:t>
            </a:r>
            <a:r>
              <a:rPr lang="uk-UA" sz="1400" b="1" dirty="0" err="1" smtClean="0"/>
              <a:t>грн</a:t>
            </a:r>
            <a:r>
              <a:rPr lang="uk-UA" sz="1400" b="1" dirty="0" smtClean="0"/>
              <a:t>; </a:t>
            </a:r>
            <a:endParaRPr lang="ru-RU" sz="1400" b="1" dirty="0" smtClean="0"/>
          </a:p>
          <a:p>
            <a:pPr>
              <a:buNone/>
            </a:pPr>
            <a:r>
              <a:rPr lang="uk-UA" sz="1400" dirty="0" smtClean="0"/>
              <a:t>послуги вогнезахисної обробки дерев'яних конструкцій покрівлі у ЗДО «Веселка» - </a:t>
            </a:r>
            <a:r>
              <a:rPr lang="uk-UA" sz="1400" b="1" dirty="0" smtClean="0"/>
              <a:t>97069 грн.</a:t>
            </a:r>
            <a:endParaRPr lang="ru-RU" sz="1400" b="1" dirty="0" smtClean="0"/>
          </a:p>
          <a:p>
            <a:pPr>
              <a:buNone/>
            </a:pPr>
            <a:endParaRPr lang="ru-RU" sz="1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6016" y="1052736"/>
            <a:ext cx="4248472" cy="5400600"/>
          </a:xfrm>
          <a:ln w="12700"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uk-UA" sz="1800" b="1" u="sng" dirty="0" smtClean="0"/>
              <a:t>ПРИДБАННЯ ОБЛАДНАННЯ І ПРЕДМЕТІВ ДОВГОСТРОКОВОГО КОРИСТУВАННЯ: </a:t>
            </a:r>
            <a:endParaRPr lang="ru-RU" sz="1800" dirty="0" smtClean="0"/>
          </a:p>
          <a:p>
            <a:pPr>
              <a:buNone/>
            </a:pPr>
            <a:r>
              <a:rPr lang="uk-UA" sz="1600" dirty="0" smtClean="0"/>
              <a:t>системний блок на базі процесора для ЗДО «Теремок».</a:t>
            </a:r>
            <a:endParaRPr lang="ru-RU" sz="1600" dirty="0" smtClean="0"/>
          </a:p>
          <a:p>
            <a:pPr>
              <a:buNone/>
            </a:pPr>
            <a:r>
              <a:rPr lang="uk-UA" sz="1600" b="1" dirty="0" smtClean="0"/>
              <a:t> </a:t>
            </a:r>
            <a:r>
              <a:rPr lang="uk-UA" sz="1800" b="1" u="sng" dirty="0" smtClean="0"/>
              <a:t>КАПІТАЛЬНИЙ РЕМОНТ: 201 591 ГРН.</a:t>
            </a:r>
            <a:endParaRPr lang="ru-RU" sz="1800" dirty="0" smtClean="0"/>
          </a:p>
          <a:p>
            <a:pPr>
              <a:buNone/>
            </a:pPr>
            <a:r>
              <a:rPr lang="uk-UA" sz="1600" dirty="0" smtClean="0"/>
              <a:t>Тех. нагляд по об’єкту «Капітальний ремонт. Заміна вікон та дверей у будівлі ЗДО «Теремок» Перечинської міської ради по </a:t>
            </a:r>
            <a:r>
              <a:rPr lang="uk-UA" sz="1600" dirty="0" err="1" smtClean="0"/>
              <a:t>вул.Незалежності</a:t>
            </a:r>
            <a:r>
              <a:rPr lang="uk-UA" sz="1600" dirty="0" smtClean="0"/>
              <a:t>, 6 в м.Перечин Закарпатської області» - </a:t>
            </a:r>
            <a:r>
              <a:rPr lang="uk-UA" sz="1600" b="1" dirty="0" smtClean="0"/>
              <a:t>2438 грн. </a:t>
            </a:r>
            <a:endParaRPr lang="ru-RU" sz="1600" b="1" dirty="0" smtClean="0"/>
          </a:p>
          <a:p>
            <a:pPr>
              <a:buNone/>
            </a:pPr>
            <a:r>
              <a:rPr lang="uk-UA" sz="1600" dirty="0" err="1" smtClean="0"/>
              <a:t>Вик.роботи</a:t>
            </a:r>
            <a:r>
              <a:rPr lang="uk-UA" sz="1600" dirty="0" smtClean="0"/>
              <a:t> по об’єкту» Капітальний ремонт. Заміна вікон та дверей у будівлі ЗДО «Теремок» Перечинської міської ради по </a:t>
            </a:r>
            <a:r>
              <a:rPr lang="uk-UA" sz="1600" dirty="0" err="1" smtClean="0"/>
              <a:t>вул.Незалежності</a:t>
            </a:r>
            <a:r>
              <a:rPr lang="uk-UA" sz="1600" dirty="0" smtClean="0"/>
              <a:t>, 6 в м.Перечин Закарпатської області» - </a:t>
            </a:r>
            <a:r>
              <a:rPr lang="uk-UA" sz="1600" b="1" dirty="0" smtClean="0"/>
              <a:t>199152,86 грн.</a:t>
            </a:r>
            <a:endParaRPr lang="ru-RU" sz="1600" b="1" dirty="0" smtClean="0"/>
          </a:p>
          <a:p>
            <a:pPr>
              <a:buNone/>
            </a:pPr>
            <a:endParaRPr lang="ru-RU" sz="1600" dirty="0"/>
          </a:p>
        </p:txBody>
      </p:sp>
      <p:pic>
        <p:nvPicPr>
          <p:cNvPr id="5" name="Рисунок 4" descr="C:\Users\User\Desktop\звіт 2025\веселка\вентиляція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221088"/>
            <a:ext cx="190272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699792" y="414338"/>
            <a:ext cx="5987008" cy="638398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pic>
        <p:nvPicPr>
          <p:cNvPr id="7" name="Рисунок 6" descr="C:\Users\User\Downloads\70396b47-d2e7-4d9f-87c9-36aead443e2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5013176"/>
            <a:ext cx="1919601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ownloads\3f229c75-2432-4b2b-8f43-14b44492fed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5085184"/>
            <a:ext cx="1088981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esktop\звіт 2025\веселка\вентиляція 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4221088"/>
            <a:ext cx="1079476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er\Desktop\звіт 2025\веселка\ремонт водопроводу 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752" y="4797152"/>
            <a:ext cx="808347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80728"/>
            <a:ext cx="8712968" cy="5400600"/>
          </a:xfrm>
        </p:spPr>
        <p:txBody>
          <a:bodyPr/>
          <a:lstStyle/>
          <a:p>
            <a:pPr>
              <a:buNone/>
            </a:pPr>
            <a:endParaRPr lang="uk-UA" sz="1400" b="1" dirty="0" smtClean="0"/>
          </a:p>
          <a:p>
            <a:pPr>
              <a:buNone/>
            </a:pPr>
            <a:r>
              <a:rPr lang="uk-UA" sz="1600" b="1" dirty="0" smtClean="0"/>
              <a:t> </a:t>
            </a:r>
            <a:endParaRPr lang="ru-RU" sz="1600" dirty="0" smtClean="0"/>
          </a:p>
          <a:p>
            <a:pPr>
              <a:buNone/>
            </a:pPr>
            <a:r>
              <a:rPr lang="uk-UA" sz="1400" b="1" dirty="0" smtClean="0"/>
              <a:t> 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 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 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 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 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 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 </a:t>
            </a:r>
            <a:endParaRPr lang="ru-RU" sz="1400" dirty="0" smtClean="0"/>
          </a:p>
          <a:p>
            <a:pPr>
              <a:buNone/>
            </a:pPr>
            <a:endParaRPr lang="ru-RU" sz="14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79712" y="404664"/>
            <a:ext cx="6419056" cy="566390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61448" name="Rectangle 8"/>
          <p:cNvSpPr>
            <a:spLocks noChangeArrowheads="1"/>
          </p:cNvSpPr>
          <p:nvPr/>
        </p:nvSpPr>
        <p:spPr bwMode="auto">
          <a:xfrm>
            <a:off x="3059832" y="908720"/>
            <a:ext cx="44459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ВАРТІСТЬ ДІТОДНЯ У ЗДО У 2025 РОЦІ 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graphicFrame>
        <p:nvGraphicFramePr>
          <p:cNvPr id="23" name="Диаграмма 22"/>
          <p:cNvGraphicFramePr/>
          <p:nvPr/>
        </p:nvGraphicFramePr>
        <p:xfrm>
          <a:off x="251520" y="1268760"/>
          <a:ext cx="8712968" cy="5139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792088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590825" y="980728"/>
            <a:ext cx="8553175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>
              <a:tabLst>
                <a:tab pos="2576513" algn="l"/>
              </a:tabLst>
            </a:pPr>
            <a:r>
              <a:rPr lang="ru-RU" b="1" dirty="0" smtClean="0"/>
              <a:t>ВИДАТКИ ПО ЗАГАЛЬНІЙ СЕРЕДНІЙ ОСВІТІ ЗА 2024 РІК   </a:t>
            </a:r>
            <a:r>
              <a:rPr lang="ru-RU" b="1" u="sng" dirty="0" smtClean="0"/>
              <a:t>124 317 210 ГРН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79512" y="1340768"/>
          <a:ext cx="8620886" cy="5160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124744"/>
            <a:ext cx="4248472" cy="5256584"/>
          </a:xfrm>
          <a:ln w="9525"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uk-UA" sz="1400" b="1" dirty="0" smtClean="0"/>
              <a:t>ПЕРЕЧИНСЬКИЙ ЛІЦЕЙ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ПРИДБАННЯ: спортивний інвентар-</a:t>
            </a:r>
            <a:r>
              <a:rPr lang="uk-UA" sz="1400" dirty="0" smtClean="0"/>
              <a:t>комплекти спортивної форми-5680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за частини до машини для чищення-19000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футболки, кепки -13900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За фарби -13002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фарба для бетонних поверхонь - 5662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за фарбу гумову – 18264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за щебінь - 20000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за гумову плитку травмобезпечну та втулки для гумової плитки - 98100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за сітку волейбольну - 5600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новорічні подарунки - 130250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за світильники та лампи - 9194 грн.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ПОСЛУГИ: </a:t>
            </a:r>
            <a:r>
              <a:rPr lang="uk-UA" sz="1400" dirty="0" err="1" smtClean="0"/>
              <a:t>послуги</a:t>
            </a:r>
            <a:r>
              <a:rPr lang="uk-UA" sz="1400" dirty="0" smtClean="0"/>
              <a:t> проведення медогляду працівників - 73730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послуги перезарядки вогнегасників - 6800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послуги з поточного ремонту окремих класних приміщень першого поверху - 399126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технічне обслуговування систем внутрішніх газопроводів - 19211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;послуги замірів опору ізоляції електромережі - 10400 грн.</a:t>
            </a:r>
          </a:p>
          <a:p>
            <a:pPr>
              <a:buNone/>
            </a:pPr>
            <a:r>
              <a:rPr lang="uk-UA" sz="1400" b="1" dirty="0" smtClean="0"/>
              <a:t>ФІЛІЯ ВОРОЧІВСЬКА ПОЧАТКОВА ШКОЛА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ПРИДБАННЯ:</a:t>
            </a:r>
            <a:r>
              <a:rPr lang="uk-UA" sz="1400" dirty="0" smtClean="0"/>
              <a:t> новорічні подарунки - 9926 грн.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ПОСЛУГИ:</a:t>
            </a:r>
            <a:r>
              <a:rPr lang="uk-UA" sz="1400" dirty="0" smtClean="0"/>
              <a:t> </a:t>
            </a:r>
            <a:r>
              <a:rPr lang="uk-UA" sz="1400" dirty="0" err="1" smtClean="0"/>
              <a:t>послуги</a:t>
            </a:r>
            <a:r>
              <a:rPr lang="uk-UA" sz="1400" dirty="0" smtClean="0"/>
              <a:t> проведення медогляду працівників – 8312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послуги замірів опору ізоляції електромережі – 14400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послуги з улаштування с-ми автоматичної пожежної сигналізації – 72500 грн.</a:t>
            </a: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 </a:t>
            </a:r>
            <a:endParaRPr lang="ru-RU" sz="1400" dirty="0" smtClean="0"/>
          </a:p>
          <a:p>
            <a:pPr>
              <a:buNone/>
            </a:pPr>
            <a:endParaRPr lang="ru-RU" sz="1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908720"/>
            <a:ext cx="4392488" cy="5472608"/>
          </a:xfrm>
          <a:ln w="9525"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uk-UA" sz="1400" b="1" dirty="0" smtClean="0"/>
              <a:t>ФІЛІЯ ПОЧАТКОВА ШКОЛА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ПРИДБАННЯ: </a:t>
            </a:r>
            <a:r>
              <a:rPr lang="uk-UA" sz="1400" dirty="0" smtClean="0"/>
              <a:t>новорічні подарунки – 43094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за кабель силовий-191421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ПОСЛУГИ: </a:t>
            </a:r>
            <a:r>
              <a:rPr lang="uk-UA" sz="1400" dirty="0" smtClean="0"/>
              <a:t>технічне обслуговування локальної мережі -17420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Заміна регулятора тиску газу,крана кульового газового – 34307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послуги топографо-геодезичного знімання – 20000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зняття вузла обліку газу на повірку та встановлення після повірки – 5535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</a:t>
            </a:r>
            <a:r>
              <a:rPr lang="uk-UA" sz="1400" dirty="0" err="1" smtClean="0"/>
              <a:t>Облаш.захисної</a:t>
            </a:r>
            <a:r>
              <a:rPr lang="uk-UA" sz="1400" dirty="0" smtClean="0"/>
              <a:t> конструкції та огорожі </a:t>
            </a:r>
            <a:r>
              <a:rPr lang="uk-UA" sz="1400" dirty="0" err="1" smtClean="0"/>
              <a:t>спорт.майданчика</a:t>
            </a:r>
            <a:r>
              <a:rPr lang="uk-UA" sz="1400" dirty="0" smtClean="0"/>
              <a:t> – 85000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послуги проведення медогляду працівників – 17663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послуги перезарядки вогнегасників -3400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технічне </a:t>
            </a:r>
            <a:r>
              <a:rPr lang="uk-UA" sz="1400" dirty="0" err="1" smtClean="0"/>
              <a:t>обслугов</a:t>
            </a:r>
            <a:r>
              <a:rPr lang="uk-UA" sz="1400" dirty="0" smtClean="0"/>
              <a:t>. Систем  внутрішніх газопроводів – 9363 грн.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КАПІТАЛЬНІ ВИДАТКИ: </a:t>
            </a:r>
            <a:endParaRPr lang="ru-RU" sz="1400" dirty="0" smtClean="0"/>
          </a:p>
          <a:p>
            <a:pPr>
              <a:buNone/>
            </a:pPr>
            <a:r>
              <a:rPr lang="uk-UA" sz="1400" dirty="0" smtClean="0"/>
              <a:t>«Капітальний ремонт шкільного подвір'я та огорожі філії опорного закладу  Початкова школа Ліцею імені Героїв 68 батальйону </a:t>
            </a:r>
            <a:r>
              <a:rPr lang="uk-UA" sz="1400" dirty="0" err="1" smtClean="0"/>
              <a:t>Перечинсьої</a:t>
            </a:r>
            <a:r>
              <a:rPr lang="uk-UA" sz="1400" dirty="0" smtClean="0"/>
              <a:t> міської ради за адресою </a:t>
            </a:r>
            <a:r>
              <a:rPr lang="uk-UA" sz="1400" dirty="0" err="1" smtClean="0"/>
              <a:t>вул.Ужанська</a:t>
            </a:r>
            <a:r>
              <a:rPr lang="uk-UA" sz="1400" dirty="0" smtClean="0"/>
              <a:t>,9 в м.Перечин Ужгородського району Закарпатської області» - 4032830 грн.</a:t>
            </a:r>
          </a:p>
          <a:p>
            <a:pPr>
              <a:buNone/>
            </a:pPr>
            <a:r>
              <a:rPr lang="uk-UA" sz="1400" dirty="0" smtClean="0"/>
              <a:t>Капітальний ремонт, </a:t>
            </a:r>
            <a:r>
              <a:rPr lang="uk-UA" sz="1400" dirty="0" err="1" smtClean="0"/>
              <a:t>термомодернізація</a:t>
            </a:r>
            <a:r>
              <a:rPr lang="uk-UA" sz="1400" dirty="0" smtClean="0"/>
              <a:t> будівлі  філії опорного закладу  Початкова школа Ліцею імені Героїв 68 батальйону </a:t>
            </a:r>
            <a:r>
              <a:rPr lang="uk-UA" sz="1400" dirty="0" err="1" smtClean="0"/>
              <a:t>Перечинсьої</a:t>
            </a:r>
            <a:r>
              <a:rPr lang="uk-UA" sz="1400" dirty="0" smtClean="0"/>
              <a:t> міської ради за адресою: Закарпатська обл.,Ужгородський р-н, м.Перечин </a:t>
            </a:r>
            <a:r>
              <a:rPr lang="uk-UA" sz="1400" dirty="0" err="1" smtClean="0"/>
              <a:t>вул.Ужанська</a:t>
            </a:r>
            <a:r>
              <a:rPr lang="uk-UA" sz="1400" dirty="0" smtClean="0"/>
              <a:t>, 9» - 45706514 грн.</a:t>
            </a:r>
            <a:endParaRPr lang="ru-RU" sz="1400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27784" y="332656"/>
            <a:ext cx="4824536" cy="638398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052736"/>
            <a:ext cx="4316288" cy="5328592"/>
          </a:xfrm>
          <a:ln w="9525"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uk-UA" sz="1400" b="1" dirty="0" smtClean="0"/>
              <a:t>ЗАРІЧІВСЬКА ГІМНАЗІЯ 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ПРИДБАННЯ: </a:t>
            </a:r>
            <a:r>
              <a:rPr lang="uk-UA" sz="1400" dirty="0" smtClean="0"/>
              <a:t> фарби – 26423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сіль </a:t>
            </a:r>
            <a:r>
              <a:rPr lang="uk-UA" sz="1400" dirty="0" err="1" smtClean="0"/>
              <a:t>таблетована</a:t>
            </a:r>
            <a:r>
              <a:rPr lang="uk-UA" sz="1400" dirty="0" smtClean="0"/>
              <a:t> – 23400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за рушники та дитячі постільні комплекти – 30500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бойлер електричний -13000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за сітку огороджувальну для спортивного майданчика – 90147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новорічні подарунки – 55199 грн.</a:t>
            </a:r>
            <a:endParaRPr lang="ru-RU" sz="1400" dirty="0" smtClean="0"/>
          </a:p>
          <a:p>
            <a:pPr>
              <a:buNone/>
            </a:pPr>
            <a:r>
              <a:rPr lang="uk-UA" sz="1400" dirty="0" smtClean="0"/>
              <a:t> </a:t>
            </a:r>
            <a:endParaRPr lang="ru-RU" sz="1400" dirty="0" smtClean="0"/>
          </a:p>
          <a:p>
            <a:pPr>
              <a:buNone/>
            </a:pPr>
            <a:endParaRPr lang="uk-UA" sz="1400" dirty="0" smtClean="0"/>
          </a:p>
          <a:p>
            <a:pPr>
              <a:buNone/>
            </a:pPr>
            <a:endParaRPr lang="uk-UA" sz="1400" dirty="0" smtClean="0"/>
          </a:p>
          <a:p>
            <a:pPr>
              <a:buNone/>
            </a:pPr>
            <a:endParaRPr lang="uk-UA" sz="1400" dirty="0" smtClean="0"/>
          </a:p>
          <a:p>
            <a:pPr>
              <a:buNone/>
            </a:pPr>
            <a:endParaRPr lang="uk-UA" sz="1400" dirty="0" smtClean="0"/>
          </a:p>
          <a:p>
            <a:pPr>
              <a:buNone/>
            </a:pPr>
            <a:endParaRPr lang="uk-UA" sz="1400" dirty="0" smtClean="0"/>
          </a:p>
          <a:p>
            <a:pPr>
              <a:buNone/>
            </a:pPr>
            <a:r>
              <a:rPr lang="uk-UA" sz="1400" b="1" dirty="0" smtClean="0"/>
              <a:t>ПОСЛУГИ: </a:t>
            </a:r>
            <a:r>
              <a:rPr lang="uk-UA" sz="1400" dirty="0" smtClean="0"/>
              <a:t>технічне обслуговування внутрішньої електромережі -9535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послуги мікробіологічного та хімічного дослідження води – 1713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послуги проведення медогляду працівників – 6234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послуги перезарядки вогнегасників – 3200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послуги проведення медогляду працівників - 22858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технічне обслуговування систем внутрішніх газопроводів – 5943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послуги замірів опору ізоляції електромережі – 14400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поточний ремонт даху будівлі дитячого садка ФПШ Зарічівської гімназії -127817 грн.</a:t>
            </a:r>
            <a:endParaRPr lang="ru-RU" sz="1400" dirty="0" smtClean="0"/>
          </a:p>
          <a:p>
            <a:endParaRPr lang="ru-RU" sz="1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52736"/>
            <a:ext cx="4316288" cy="5328592"/>
          </a:xfrm>
          <a:ln w="9525"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uk-UA" sz="1400" b="1" dirty="0" smtClean="0"/>
              <a:t>СІМЕРСЬКА  ГІМНАЗІЯ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ПРИДБАННЯ: </a:t>
            </a:r>
            <a:r>
              <a:rPr lang="uk-UA" sz="1400" dirty="0" smtClean="0"/>
              <a:t> світильники – 11460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фарби – 4280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вироби для ванної кімнати та кухні – 8717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огороджувальна сітка на спортивний майданчик – 79998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новорічні подарунки – 36557 грн.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ПОСЛУГИ: </a:t>
            </a:r>
            <a:r>
              <a:rPr lang="uk-UA" sz="1400" dirty="0" err="1" smtClean="0"/>
              <a:t>послуги</a:t>
            </a:r>
            <a:r>
              <a:rPr lang="uk-UA" sz="1400" dirty="0" smtClean="0"/>
              <a:t> з поточного ремонту системи водопроводу в будівлі Сімерської гімназії – 199369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послуги проведення медогляду працівників – 25975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послуги перезарядки вогнегасників – 2200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послуги мікробіологічного та хімічного дослідження води – 1713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технічне обслуговування систем внутрішніх газопроводів – 5961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 послуги замірів опору ізоляції електромережі – 12400 грн.</a:t>
            </a:r>
            <a:endParaRPr lang="ru-RU" sz="1400" dirty="0" smtClean="0"/>
          </a:p>
          <a:p>
            <a:pPr>
              <a:buNone/>
            </a:pPr>
            <a:r>
              <a:rPr lang="uk-UA" sz="1400" b="1" dirty="0" smtClean="0"/>
              <a:t>КАПІТАЛЬНІ ВИДАТКИ: </a:t>
            </a:r>
            <a:r>
              <a:rPr lang="uk-UA" sz="1400" dirty="0" smtClean="0"/>
              <a:t>придбання насосу – 46999 </a:t>
            </a:r>
            <a:r>
              <a:rPr lang="uk-UA" sz="1400" dirty="0" err="1" smtClean="0"/>
              <a:t>грн</a:t>
            </a:r>
            <a:r>
              <a:rPr lang="uk-UA" sz="1400" dirty="0" smtClean="0"/>
              <a:t>;капітальний ремонт спортзалу – 1629043 грн.</a:t>
            </a:r>
            <a:endParaRPr lang="ru-RU" sz="1400" dirty="0" smtClean="0"/>
          </a:p>
          <a:p>
            <a:endParaRPr lang="ru-RU" sz="14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27784" y="414338"/>
            <a:ext cx="4824536" cy="638398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pic>
        <p:nvPicPr>
          <p:cNvPr id="6" name="Рисунок 5" descr="C:\Users\User\Desktop\звіт 2025\зарічово\білизна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492896"/>
            <a:ext cx="1080309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звіт 2025\зарічово\рушники.jpg"/>
          <p:cNvPicPr/>
          <p:nvPr/>
        </p:nvPicPr>
        <p:blipFill>
          <a:blip r:embed="rId3" cstate="print"/>
          <a:srcRect l="21687" r="25771"/>
          <a:stretch>
            <a:fillRect/>
          </a:stretch>
        </p:blipFill>
        <p:spPr bwMode="auto">
          <a:xfrm>
            <a:off x="1331640" y="2492896"/>
            <a:ext cx="1008112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звіт 2025\зарічово\бойлер.jpg"/>
          <p:cNvPicPr/>
          <p:nvPr/>
        </p:nvPicPr>
        <p:blipFill>
          <a:blip r:embed="rId4" cstate="print"/>
          <a:srcRect r="20014"/>
          <a:stretch>
            <a:fillRect/>
          </a:stretch>
        </p:blipFill>
        <p:spPr bwMode="auto">
          <a:xfrm>
            <a:off x="2483768" y="2492896"/>
            <a:ext cx="864096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esktop\звіт 2025\зарічово\ремонт даху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2492896"/>
            <a:ext cx="810504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er\Desktop\звіт 2025\СІМЕР ГІМНАЗІЯ\зображення_viber_2026-01-06_12-59-00-19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4653136"/>
            <a:ext cx="1078861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User\Desktop\звіт 2025\СІМЕР ГІМНАЗІЯ\зображення_viber_2026-01-06_12-59-00-38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68344" y="4725144"/>
            <a:ext cx="1078861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звіт 2025\СІМЕР ГІМНАЗІЯ\зображення_viber_2026-01-06_12-58-59-958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28184" y="4653136"/>
            <a:ext cx="1078861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71600" y="1196752"/>
            <a:ext cx="7344816" cy="5112568"/>
          </a:xfrm>
        </p:spPr>
        <p:txBody>
          <a:bodyPr/>
          <a:lstStyle/>
          <a:p>
            <a:pPr>
              <a:buNone/>
            </a:pPr>
            <a:r>
              <a:rPr lang="uk-UA" sz="1800" b="1" dirty="0" smtClean="0"/>
              <a:t>СІМЕРКІВСЬКА  ГІМНАЗІЯ</a:t>
            </a:r>
            <a:endParaRPr lang="ru-RU" sz="1800" dirty="0" smtClean="0"/>
          </a:p>
          <a:p>
            <a:pPr>
              <a:buNone/>
            </a:pPr>
            <a:r>
              <a:rPr lang="uk-UA" sz="1800" b="1" dirty="0" smtClean="0"/>
              <a:t>ПРИДБАННЯ:</a:t>
            </a:r>
            <a:r>
              <a:rPr lang="uk-UA" sz="1800" dirty="0" smtClean="0"/>
              <a:t> насос центр обіжний – 4500 </a:t>
            </a:r>
            <a:r>
              <a:rPr lang="uk-UA" sz="1800" dirty="0" err="1" smtClean="0"/>
              <a:t>грн</a:t>
            </a:r>
            <a:r>
              <a:rPr lang="uk-UA" sz="1800" dirty="0" smtClean="0"/>
              <a:t>; фарби – 5875 </a:t>
            </a:r>
            <a:r>
              <a:rPr lang="uk-UA" sz="1800" dirty="0" err="1" smtClean="0"/>
              <a:t>грн</a:t>
            </a:r>
            <a:r>
              <a:rPr lang="uk-UA" sz="1800" dirty="0" smtClean="0"/>
              <a:t>; вогнегасники – 2940 </a:t>
            </a:r>
            <a:r>
              <a:rPr lang="uk-UA" sz="1800" dirty="0" err="1" smtClean="0"/>
              <a:t>грн</a:t>
            </a:r>
            <a:r>
              <a:rPr lang="uk-UA" sz="1800" dirty="0" smtClean="0"/>
              <a:t>; елементи електричних схем – 25796 </a:t>
            </a:r>
            <a:r>
              <a:rPr lang="uk-UA" sz="1800" dirty="0" err="1" smtClean="0"/>
              <a:t>грн</a:t>
            </a:r>
            <a:r>
              <a:rPr lang="uk-UA" sz="1800" dirty="0" smtClean="0"/>
              <a:t>; кабелі 9111 </a:t>
            </a:r>
            <a:r>
              <a:rPr lang="uk-UA" sz="1800" dirty="0" err="1" smtClean="0"/>
              <a:t>грн</a:t>
            </a:r>
            <a:r>
              <a:rPr lang="uk-UA" sz="1800" dirty="0" smtClean="0"/>
              <a:t>; новорічні подарунки – 17431 грн.</a:t>
            </a:r>
            <a:endParaRPr lang="ru-RU" sz="1800" dirty="0" smtClean="0"/>
          </a:p>
          <a:p>
            <a:pPr>
              <a:buNone/>
            </a:pPr>
            <a:endParaRPr lang="uk-UA" sz="1800" b="1" dirty="0" smtClean="0"/>
          </a:p>
          <a:p>
            <a:pPr>
              <a:buNone/>
            </a:pPr>
            <a:endParaRPr lang="uk-UA" sz="1800" b="1" dirty="0" smtClean="0"/>
          </a:p>
          <a:p>
            <a:pPr>
              <a:buNone/>
            </a:pPr>
            <a:endParaRPr lang="uk-UA" sz="1800" b="1" dirty="0" smtClean="0"/>
          </a:p>
          <a:p>
            <a:pPr>
              <a:buNone/>
            </a:pPr>
            <a:endParaRPr lang="uk-UA" sz="1800" b="1" dirty="0" smtClean="0"/>
          </a:p>
          <a:p>
            <a:pPr>
              <a:buNone/>
            </a:pPr>
            <a:endParaRPr lang="uk-UA" sz="1800" b="1" dirty="0" smtClean="0"/>
          </a:p>
          <a:p>
            <a:pPr>
              <a:buNone/>
            </a:pPr>
            <a:endParaRPr lang="uk-UA" sz="1800" b="1" dirty="0" smtClean="0"/>
          </a:p>
          <a:p>
            <a:pPr>
              <a:buNone/>
            </a:pPr>
            <a:endParaRPr lang="uk-UA" sz="1800" b="1" dirty="0" smtClean="0"/>
          </a:p>
          <a:p>
            <a:pPr>
              <a:buNone/>
            </a:pPr>
            <a:r>
              <a:rPr lang="uk-UA" sz="1800" b="1" dirty="0" smtClean="0"/>
              <a:t>ПОСЛУГИ: </a:t>
            </a:r>
            <a:r>
              <a:rPr lang="uk-UA" sz="1800" dirty="0" err="1" smtClean="0"/>
              <a:t>послуги</a:t>
            </a:r>
            <a:r>
              <a:rPr lang="uk-UA" sz="1800" dirty="0" smtClean="0"/>
              <a:t> проведення медогляду працівників – 14546 </a:t>
            </a:r>
            <a:r>
              <a:rPr lang="uk-UA" sz="1800" dirty="0" err="1" smtClean="0"/>
              <a:t>грн</a:t>
            </a:r>
            <a:r>
              <a:rPr lang="uk-UA" sz="1800" dirty="0" smtClean="0"/>
              <a:t>; послуги перезарядки вогнегасників – 2200 </a:t>
            </a:r>
            <a:r>
              <a:rPr lang="uk-UA" sz="1800" dirty="0" err="1" smtClean="0"/>
              <a:t>грн</a:t>
            </a:r>
            <a:r>
              <a:rPr lang="uk-UA" sz="1800" dirty="0" smtClean="0"/>
              <a:t>; послуги мікробіологічного та хімічного дослідження води – 1713 </a:t>
            </a:r>
            <a:r>
              <a:rPr lang="uk-UA" sz="1800" dirty="0" err="1" smtClean="0"/>
              <a:t>грн</a:t>
            </a:r>
            <a:r>
              <a:rPr lang="uk-UA" sz="1800" dirty="0" smtClean="0"/>
              <a:t>; послуги замірів опору ізоляції електромережі – 10400 грн.</a:t>
            </a:r>
            <a:endParaRPr lang="ru-RU" sz="1800" dirty="0" smtClean="0"/>
          </a:p>
          <a:p>
            <a:pPr>
              <a:buNone/>
            </a:pPr>
            <a:endParaRPr lang="ru-RU" sz="18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27784" y="414338"/>
            <a:ext cx="4824536" cy="638398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pic>
        <p:nvPicPr>
          <p:cNvPr id="6" name="Рисунок 5" descr="C:\Users\User\AppData\Local\Temp\Rar$DRa8696.36679\Заміна електрощита на ІІ поверсі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708920"/>
            <a:ext cx="1084677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AppData\Local\Temp\Rar$DRa8696.41501\Заміна електрощита на І поверсі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2636912"/>
            <a:ext cx="1084677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2" name="Picture 2" descr="C:\Users\User\Desktop\Заиіна замків на дверях класних приміщень.jpg"/>
          <p:cNvPicPr>
            <a:picLocks noChangeAspect="1" noChangeArrowheads="1"/>
          </p:cNvPicPr>
          <p:nvPr/>
        </p:nvPicPr>
        <p:blipFill>
          <a:blip r:embed="rId4" cstate="print"/>
          <a:srcRect t="6526" b="18172"/>
          <a:stretch>
            <a:fillRect/>
          </a:stretch>
        </p:blipFill>
        <p:spPr bwMode="auto">
          <a:xfrm>
            <a:off x="3779912" y="2924944"/>
            <a:ext cx="1080000" cy="108012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915816" y="404664"/>
            <a:ext cx="4546848" cy="494382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79513" y="1052737"/>
          <a:ext cx="8775000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404664"/>
            <a:ext cx="4762872" cy="566390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699792" y="908720"/>
            <a:ext cx="4982582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 smtClean="0"/>
              <a:t>ВИДАТКИ ПО ДЮСШ за  2025 </a:t>
            </a:r>
            <a:r>
              <a:rPr lang="ru-RU" b="1" dirty="0" err="1" smtClean="0"/>
              <a:t>рік</a:t>
            </a:r>
            <a:r>
              <a:rPr lang="ru-RU" b="1" dirty="0" smtClean="0"/>
              <a:t> 4 280 780</a:t>
            </a:r>
            <a:endParaRPr lang="ru-RU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611560" y="1628800"/>
          <a:ext cx="8280920" cy="4751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1412776"/>
            <a:ext cx="4392488" cy="4968552"/>
          </a:xfrm>
          <a:ln w="9525"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uk-UA" sz="1800" b="1" dirty="0" smtClean="0"/>
              <a:t>ПРЕДМЕТИ, МАТЕРІАЛИ,ОБЛАДНАННЯ ТА ІНВЕНТАР: </a:t>
            </a:r>
          </a:p>
          <a:p>
            <a:pPr>
              <a:buNone/>
            </a:pPr>
            <a:r>
              <a:rPr lang="uk-UA" sz="1800" dirty="0" smtClean="0"/>
              <a:t>спортивний </a:t>
            </a:r>
            <a:r>
              <a:rPr lang="uk-UA" sz="1800" dirty="0" err="1" smtClean="0"/>
              <a:t>інвентар-</a:t>
            </a:r>
            <a:r>
              <a:rPr lang="uk-UA" sz="1800" dirty="0" smtClean="0"/>
              <a:t> 21020 </a:t>
            </a:r>
            <a:r>
              <a:rPr lang="uk-UA" sz="1800" dirty="0" err="1" smtClean="0"/>
              <a:t>грн</a:t>
            </a:r>
            <a:r>
              <a:rPr lang="uk-UA" sz="1800" dirty="0" smtClean="0"/>
              <a:t>; </a:t>
            </a:r>
          </a:p>
          <a:p>
            <a:pPr>
              <a:buNone/>
            </a:pPr>
            <a:r>
              <a:rPr lang="uk-UA" sz="1800" dirty="0" smtClean="0"/>
              <a:t>волейбольні м’ячі -13500 </a:t>
            </a:r>
            <a:r>
              <a:rPr lang="uk-UA" sz="1800" dirty="0" err="1" smtClean="0"/>
              <a:t>грн</a:t>
            </a:r>
            <a:r>
              <a:rPr lang="uk-UA" sz="1800" dirty="0" smtClean="0"/>
              <a:t>; </a:t>
            </a:r>
          </a:p>
          <a:p>
            <a:pPr>
              <a:buNone/>
            </a:pPr>
            <a:r>
              <a:rPr lang="uk-UA" sz="1800" dirty="0" smtClean="0"/>
              <a:t>спортивний інвентар-30300 </a:t>
            </a:r>
            <a:r>
              <a:rPr lang="uk-UA" sz="1800" dirty="0" err="1" smtClean="0"/>
              <a:t>грн</a:t>
            </a:r>
            <a:r>
              <a:rPr lang="uk-UA" sz="1800" dirty="0" smtClean="0"/>
              <a:t>; </a:t>
            </a:r>
          </a:p>
          <a:p>
            <a:pPr>
              <a:buNone/>
            </a:pPr>
            <a:r>
              <a:rPr lang="uk-UA" sz="1800" dirty="0" smtClean="0"/>
              <a:t>спортивний одяг (наколінники,гетри)-8500 </a:t>
            </a:r>
            <a:r>
              <a:rPr lang="uk-UA" sz="1800" dirty="0" err="1" smtClean="0"/>
              <a:t>грн</a:t>
            </a:r>
            <a:r>
              <a:rPr lang="uk-UA" sz="1800" dirty="0" smtClean="0"/>
              <a:t>; </a:t>
            </a:r>
          </a:p>
          <a:p>
            <a:pPr>
              <a:buNone/>
            </a:pPr>
            <a:r>
              <a:rPr lang="uk-UA" sz="1800" dirty="0" smtClean="0"/>
              <a:t>спортивний одяг (настільний теніс)-27000 </a:t>
            </a:r>
            <a:r>
              <a:rPr lang="uk-UA" sz="1800" dirty="0" err="1" smtClean="0"/>
              <a:t>грн</a:t>
            </a:r>
            <a:r>
              <a:rPr lang="uk-UA" sz="1800" dirty="0" smtClean="0"/>
              <a:t>;  </a:t>
            </a:r>
          </a:p>
          <a:p>
            <a:pPr>
              <a:buNone/>
            </a:pPr>
            <a:r>
              <a:rPr lang="uk-UA" sz="1800" dirty="0" smtClean="0"/>
              <a:t>гімнастичний інвентар -6800 грн.; </a:t>
            </a:r>
          </a:p>
          <a:p>
            <a:pPr>
              <a:buNone/>
            </a:pPr>
            <a:r>
              <a:rPr lang="uk-UA" sz="1800" dirty="0" smtClean="0"/>
              <a:t>металопластикові конструкції-19850 </a:t>
            </a:r>
            <a:r>
              <a:rPr lang="uk-UA" sz="1800" dirty="0" err="1" smtClean="0"/>
              <a:t>грн</a:t>
            </a:r>
            <a:r>
              <a:rPr lang="uk-UA" sz="1800" dirty="0" smtClean="0"/>
              <a:t>; </a:t>
            </a:r>
          </a:p>
          <a:p>
            <a:pPr>
              <a:buNone/>
            </a:pPr>
            <a:r>
              <a:rPr lang="uk-UA" sz="1800" dirty="0" smtClean="0"/>
              <a:t>підвіконня та ролети-9000 грн.; </a:t>
            </a:r>
          </a:p>
          <a:p>
            <a:pPr>
              <a:buNone/>
            </a:pPr>
            <a:r>
              <a:rPr lang="uk-UA" sz="1800" dirty="0" smtClean="0"/>
              <a:t>двері міжкімнатні металопластикові -39000 </a:t>
            </a:r>
            <a:r>
              <a:rPr lang="uk-UA" sz="1800" dirty="0" err="1" smtClean="0"/>
              <a:t>грн</a:t>
            </a:r>
            <a:r>
              <a:rPr lang="uk-UA" sz="1800" dirty="0" smtClean="0"/>
              <a:t>; </a:t>
            </a:r>
          </a:p>
          <a:p>
            <a:pPr>
              <a:buNone/>
            </a:pPr>
            <a:r>
              <a:rPr lang="uk-UA" sz="1800" dirty="0" smtClean="0"/>
              <a:t>насос циркуляційний -16500 </a:t>
            </a:r>
            <a:r>
              <a:rPr lang="uk-UA" sz="1800" dirty="0" err="1" smtClean="0"/>
              <a:t>грн</a:t>
            </a:r>
            <a:r>
              <a:rPr lang="uk-UA" sz="1800" dirty="0" smtClean="0"/>
              <a:t>; </a:t>
            </a:r>
          </a:p>
          <a:p>
            <a:pPr>
              <a:buNone/>
            </a:pPr>
            <a:r>
              <a:rPr lang="uk-UA" sz="1800" dirty="0" smtClean="0"/>
              <a:t>бензопила-3900 </a:t>
            </a:r>
            <a:r>
              <a:rPr lang="uk-UA" sz="1800" dirty="0" err="1" smtClean="0"/>
              <a:t>грн</a:t>
            </a:r>
            <a:r>
              <a:rPr lang="uk-UA" sz="1800" dirty="0" smtClean="0"/>
              <a:t>; </a:t>
            </a:r>
          </a:p>
          <a:p>
            <a:pPr>
              <a:buNone/>
            </a:pPr>
            <a:r>
              <a:rPr lang="uk-UA" sz="1800" dirty="0" smtClean="0"/>
              <a:t>загороджувальна сітка -25760 </a:t>
            </a:r>
            <a:r>
              <a:rPr lang="uk-UA" sz="1800" dirty="0" err="1" smtClean="0"/>
              <a:t>грн</a:t>
            </a:r>
            <a:r>
              <a:rPr lang="uk-UA" sz="1800" dirty="0" smtClean="0"/>
              <a:t>;</a:t>
            </a:r>
          </a:p>
          <a:p>
            <a:pPr>
              <a:buNone/>
            </a:pPr>
            <a:r>
              <a:rPr lang="uk-UA" sz="1800" dirty="0" smtClean="0"/>
              <a:t>новорічні подарунки-30988 грн.</a:t>
            </a:r>
            <a:endParaRPr lang="ru-RU" sz="1800" dirty="0" smtClean="0"/>
          </a:p>
          <a:p>
            <a:pPr>
              <a:buNone/>
            </a:pPr>
            <a:r>
              <a:rPr lang="uk-UA" sz="1800" dirty="0" smtClean="0"/>
              <a:t> </a:t>
            </a:r>
            <a:endParaRPr lang="ru-RU" sz="1800" dirty="0" smtClean="0"/>
          </a:p>
          <a:p>
            <a:pPr>
              <a:buNone/>
            </a:pPr>
            <a:r>
              <a:rPr lang="uk-UA" sz="1800" dirty="0" smtClean="0"/>
              <a:t> </a:t>
            </a:r>
            <a:endParaRPr lang="ru-RU" sz="1800" dirty="0" smtClean="0"/>
          </a:p>
          <a:p>
            <a:pPr>
              <a:buNone/>
            </a:pPr>
            <a:endParaRPr lang="ru-RU" sz="18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55776" y="332656"/>
            <a:ext cx="4824536" cy="638398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8" name="Содержимое 2"/>
          <p:cNvSpPr>
            <a:spLocks noGrp="1"/>
          </p:cNvSpPr>
          <p:nvPr>
            <p:ph sz="half" idx="1"/>
          </p:nvPr>
        </p:nvSpPr>
        <p:spPr>
          <a:xfrm>
            <a:off x="4716016" y="1412776"/>
            <a:ext cx="4248472" cy="4968552"/>
          </a:xfrm>
          <a:ln w="9525"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uk-UA" sz="1800" dirty="0" smtClean="0"/>
              <a:t> </a:t>
            </a:r>
            <a:r>
              <a:rPr lang="uk-UA" sz="1800" b="1" dirty="0" smtClean="0"/>
              <a:t>ОПЛАТА ПОСЛУГ (КРІМ КОМУНАЛЬНИХ):</a:t>
            </a:r>
            <a:endParaRPr lang="ru-RU" sz="1800" dirty="0" smtClean="0"/>
          </a:p>
          <a:p>
            <a:pPr>
              <a:buNone/>
            </a:pPr>
            <a:r>
              <a:rPr lang="uk-UA" sz="1800" dirty="0" smtClean="0"/>
              <a:t> медогляд працівників -13 507 </a:t>
            </a:r>
            <a:r>
              <a:rPr lang="uk-UA" sz="1800" dirty="0" err="1" smtClean="0"/>
              <a:t>грн</a:t>
            </a:r>
            <a:r>
              <a:rPr lang="uk-UA" sz="1800" dirty="0" smtClean="0"/>
              <a:t>;</a:t>
            </a:r>
          </a:p>
          <a:p>
            <a:pPr>
              <a:buNone/>
            </a:pPr>
            <a:r>
              <a:rPr lang="uk-UA" sz="1800" dirty="0" smtClean="0"/>
              <a:t>послуги з перевезення учнів на змагання -       28 000 </a:t>
            </a:r>
            <a:r>
              <a:rPr lang="uk-UA" sz="1800" dirty="0" err="1" smtClean="0"/>
              <a:t>грн</a:t>
            </a:r>
            <a:r>
              <a:rPr lang="uk-UA" sz="1800" dirty="0" smtClean="0"/>
              <a:t>; </a:t>
            </a:r>
          </a:p>
          <a:p>
            <a:pPr>
              <a:buNone/>
            </a:pPr>
            <a:r>
              <a:rPr lang="uk-UA" sz="1800" dirty="0" smtClean="0"/>
              <a:t>відшкодування харчування учнів -55 560 </a:t>
            </a:r>
            <a:r>
              <a:rPr lang="uk-UA" sz="1800" dirty="0" err="1" smtClean="0"/>
              <a:t>грн</a:t>
            </a:r>
            <a:r>
              <a:rPr lang="uk-UA" sz="1800" dirty="0" smtClean="0"/>
              <a:t>; </a:t>
            </a:r>
          </a:p>
          <a:p>
            <a:pPr>
              <a:buNone/>
            </a:pPr>
            <a:r>
              <a:rPr lang="uk-UA" sz="1800" dirty="0" smtClean="0"/>
              <a:t>поточний ремонт підлоги спортзалу -199 899 </a:t>
            </a:r>
            <a:r>
              <a:rPr lang="uk-UA" sz="1800" dirty="0" err="1" smtClean="0"/>
              <a:t>грн</a:t>
            </a:r>
            <a:r>
              <a:rPr lang="uk-UA" sz="1800" dirty="0" smtClean="0"/>
              <a:t>; </a:t>
            </a:r>
          </a:p>
          <a:p>
            <a:pPr>
              <a:buNone/>
            </a:pPr>
            <a:r>
              <a:rPr lang="uk-UA" sz="1800" dirty="0" smtClean="0"/>
              <a:t>поточний ремонт спортзалу-199 801 грн.</a:t>
            </a:r>
            <a:endParaRPr lang="ru-RU" sz="1800" dirty="0" smtClean="0"/>
          </a:p>
          <a:p>
            <a:pPr>
              <a:buNone/>
            </a:pPr>
            <a:endParaRPr lang="uk-UA" sz="1800" b="1" dirty="0" smtClean="0"/>
          </a:p>
          <a:p>
            <a:pPr>
              <a:buNone/>
            </a:pPr>
            <a:r>
              <a:rPr lang="uk-UA" sz="1800" b="1" dirty="0" smtClean="0"/>
              <a:t>Інші виплати:</a:t>
            </a:r>
            <a:r>
              <a:rPr lang="uk-UA" sz="1800" dirty="0" smtClean="0"/>
              <a:t> </a:t>
            </a:r>
          </a:p>
          <a:p>
            <a:pPr>
              <a:buNone/>
            </a:pPr>
            <a:r>
              <a:rPr lang="uk-UA" sz="1800" dirty="0" smtClean="0"/>
              <a:t>грошова винагорода «Обдарована молодь» - 30 000 грн.</a:t>
            </a:r>
            <a:endParaRPr lang="ru-RU" sz="1800" dirty="0" smtClean="0"/>
          </a:p>
          <a:p>
            <a:pPr>
              <a:buNone/>
            </a:pPr>
            <a:endParaRPr lang="ru-RU" sz="18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339752" y="980728"/>
            <a:ext cx="4982582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 smtClean="0"/>
              <a:t>ВИДАТКИ ПО ДЮСШ за  2025 </a:t>
            </a:r>
            <a:r>
              <a:rPr lang="ru-RU" b="1" dirty="0" err="1" smtClean="0"/>
              <a:t>рік</a:t>
            </a:r>
            <a:r>
              <a:rPr lang="ru-RU" b="1" dirty="0" smtClean="0"/>
              <a:t> 4 280 780</a:t>
            </a:r>
            <a:endParaRPr lang="ru-RU" dirty="0"/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404664"/>
            <a:ext cx="4906888" cy="638398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95536" y="1052736"/>
            <a:ext cx="8505277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 smtClean="0">
                <a:solidFill>
                  <a:srgbClr val="005686"/>
                </a:solidFill>
              </a:rPr>
              <a:t>ВИДАТКИ ПО ПЕРЕЧИНСЬКІЙ  ШКОЛІ МИСТЕЦТВ ЗА 2025 РІК – 9 019 062</a:t>
            </a:r>
            <a:endParaRPr lang="ru-RU" dirty="0">
              <a:solidFill>
                <a:srgbClr val="005686"/>
              </a:solidFill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79512" y="1556792"/>
          <a:ext cx="8424936" cy="484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6228184" y="4005064"/>
            <a:ext cx="2771800" cy="23083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5686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ПРЕДМЕТИ, МАТЕРІАЛИ, ОБЛАДНАННЯ ТА ІНВЕНТАР: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5686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5686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новорічні подарунки - 51083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005686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грн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5686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; мольберти професійні - 9800 грн.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5686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rgbClr val="005686"/>
              </a:solidFill>
              <a:effectLst/>
              <a:latin typeface="+mn-lt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5686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ОПЛАТА ПОСЛУГ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5686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(КРІМ КОМУНАЛЬНИХ):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5686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медогляд працівників -10780 грн.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rgbClr val="005686"/>
              </a:solidFill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476672"/>
            <a:ext cx="5338936" cy="782414"/>
          </a:xfrm>
        </p:spPr>
        <p:txBody>
          <a:bodyPr/>
          <a:lstStyle/>
          <a:p>
            <a:r>
              <a:rPr lang="ru-RU" b="1" dirty="0" smtClean="0"/>
              <a:t>ХАРЧУВАННЯ</a:t>
            </a:r>
            <a:r>
              <a:rPr lang="ru-RU" dirty="0" smtClean="0"/>
              <a:t> </a:t>
            </a:r>
            <a:r>
              <a:rPr lang="ru-RU" b="1" dirty="0" smtClean="0"/>
              <a:t>У</a:t>
            </a:r>
            <a:r>
              <a:rPr lang="ru-RU" dirty="0" smtClean="0"/>
              <a:t> </a:t>
            </a:r>
            <a:r>
              <a:rPr lang="ru-RU" b="1" dirty="0" smtClean="0"/>
              <a:t>ЗДО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424936" cy="5256584"/>
          </a:xfrm>
        </p:spPr>
        <p:txBody>
          <a:bodyPr/>
          <a:lstStyle/>
          <a:p>
            <a:r>
              <a:rPr lang="uk-UA" sz="2400" dirty="0" smtClean="0"/>
              <a:t>У всіх ЗДО та дошкільних підрозділах організовано </a:t>
            </a:r>
            <a:r>
              <a:rPr lang="uk-UA" sz="2400" b="1" dirty="0" smtClean="0"/>
              <a:t>трьохразове</a:t>
            </a:r>
            <a:r>
              <a:rPr lang="uk-UA" sz="2400" dirty="0" smtClean="0"/>
              <a:t> харчування. На 2025 рік затверджено вартість харчування одного </a:t>
            </a:r>
            <a:r>
              <a:rPr lang="uk-UA" sz="2400" dirty="0" err="1" smtClean="0"/>
              <a:t>дітодня</a:t>
            </a:r>
            <a:r>
              <a:rPr lang="uk-UA" sz="2400" dirty="0" smtClean="0"/>
              <a:t> у ЗДО у сумі </a:t>
            </a:r>
            <a:r>
              <a:rPr lang="uk-UA" sz="2400" b="1" dirty="0" smtClean="0"/>
              <a:t>65,00 гривень </a:t>
            </a:r>
            <a:r>
              <a:rPr lang="uk-UA" sz="2400" dirty="0" smtClean="0"/>
              <a:t>та встановлено батьківську плату у розмірі 50% від вартості харчування на день (незалежно від місця проживання). </a:t>
            </a:r>
            <a:endParaRPr lang="ru-RU" sz="2400" dirty="0" smtClean="0"/>
          </a:p>
          <a:p>
            <a:pPr>
              <a:buNone/>
            </a:pPr>
            <a:r>
              <a:rPr lang="uk-UA" sz="2400" dirty="0" smtClean="0"/>
              <a:t>Діти пільгових категорій харчувалися безкоштовно за кошти місцевого бюджету. </a:t>
            </a:r>
          </a:p>
          <a:p>
            <a:pPr>
              <a:buNone/>
            </a:pPr>
            <a:r>
              <a:rPr lang="uk-UA" sz="2400" b="1" u="sng" dirty="0" smtClean="0"/>
              <a:t>У 2025 році :</a:t>
            </a:r>
          </a:p>
          <a:p>
            <a:r>
              <a:rPr lang="uk-UA" sz="2400" dirty="0" smtClean="0"/>
              <a:t>безкоштовно харчувалося – </a:t>
            </a:r>
            <a:r>
              <a:rPr lang="uk-UA" sz="2400" b="1" dirty="0" smtClean="0"/>
              <a:t>85 дітей, </a:t>
            </a:r>
          </a:p>
          <a:p>
            <a:r>
              <a:rPr lang="uk-UA" sz="2400" b="1" dirty="0" smtClean="0"/>
              <a:t>35 вихованців </a:t>
            </a:r>
            <a:r>
              <a:rPr lang="uk-UA" sz="2400" dirty="0" smtClean="0"/>
              <a:t>сплачували 25%  батьківської плати, </a:t>
            </a:r>
          </a:p>
          <a:p>
            <a:r>
              <a:rPr lang="uk-UA" sz="2400" b="1" dirty="0" smtClean="0"/>
              <a:t>186</a:t>
            </a:r>
            <a:r>
              <a:rPr lang="uk-UA" sz="2400" dirty="0" smtClean="0"/>
              <a:t> - 50%  батьківської плати.</a:t>
            </a:r>
            <a:endParaRPr lang="ru-RU" sz="2400" dirty="0" smtClean="0"/>
          </a:p>
          <a:p>
            <a:r>
              <a:rPr lang="uk-UA" sz="2400" dirty="0" smtClean="0"/>
              <a:t>З місцевого бюджету на харчування вихованців дошкільних закладів було виділено </a:t>
            </a:r>
            <a:r>
              <a:rPr lang="uk-UA" sz="2400" b="1" dirty="0" smtClean="0"/>
              <a:t>2 019 035</a:t>
            </a:r>
            <a:r>
              <a:rPr lang="uk-UA" sz="2400" dirty="0" smtClean="0"/>
              <a:t> грн.</a:t>
            </a:r>
            <a:endParaRPr lang="ru-RU" sz="2400" dirty="0"/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476672"/>
            <a:ext cx="4618856" cy="566390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51520" y="1052736"/>
            <a:ext cx="49685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sz="2000" b="1" dirty="0" smtClean="0"/>
              <a:t>ВАРТІСТЬ ДІТОДНЯ 2025</a:t>
            </a:r>
            <a:endParaRPr lang="ru-RU" sz="2000" dirty="0"/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5364088" y="1700808"/>
          <a:ext cx="3600399" cy="44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1520" y="1484784"/>
          <a:ext cx="4968552" cy="4907280"/>
        </p:xfrm>
        <a:graphic>
          <a:graphicData uri="http://schemas.openxmlformats.org/drawingml/2006/table">
            <a:tbl>
              <a:tblPr/>
              <a:tblGrid>
                <a:gridCol w="1681664"/>
                <a:gridCol w="917271"/>
                <a:gridCol w="764392"/>
                <a:gridCol w="813137"/>
                <a:gridCol w="792088"/>
              </a:tblGrid>
              <a:tr h="202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Перечинська ШМ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ДЮСШ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2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к-ть дітей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262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137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видатки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вартість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видатки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вартість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Заробітна плата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6658795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25415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2497790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18232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Нарахування на з/п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1482325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5658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552335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4032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3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Предмети, матеріали, обладнання, інвентар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Times New Roman"/>
                          <a:cs typeface="Times New Roman"/>
                        </a:rPr>
                        <a:t>119464</a:t>
                      </a:r>
                      <a:endParaRPr lang="ru-RU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456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331674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2421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6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Times New Roman"/>
                          <a:cs typeface="Times New Roman"/>
                        </a:rPr>
                        <a:t>Оплата </a:t>
                      </a:r>
                      <a:r>
                        <a:rPr lang="ru-RU" sz="1400" dirty="0" err="1">
                          <a:latin typeface="+mn-lt"/>
                          <a:ea typeface="Times New Roman"/>
                          <a:cs typeface="Times New Roman"/>
                        </a:rPr>
                        <a:t>послуг</a:t>
                      </a:r>
                      <a:r>
                        <a:rPr lang="ru-RU" sz="1400" dirty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33604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128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522536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3814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Відрядження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2751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34312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250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Оплата енергоносіїв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405533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1548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285416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2083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Водопостачання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Times New Roman"/>
                          <a:cs typeface="Times New Roman"/>
                        </a:rPr>
                        <a:t>9145</a:t>
                      </a:r>
                      <a:endParaRPr lang="ru-RU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+mn-lt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5827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+mn-lt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Електроенер.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118978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+mn-lt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69535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+mn-lt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Газ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268213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+mn-lt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+mn-lt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+mn-lt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Інші енергоносії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9197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+mn-lt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210054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+mn-lt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2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Інші виплати 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+mn-lt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30000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latin typeface="+mn-lt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1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+mn-lt"/>
                          <a:ea typeface="Times New Roman"/>
                          <a:cs typeface="Times New Roman"/>
                        </a:rPr>
                        <a:t>Окремі</a:t>
                      </a:r>
                      <a:r>
                        <a:rPr lang="ru-RU" sz="1400" dirty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smtClean="0">
                          <a:latin typeface="+mn-lt"/>
                          <a:ea typeface="Times New Roman"/>
                          <a:cs typeface="Times New Roman"/>
                        </a:rPr>
                        <a:t>заходи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реалізації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державних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</a:t>
                      </a:r>
                      <a:endParaRPr lang="ru-RU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750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Times New Roman"/>
                          <a:cs typeface="Times New Roman"/>
                        </a:rPr>
                        <a:t>2250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РАЗОМ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8 703 222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33 218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4 256 313</a:t>
                      </a:r>
                      <a:endParaRPr lang="ru-RU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30 849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21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ВСЬОГО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8 703 222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+mn-lt"/>
                          <a:ea typeface="Times New Roman"/>
                          <a:cs typeface="Times New Roman"/>
                        </a:rPr>
                        <a:t>33 218</a:t>
                      </a:r>
                      <a:endParaRPr lang="ru-RU" sz="1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4 256 313</a:t>
                      </a:r>
                      <a:endParaRPr lang="ru-RU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n-lt"/>
                          <a:ea typeface="Times New Roman"/>
                          <a:cs typeface="Times New Roman"/>
                        </a:rPr>
                        <a:t>30 849</a:t>
                      </a:r>
                      <a:endParaRPr lang="ru-RU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6508" marR="565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411760" y="404664"/>
            <a:ext cx="5266928" cy="566390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1187624" y="1124744"/>
            <a:ext cx="75608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5686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ВИДАТКИ ПО 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rgbClr val="005686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ІРЦ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5686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ТА КОРЕКЦІЙНО-РОЗВИТКОВИХ ЗА 2025 РІК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rgbClr val="005686"/>
              </a:solidFill>
              <a:effectLst/>
              <a:latin typeface="+mn-lt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899592" y="1700808"/>
          <a:ext cx="7416824" cy="2208276"/>
        </p:xfrm>
        <a:graphic>
          <a:graphicData uri="http://schemas.openxmlformats.org/drawingml/2006/table">
            <a:tbl>
              <a:tblPr/>
              <a:tblGrid>
                <a:gridCol w="4790032"/>
                <a:gridCol w="1390655"/>
                <a:gridCol w="123613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latin typeface="Times New Roman"/>
                          <a:ea typeface="Calibri"/>
                          <a:cs typeface="Times New Roman"/>
                        </a:rPr>
                        <a:t>НАЗВА ВИДАТКІВ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Calibri"/>
                          <a:cs typeface="Times New Roman"/>
                        </a:rPr>
                        <a:t>ІРЦ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Calibri"/>
                          <a:cs typeface="Times New Roman"/>
                        </a:rPr>
                        <a:t>КР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/>
                          <a:ea typeface="Calibri"/>
                          <a:cs typeface="Times New Roman"/>
                        </a:rPr>
                        <a:t>Заробітна плата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Calibri"/>
                          <a:cs typeface="Times New Roman"/>
                        </a:rPr>
                        <a:t>1 403 328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Calibri"/>
                          <a:cs typeface="Times New Roman"/>
                        </a:rPr>
                        <a:t>67 787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/>
                          <a:ea typeface="Calibri"/>
                          <a:cs typeface="Times New Roman"/>
                        </a:rPr>
                        <a:t>Нарахування на оплату праці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Calibri"/>
                          <a:cs typeface="Times New Roman"/>
                        </a:rPr>
                        <a:t>295 954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Calibri"/>
                          <a:cs typeface="Times New Roman"/>
                        </a:rPr>
                        <a:t>14 913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/>
                          <a:ea typeface="Calibri"/>
                          <a:cs typeface="Times New Roman"/>
                        </a:rPr>
                        <a:t>Предмети, матеріали, обладнання та інвентар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Calibri"/>
                          <a:cs typeface="Times New Roman"/>
                        </a:rPr>
                        <a:t>18 926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/>
                          <a:ea typeface="Calibri"/>
                          <a:cs typeface="Times New Roman"/>
                        </a:rPr>
                        <a:t>Оплата послуг (крім комунальних)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Calibri"/>
                          <a:cs typeface="Times New Roman"/>
                        </a:rPr>
                        <a:t>24 316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/>
                          <a:ea typeface="Calibri"/>
                          <a:cs typeface="Times New Roman"/>
                        </a:rPr>
                        <a:t>За рахунок благод.внесків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Calibri"/>
                          <a:cs typeface="Times New Roman"/>
                        </a:rPr>
                        <a:t>4 375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Calibri"/>
                          <a:cs typeface="Times New Roman"/>
                        </a:rPr>
                        <a:t>РАЗОМ: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Calibri"/>
                          <a:cs typeface="Times New Roman"/>
                        </a:rPr>
                        <a:t>1 746 899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latin typeface="Times New Roman"/>
                          <a:ea typeface="Calibri"/>
                          <a:cs typeface="Times New Roman"/>
                        </a:rPr>
                        <a:t>82 700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611560" y="4005064"/>
            <a:ext cx="813690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ПРЕДМЕТИ, МАТЕРІАЛИ,ОБЛАДНАННЯ ТА ІНВЕНТАР: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новорічні подарунки-5326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грн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іграшки-2111 грн.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ОПЛАТА ПОСЛУГ (КРІМ КОМУНАЛЬНИХ):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медогляд працівників - 3117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грн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налаштування локального мережевого обладнання - 7300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грн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;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обслуговування комп'ютерної та орг. техніки -3900 грн.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411760" y="404664"/>
            <a:ext cx="5266928" cy="566390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1187624" y="937265"/>
            <a:ext cx="75608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5686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ВИДАТКИ ПО 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rgbClr val="005686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ІРЦ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5686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ТА КОРЕКЦІЙНО-РОЗВИТКОВИХ ЗА 2025 РІК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rgbClr val="005686"/>
              </a:solidFill>
              <a:effectLst/>
              <a:latin typeface="+mn-lt"/>
              <a:cs typeface="Arial" pitchFamily="34" charset="0"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467544" y="1484784"/>
          <a:ext cx="8496944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404664"/>
            <a:ext cx="5410944" cy="710406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259632" y="991181"/>
            <a:ext cx="70922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ВИДАТКИ ВІДДІЛУ ОСВІТИ, КУЛЬТУРИ, СІМ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Ї, МОЛОДІ ТА СПОРТУ ПЕРЕЧИНСЬКОЇ МІСЬКОЇ РАДИ  ЗА  2025 РІК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79512" y="1484784"/>
          <a:ext cx="7344816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7020272" y="2103240"/>
            <a:ext cx="212372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Придбання обладнання і предметів довгострокового користування: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Придбання принтера SENSYS MF3010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Canon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(5252B004)-                10 836 грн.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91680" y="1052736"/>
            <a:ext cx="6408712" cy="504056"/>
          </a:xfrm>
          <a:ln w="9525">
            <a:solidFill>
              <a:srgbClr val="1A396C"/>
            </a:solidFill>
          </a:ln>
        </p:spPr>
        <p:txBody>
          <a:bodyPr/>
          <a:lstStyle/>
          <a:p>
            <a:pPr algn="ctr"/>
            <a:r>
              <a:rPr lang="uk-UA" sz="2000" dirty="0" smtClean="0"/>
              <a:t>ІНШІ ПРОГРАМИ ТА ЗАХОДИ У СФЕРІ ОСВІТИ ЗА   2025 РІК</a:t>
            </a:r>
            <a:endParaRPr lang="ru-RU" sz="20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2051720" y="1700808"/>
          <a:ext cx="5184576" cy="1577340"/>
        </p:xfrm>
        <a:graphic>
          <a:graphicData uri="http://schemas.openxmlformats.org/drawingml/2006/table">
            <a:tbl>
              <a:tblPr/>
              <a:tblGrid>
                <a:gridCol w="3682325"/>
                <a:gridCol w="1502251"/>
              </a:tblGrid>
              <a:tr h="1787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НАЗВА ВИДАТКІВ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9953" marR="49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СУМА (ГРН.)</a:t>
                      </a:r>
                      <a:endParaRPr lang="ru-RU" sz="140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9953" marR="49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787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Предмети, </a:t>
                      </a:r>
                      <a:r>
                        <a:rPr lang="uk-UA" sz="1800" dirty="0" smtClean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матеріали,обладнання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9953" marR="49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658 101</a:t>
                      </a:r>
                      <a:endParaRPr lang="ru-RU" sz="140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9953" marR="49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787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Оплата послуг (крім </a:t>
                      </a:r>
                      <a:r>
                        <a:rPr lang="uk-UA" sz="1800" dirty="0" smtClean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комун.)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9953" marR="49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558 196</a:t>
                      </a:r>
                      <a:endParaRPr lang="ru-RU" sz="140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9953" marR="49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787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Інші виплати </a:t>
                      </a:r>
                      <a:endParaRPr lang="ru-RU" sz="180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9953" marR="49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30 000</a:t>
                      </a:r>
                      <a:endParaRPr lang="ru-RU" sz="140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9953" marR="49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787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РАЗОМ: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9953" marR="49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1 246 297</a:t>
                      </a:r>
                      <a:endParaRPr lang="ru-RU" sz="14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9953" marR="49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Содержимое 8"/>
          <p:cNvGraphicFramePr>
            <a:graphicFrameLocks noGrp="1"/>
          </p:cNvGraphicFramePr>
          <p:nvPr>
            <p:ph sz="quarter" idx="4"/>
          </p:nvPr>
        </p:nvGraphicFramePr>
        <p:xfrm>
          <a:off x="827584" y="3717032"/>
          <a:ext cx="7848872" cy="2283723"/>
        </p:xfrm>
        <a:graphic>
          <a:graphicData uri="http://schemas.openxmlformats.org/drawingml/2006/table">
            <a:tbl>
              <a:tblPr/>
              <a:tblGrid>
                <a:gridCol w="6503351"/>
                <a:gridCol w="1345521"/>
              </a:tblGrid>
              <a:tr h="3566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Програма "Шкільний автобус"  </a:t>
                      </a:r>
                      <a:r>
                        <a:rPr lang="uk-UA" sz="1800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у Перечинській міській територіальній громаді  на 2022-2025 роки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9841" marR="4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686 </a:t>
                      </a:r>
                      <a:r>
                        <a:rPr lang="uk-UA" sz="1800" b="1" dirty="0" smtClean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 711 </a:t>
                      </a:r>
                      <a:r>
                        <a:rPr lang="uk-UA" sz="1800" b="1" dirty="0" err="1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грн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9841" marR="4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52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Програма "Пліч-о-пліч всеукраїнські шкільні ліги "  </a:t>
                      </a:r>
                      <a:r>
                        <a:rPr lang="uk-UA" sz="1800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у Перечинській міській територіальній громаді  на 2024-2026 роки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9841" marR="4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17 </a:t>
                      </a:r>
                      <a:r>
                        <a:rPr lang="uk-UA" sz="1800" b="1" dirty="0" smtClean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 600 </a:t>
                      </a:r>
                      <a:r>
                        <a:rPr lang="uk-UA" sz="1800" b="1" dirty="0" err="1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грн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9841" marR="4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6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Програма "Обдарована молодь "  </a:t>
                      </a:r>
                      <a:r>
                        <a:rPr lang="uk-UA" sz="1800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у Перечинській міській територіальній громаді  на 2022-2025 роки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9841" marR="4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30 </a:t>
                      </a:r>
                      <a:r>
                        <a:rPr lang="uk-UA" sz="1800" b="1" dirty="0" smtClean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 000 </a:t>
                      </a:r>
                      <a:r>
                        <a:rPr lang="uk-UA" sz="1800" b="1" dirty="0" err="1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грн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9841" marR="4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6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Програма"Пліч-о-пліч: згуртовані громади на 2024-2026 роки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9841" marR="4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511 </a:t>
                      </a:r>
                      <a:r>
                        <a:rPr lang="uk-UA" sz="1800" b="1" dirty="0" smtClean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 986 </a:t>
                      </a:r>
                      <a:r>
                        <a:rPr lang="uk-UA" sz="1800" b="1" dirty="0" err="1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грн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9841" marR="49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843808" y="404664"/>
            <a:ext cx="4762872" cy="576064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771800" y="980728"/>
            <a:ext cx="4464496" cy="639762"/>
          </a:xfrm>
          <a:ln>
            <a:solidFill>
              <a:srgbClr val="1A396C"/>
            </a:solidFill>
          </a:ln>
        </p:spPr>
        <p:txBody>
          <a:bodyPr/>
          <a:lstStyle/>
          <a:p>
            <a:pPr algn="ctr"/>
            <a:r>
              <a:rPr lang="uk-UA" sz="1800" dirty="0" smtClean="0"/>
              <a:t>ВИДАТКИ ПО НУШ  ТА СТВОРЕННЯ ОСЕРЕДКУ «ЗАХИСТ УКРАЇНИ» ЗА 2025 РІК</a:t>
            </a:r>
            <a:endParaRPr lang="ru-RU" sz="1800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843808" y="404664"/>
            <a:ext cx="4762872" cy="576064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23528" y="1628800"/>
          <a:ext cx="8568952" cy="1892808"/>
        </p:xfrm>
        <a:graphic>
          <a:graphicData uri="http://schemas.openxmlformats.org/drawingml/2006/table">
            <a:tbl>
              <a:tblPr/>
              <a:tblGrid>
                <a:gridCol w="2933516"/>
                <a:gridCol w="2470329"/>
                <a:gridCol w="2084987"/>
                <a:gridCol w="108012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Назва видатків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Реалізація публічного інвестиційного проекту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Створення осередку </a:t>
                      </a:r>
                      <a:r>
                        <a:rPr lang="uk-UA" sz="1800" b="1" dirty="0" err="1" smtClean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“Захист</a:t>
                      </a:r>
                      <a:r>
                        <a:rPr lang="uk-UA" sz="1800" b="1" dirty="0" smtClean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uk-UA" sz="1800" b="1" dirty="0" err="1" smtClean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України”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Разом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Придбання обладнання </a:t>
                      </a:r>
                      <a:r>
                        <a:rPr lang="uk-UA" sz="1800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та предметів </a:t>
                      </a:r>
                      <a:r>
                        <a:rPr lang="uk-UA" sz="1800" dirty="0" smtClean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довгострокового користування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99 950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1 089 601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1 189 551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РАЗОМ: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99 950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1 089 601</a:t>
                      </a:r>
                      <a:endParaRPr lang="ru-RU" sz="180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1 189 551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73729" name="Rectangle 1"/>
          <p:cNvSpPr>
            <a:spLocks noChangeArrowheads="1"/>
          </p:cNvSpPr>
          <p:nvPr/>
        </p:nvSpPr>
        <p:spPr bwMode="auto">
          <a:xfrm>
            <a:off x="2771800" y="3645024"/>
            <a:ext cx="4320480" cy="369332"/>
          </a:xfrm>
          <a:prstGeom prst="rect">
            <a:avLst/>
          </a:prstGeom>
          <a:noFill/>
          <a:ln w="9525">
            <a:solidFill>
              <a:srgbClr val="1A39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ІНШІ СУБВЕНЦІЇ ЗА  2025 РІК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39552" y="4005064"/>
          <a:ext cx="8064896" cy="963540"/>
        </p:xfrm>
        <a:graphic>
          <a:graphicData uri="http://schemas.openxmlformats.org/drawingml/2006/table">
            <a:tbl>
              <a:tblPr/>
              <a:tblGrid>
                <a:gridCol w="5938696"/>
                <a:gridCol w="2126200"/>
              </a:tblGrid>
              <a:tr h="1714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НАЗВА ВИДАТКІВ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СУМА (ГРН.)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326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Субсидії та поточні трансферти </a:t>
                      </a:r>
                      <a:r>
                        <a:rPr lang="uk-UA" sz="1800" dirty="0" smtClean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установам</a:t>
                      </a:r>
                      <a:r>
                        <a:rPr lang="uk-UA" sz="1800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uk-UA" sz="1800" dirty="0" smtClean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організаціям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489069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00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РАЗОМ: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489 069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1259632" y="5157192"/>
            <a:ext cx="6984776" cy="369332"/>
          </a:xfrm>
          <a:prstGeom prst="rect">
            <a:avLst/>
          </a:prstGeom>
          <a:noFill/>
          <a:ln w="9525">
            <a:solidFill>
              <a:srgbClr val="1A396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РЕАЛІЗАЦІЯ НАЦІОНАЛЬНОЇ ПРОГРАМИ ІНФОРМАТИЗАЦІЇ ЗА   2025 РІК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467544" y="5517232"/>
          <a:ext cx="8280920" cy="946404"/>
        </p:xfrm>
        <a:graphic>
          <a:graphicData uri="http://schemas.openxmlformats.org/drawingml/2006/table">
            <a:tbl>
              <a:tblPr/>
              <a:tblGrid>
                <a:gridCol w="4615893"/>
                <a:gridCol w="366502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Назва видатків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Сума (грн.)</a:t>
                      </a:r>
                      <a:endParaRPr lang="ru-RU" sz="180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Оплата послуг (крім комунальних)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36 000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РАЗОМ: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1A396C"/>
                          </a:solidFill>
                          <a:latin typeface="+mn-lt"/>
                          <a:ea typeface="Calibri"/>
                          <a:cs typeface="Times New Roman"/>
                        </a:rPr>
                        <a:t>36 000</a:t>
                      </a:r>
                      <a:endParaRPr lang="ru-RU" sz="1800" dirty="0">
                        <a:solidFill>
                          <a:srgbClr val="1A396C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404664"/>
            <a:ext cx="4330824" cy="648072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123728" y="1047801"/>
            <a:ext cx="61561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ВИДАТКИ НА РОЗВИТОК СПОРТУ ЗА 2025 РІК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39552" y="1628800"/>
          <a:ext cx="8208911" cy="4416552"/>
        </p:xfrm>
        <a:graphic>
          <a:graphicData uri="http://schemas.openxmlformats.org/drawingml/2006/table">
            <a:tbl>
              <a:tblPr/>
              <a:tblGrid>
                <a:gridCol w="2880320"/>
                <a:gridCol w="2415032"/>
                <a:gridCol w="1633892"/>
                <a:gridCol w="127966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latin typeface="+mn-lt"/>
                          <a:ea typeface="Calibri"/>
                          <a:cs typeface="Times New Roman"/>
                        </a:rPr>
                        <a:t>Назва видатків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latin typeface="+mn-lt"/>
                          <a:ea typeface="Calibri"/>
                          <a:cs typeface="Times New Roman"/>
                        </a:rPr>
                        <a:t>Підтримка спорту вищих досягнень та організацій, які здійснюють фізкультурно-спортивну діяльність в регіоні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i="0" dirty="0">
                          <a:latin typeface="+mn-lt"/>
                          <a:ea typeface="Calibri"/>
                          <a:cs typeface="Times New Roman"/>
                        </a:rPr>
                        <a:t>Будівництво  споруд, установ та закладів фізичної культури і спорту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latin typeface="+mn-lt"/>
                          <a:ea typeface="Calibri"/>
                          <a:cs typeface="Times New Roman"/>
                        </a:rPr>
                        <a:t>Разом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latin typeface="+mn-lt"/>
                          <a:ea typeface="Calibri"/>
                          <a:cs typeface="Times New Roman"/>
                        </a:rPr>
                        <a:t>Поточні трансферти органам державного управління інших рівнів</a:t>
                      </a:r>
                      <a:endParaRPr lang="ru-RU" sz="1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+mn-lt"/>
                          <a:ea typeface="Calibri"/>
                          <a:cs typeface="Times New Roman"/>
                        </a:rPr>
                        <a:t>2 143 460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  <a:endParaRPr lang="uk-UA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+mn-lt"/>
                          <a:ea typeface="Calibri"/>
                          <a:cs typeface="Times New Roman"/>
                        </a:rPr>
                        <a:t>2 143 460</a:t>
                      </a:r>
                      <a:endParaRPr lang="ru-RU" sz="1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latin typeface="+mn-lt"/>
                          <a:ea typeface="Calibri"/>
                          <a:cs typeface="Times New Roman"/>
                        </a:rPr>
                        <a:t>Реконструкція та реставрація інших об</a:t>
                      </a:r>
                      <a:r>
                        <a:rPr lang="ru-RU" sz="1800">
                          <a:latin typeface="+mn-lt"/>
                          <a:ea typeface="Calibri"/>
                          <a:cs typeface="Times New Roman"/>
                        </a:rPr>
                        <a:t>’</a:t>
                      </a:r>
                      <a:r>
                        <a:rPr lang="uk-UA" sz="1800">
                          <a:latin typeface="+mn-lt"/>
                          <a:ea typeface="Calibri"/>
                          <a:cs typeface="Times New Roman"/>
                        </a:rPr>
                        <a:t>єктів</a:t>
                      </a:r>
                      <a:endParaRPr lang="ru-RU" sz="1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+mn-lt"/>
                          <a:cs typeface="Times New Roman"/>
                        </a:rPr>
                        <a:t>0</a:t>
                      </a:r>
                      <a:endParaRPr lang="ru-RU" sz="1800" dirty="0"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+mn-lt"/>
                          <a:ea typeface="Calibri"/>
                          <a:cs typeface="Times New Roman"/>
                        </a:rPr>
                        <a:t>11 673 563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+mn-lt"/>
                          <a:ea typeface="Calibri"/>
                          <a:cs typeface="Times New Roman"/>
                        </a:rPr>
                        <a:t>11 673 563</a:t>
                      </a:r>
                      <a:endParaRPr lang="ru-RU" sz="1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latin typeface="+mn-lt"/>
                          <a:ea typeface="Calibri"/>
                          <a:cs typeface="Times New Roman"/>
                        </a:rPr>
                        <a:t>За рахунок благод.внесків</a:t>
                      </a:r>
                      <a:endParaRPr lang="ru-RU" sz="1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+mn-lt"/>
                          <a:cs typeface="Times New Roman"/>
                        </a:rPr>
                        <a:t>0</a:t>
                      </a:r>
                      <a:endParaRPr lang="ru-RU" sz="1800" dirty="0"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+mn-lt"/>
                          <a:ea typeface="Calibri"/>
                          <a:cs typeface="Times New Roman"/>
                        </a:rPr>
                        <a:t>4 454 695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latin typeface="+mn-lt"/>
                          <a:ea typeface="Calibri"/>
                          <a:cs typeface="Times New Roman"/>
                        </a:rPr>
                        <a:t>4 454 695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+mn-lt"/>
                          <a:ea typeface="Calibri"/>
                          <a:cs typeface="Times New Roman"/>
                        </a:rPr>
                        <a:t>РАЗОМ:</a:t>
                      </a:r>
                      <a:endParaRPr lang="ru-RU" sz="1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+mn-lt"/>
                          <a:ea typeface="Calibri"/>
                          <a:cs typeface="Times New Roman"/>
                        </a:rPr>
                        <a:t>2 143 460</a:t>
                      </a:r>
                      <a:endParaRPr lang="ru-RU" sz="1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+mn-lt"/>
                          <a:ea typeface="Calibri"/>
                          <a:cs typeface="Times New Roman"/>
                        </a:rPr>
                        <a:t>16 128 258</a:t>
                      </a:r>
                      <a:endParaRPr lang="ru-RU" sz="18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latin typeface="+mn-lt"/>
                          <a:ea typeface="Calibri"/>
                          <a:cs typeface="Times New Roman"/>
                        </a:rPr>
                        <a:t>18 271 718</a:t>
                      </a:r>
                      <a:endParaRPr lang="ru-RU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404664"/>
            <a:ext cx="4762872" cy="710406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547664" y="1124744"/>
            <a:ext cx="66602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ВИДАТКИ ПО ЗАКЛАДАХ  КУЛЬТУРИ ЗА  2025 РІК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755576" y="1628800"/>
          <a:ext cx="7992888" cy="4434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404664"/>
            <a:ext cx="4762872" cy="710406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051720" y="1006570"/>
            <a:ext cx="66602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ВИДАТКИ ПО ЗАКЛАДАХ КУЛЬТУРИ ЗА  2025 РІК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79512" y="1412776"/>
          <a:ext cx="8568952" cy="4876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404664"/>
            <a:ext cx="4762872" cy="710406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347864" y="1052736"/>
            <a:ext cx="37079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ЗАКЛАДИ КУЛЬТУРИ 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</p:txBody>
      </p:sp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539552" y="1484784"/>
            <a:ext cx="813690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Придбання обладнання і предметів довгострокового користування: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Придбання проектору для клубу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с.Сімер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- 25241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грн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;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комп'ютерне обладнання (принтер CANON PIXMA G 3410) - 9000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грн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;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колонки DEFENDER - 25000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грн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;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ноутбуки - 47000 грн.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Капітальний ремонт: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Авторський нагляд по об'єкту «Капітальний ремонт вбудованих приміщень дитячої бібліотеки за адресою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вул.Ужанська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, 2 м.Перечин Ужгородського району, Закарпатської області» -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7120 грн.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414338"/>
            <a:ext cx="6995120" cy="782414"/>
          </a:xfrm>
        </p:spPr>
        <p:txBody>
          <a:bodyPr/>
          <a:lstStyle/>
          <a:p>
            <a:pPr algn="r"/>
            <a:r>
              <a:rPr lang="uk-UA" b="1" u="sng" dirty="0"/>
              <a:t>ЗАГАЛЬНА СЕРЕДНЯ </a:t>
            </a:r>
            <a:r>
              <a:rPr lang="uk-UA" b="1" u="sng" dirty="0" smtClean="0"/>
              <a:t>ОСВІТА</a:t>
            </a:r>
            <a:endParaRPr lang="ru-RU" dirty="0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552" y="1268760"/>
            <a:ext cx="8229600" cy="5040560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uk-UA" sz="2400" b="1" u="sng" dirty="0" smtClean="0"/>
              <a:t>У 2024/2025 </a:t>
            </a:r>
            <a:r>
              <a:rPr lang="uk-UA" sz="2400" b="1" u="sng" dirty="0" err="1" smtClean="0"/>
              <a:t>н.р</a:t>
            </a:r>
            <a:r>
              <a:rPr lang="uk-UA" sz="2400" b="1" u="sng" dirty="0" smtClean="0"/>
              <a:t>. </a:t>
            </a:r>
            <a:r>
              <a:rPr lang="uk-UA" sz="2400" dirty="0" smtClean="0"/>
              <a:t>у 6 закладах загальної середньої освіти та 3-х філіях громади навчалися 1362 учні, це на </a:t>
            </a:r>
            <a:r>
              <a:rPr lang="uk-UA" sz="2400" b="1" dirty="0" smtClean="0"/>
              <a:t>127</a:t>
            </a:r>
            <a:r>
              <a:rPr lang="uk-UA" sz="2400" dirty="0" smtClean="0"/>
              <a:t> менше минулого року – 2023/2024 </a:t>
            </a:r>
            <a:r>
              <a:rPr lang="uk-UA" sz="2400" dirty="0" err="1" smtClean="0"/>
              <a:t>н.р</a:t>
            </a:r>
            <a:r>
              <a:rPr lang="uk-UA" sz="2400" dirty="0" smtClean="0"/>
              <a:t>. (1489).</a:t>
            </a:r>
            <a:endParaRPr lang="ru-RU" sz="2400" dirty="0" smtClean="0"/>
          </a:p>
          <a:p>
            <a:r>
              <a:rPr lang="uk-UA" sz="2400" b="1" u="sng" dirty="0" smtClean="0"/>
              <a:t>У 2025/2026 </a:t>
            </a:r>
            <a:r>
              <a:rPr lang="uk-UA" sz="2400" b="1" u="sng" dirty="0" err="1" smtClean="0"/>
              <a:t>н.р</a:t>
            </a:r>
            <a:r>
              <a:rPr lang="uk-UA" sz="2400" b="1" u="sng" dirty="0" smtClean="0"/>
              <a:t>. </a:t>
            </a:r>
            <a:r>
              <a:rPr lang="uk-UA" sz="2400" dirty="0" smtClean="0"/>
              <a:t>у 6 закладах загальної середньої освіти та 3-х філіях громади навчається </a:t>
            </a:r>
            <a:r>
              <a:rPr lang="uk-UA" sz="2400" b="1" dirty="0" smtClean="0"/>
              <a:t>1160 </a:t>
            </a:r>
            <a:r>
              <a:rPr lang="uk-UA" sz="2400" dirty="0" smtClean="0"/>
              <a:t>учні, це на </a:t>
            </a:r>
            <a:r>
              <a:rPr lang="uk-UA" sz="2400" b="1" dirty="0" smtClean="0"/>
              <a:t>202</a:t>
            </a:r>
            <a:r>
              <a:rPr lang="uk-UA" sz="2400" dirty="0" smtClean="0"/>
              <a:t> менше минулого року (</a:t>
            </a:r>
            <a:r>
              <a:rPr lang="uk-UA" sz="2400" b="1" dirty="0" smtClean="0"/>
              <a:t>1362</a:t>
            </a:r>
            <a:r>
              <a:rPr lang="uk-UA" sz="2400" dirty="0" smtClean="0"/>
              <a:t>).</a:t>
            </a:r>
            <a:endParaRPr lang="ru-RU" sz="2400" dirty="0" smtClean="0"/>
          </a:p>
          <a:p>
            <a:pPr algn="just"/>
            <a:r>
              <a:rPr lang="uk-UA" sz="2400" dirty="0" smtClean="0"/>
              <a:t> Із загальної кількості учнів у 2025/2026 </a:t>
            </a:r>
            <a:r>
              <a:rPr lang="uk-UA" sz="2400" dirty="0" err="1" smtClean="0"/>
              <a:t>н.р</a:t>
            </a:r>
            <a:r>
              <a:rPr lang="uk-UA" sz="2400" dirty="0" smtClean="0"/>
              <a:t>. у закладах навчається за інституційною формою - </a:t>
            </a:r>
            <a:r>
              <a:rPr lang="uk-UA" sz="2400" b="1" dirty="0" smtClean="0"/>
              <a:t>1040</a:t>
            </a:r>
            <a:r>
              <a:rPr lang="uk-UA" sz="2400" dirty="0" smtClean="0"/>
              <a:t>, індивідуальною - </a:t>
            </a:r>
            <a:r>
              <a:rPr lang="uk-UA" sz="2400" b="1" dirty="0" smtClean="0"/>
              <a:t>120</a:t>
            </a:r>
            <a:r>
              <a:rPr lang="uk-UA" sz="2400" dirty="0" smtClean="0"/>
              <a:t> (з них за сімейною (перебувають за кордоном) - </a:t>
            </a:r>
            <a:r>
              <a:rPr lang="uk-UA" sz="2400" b="1" dirty="0" smtClean="0"/>
              <a:t>112 </a:t>
            </a:r>
            <a:r>
              <a:rPr lang="uk-UA" sz="2400" dirty="0" smtClean="0"/>
              <a:t>учнів, за </a:t>
            </a:r>
            <a:r>
              <a:rPr lang="uk-UA" sz="2400" dirty="0" err="1" smtClean="0"/>
              <a:t>екстернатною</a:t>
            </a:r>
            <a:r>
              <a:rPr lang="uk-UA" sz="2400" dirty="0" smtClean="0"/>
              <a:t> формою навчання – </a:t>
            </a:r>
            <a:r>
              <a:rPr lang="uk-UA" sz="2400" b="1" dirty="0" smtClean="0"/>
              <a:t>0</a:t>
            </a:r>
            <a:r>
              <a:rPr lang="uk-UA" sz="2400" dirty="0" smtClean="0"/>
              <a:t>, педагогічним патронажем було охоплено </a:t>
            </a:r>
            <a:r>
              <a:rPr lang="uk-UA" sz="2400" b="1" dirty="0" smtClean="0"/>
              <a:t>7 </a:t>
            </a:r>
            <a:r>
              <a:rPr lang="uk-UA" sz="2400" dirty="0" smtClean="0"/>
              <a:t>учнів). Із загальної кількості </a:t>
            </a:r>
            <a:r>
              <a:rPr lang="uk-UA" sz="2400" b="1" dirty="0" smtClean="0"/>
              <a:t>8</a:t>
            </a:r>
            <a:r>
              <a:rPr lang="uk-UA" sz="2400" dirty="0" smtClean="0"/>
              <a:t> учнів з ООП навчаються в інклюзивних класах.</a:t>
            </a:r>
            <a:endParaRPr lang="ru-RU" sz="2400" dirty="0" smtClean="0"/>
          </a:p>
          <a:p>
            <a:r>
              <a:rPr lang="uk-UA" sz="2400" dirty="0" smtClean="0"/>
              <a:t>У 2025 році за парти вперше сіли </a:t>
            </a:r>
            <a:r>
              <a:rPr lang="uk-UA" sz="2400" b="1" dirty="0" smtClean="0"/>
              <a:t>94</a:t>
            </a:r>
            <a:r>
              <a:rPr lang="uk-UA" sz="2400" dirty="0" smtClean="0"/>
              <a:t> першокласників. </a:t>
            </a:r>
            <a:endParaRPr lang="ru-RU" sz="2400" dirty="0">
              <a:solidFill>
                <a:schemeClr val="tx1"/>
              </a:solidFill>
            </a:endParaRPr>
          </a:p>
          <a:p>
            <a:endParaRPr lang="ru-RU" sz="2400" dirty="0"/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229600" cy="566390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95536" y="980728"/>
            <a:ext cx="8496944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24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ОСВІТА. КУЛЬТУРА. ФІЗИЧНА КУЛЬТУРА І СПОРТ</a:t>
            </a:r>
          </a:p>
          <a:p>
            <a:pPr marL="0" marR="0" lvl="0" indent="3524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НА СФЕРУ ОСВІТИ В 2025 РОЦІ БУЛО ВИДІЛЕНО -  203 524 307 ГРН.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ea typeface="Times New Roman" pitchFamily="18" charset="0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У ТОМУ ЧИСЛІ: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Calibri" pitchFamily="34" charset="0"/>
              </a:rPr>
              <a:t>-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        Відділу освіти, культури, сім’ї, молоді та спорту – 7 567 195 грн.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        Перечинський ліцей імені Героїв 68-го батальйону - 91 352 623 грн. 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        Зарічівська гімназія -10 802 508 грн.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        Сімерська гімназія -12 722 316 грн.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        Сімерківська гімназія – 6 661 986 грн.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        Філія опорного закладу Ворочівська початкова школа –27 77 777 грн.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        ЗДО «Веселка» м. Перечин -10 488 122 грн.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        ЗДО «Теремок» м. Перечин – 6 681 720 грн.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        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Сімерський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 ЗДО –5 747 393 грн.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        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Сімерківський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 ЗДО  - 2 192 989 грн.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        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Зарічівський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 ЗДО – 3 184 982 грн.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        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Ворочівський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 ЗДО -1 834 712 грн.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229600" cy="566390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23528" y="1052736"/>
            <a:ext cx="8496944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24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ОСВІТА. КУЛЬТУРА. ФІЗИЧНА КУЛЬТУРА І СПОРТ</a:t>
            </a:r>
          </a:p>
          <a:p>
            <a:pPr marL="0" marR="0" lvl="0" indent="3524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НА СФЕРУ ОСВІТИ В 2025 РОЦІ БУЛО ВИДІЛЕНО -  203 524 307 ГРН.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У ТОМУ ЧИСЛІ: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Calibri" pitchFamily="34" charset="0"/>
              </a:rPr>
              <a:t>-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   Перечинська дитячо-юнацька спортивна школа  - 4 280 780 грн.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   Перечинська школа мистецтв – 9 019 062 грн.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    Інклюзивно-ресурсний центр – 1 746 899 грн.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   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Корекційно-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 розвиткові – 82 700 грн.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    Інші програми та заходи у сфері освіти – 1 246 297 грн.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    НУШ – 99 950 грн.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    Створення осередку захисту України – 1 089 601 грн.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    Будівництво  споруд, установ та закладів фізичної культури і спорту -16 128 258 грн.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     Спортивні клуби – 2 143 460 грн.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    Інші субвенції – 489 069 грн.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    Реалізація Національної програми інформатизації – 36 000 грн.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    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КЗ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 «Центр культури і дозвілля»  Перечинської міської ради – 2 697 379 грн.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    Комунальний заклад «Краєзнавчий музей міста Перечин» - 596 043 грн.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-    Комунальний заклад  «Публічна бібліотека» Перечинської міської ради – 1 854 489 грн.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1A396C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В тому числі, за рахунок надходжень від благодійних внесків на суму 5 058 277грн.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rgbClr val="1A396C"/>
              </a:solidFill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229600" cy="566390"/>
          </a:xfrm>
        </p:spPr>
        <p:txBody>
          <a:bodyPr/>
          <a:lstStyle/>
          <a:p>
            <a:r>
              <a:rPr lang="uk-UA" b="1" dirty="0" smtClean="0"/>
              <a:t>ФІНАНСУВАННЯ</a:t>
            </a:r>
            <a:endParaRPr lang="ru-RU" b="1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23528" y="1196752"/>
            <a:ext cx="8352928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sz="2000" b="1" dirty="0" smtClean="0">
                <a:solidFill>
                  <a:srgbClr val="1A396C"/>
                </a:solidFill>
                <a:latin typeface="+mn-lt"/>
              </a:rPr>
              <a:t>КРІМ ТОГО,</a:t>
            </a:r>
          </a:p>
          <a:p>
            <a:endParaRPr lang="uk-UA" sz="2000" b="1" dirty="0" smtClean="0">
              <a:solidFill>
                <a:srgbClr val="1A396C"/>
              </a:solidFill>
              <a:latin typeface="+mn-lt"/>
            </a:endParaRPr>
          </a:p>
          <a:p>
            <a:r>
              <a:rPr lang="uk-UA" sz="2000" b="1" dirty="0" smtClean="0">
                <a:solidFill>
                  <a:srgbClr val="1A396C"/>
                </a:solidFill>
                <a:latin typeface="+mn-lt"/>
              </a:rPr>
              <a:t>ЗА РАХУНОК НАДХОДЖЕНЬ ВІД БЛАГОДІЙНИХ ВНЕСКІВ </a:t>
            </a:r>
          </a:p>
          <a:p>
            <a:r>
              <a:rPr lang="uk-UA" sz="2000" b="1" dirty="0" smtClean="0">
                <a:solidFill>
                  <a:srgbClr val="1A396C"/>
                </a:solidFill>
                <a:latin typeface="+mn-lt"/>
              </a:rPr>
              <a:t>НА СУМУ 50 582 77 ГРН.</a:t>
            </a:r>
          </a:p>
          <a:p>
            <a:endParaRPr lang="ru-RU" sz="2000" dirty="0" smtClean="0">
              <a:solidFill>
                <a:srgbClr val="1A396C"/>
              </a:solidFill>
              <a:latin typeface="+mn-lt"/>
            </a:endParaRPr>
          </a:p>
          <a:p>
            <a:r>
              <a:rPr lang="uk-UA" sz="2000" dirty="0" smtClean="0">
                <a:solidFill>
                  <a:srgbClr val="1A396C"/>
                </a:solidFill>
                <a:latin typeface="+mn-lt"/>
              </a:rPr>
              <a:t>      	</a:t>
            </a:r>
            <a:r>
              <a:rPr lang="uk-UA" sz="2000" b="1" dirty="0" smtClean="0">
                <a:solidFill>
                  <a:srgbClr val="1A396C"/>
                </a:solidFill>
                <a:latin typeface="+mn-lt"/>
              </a:rPr>
              <a:t>У ТОМУ ЧИСЛІ:</a:t>
            </a:r>
            <a:endParaRPr lang="ru-RU" sz="2000" dirty="0" smtClean="0">
              <a:solidFill>
                <a:srgbClr val="1A396C"/>
              </a:solidFill>
              <a:latin typeface="+mn-lt"/>
            </a:endParaRPr>
          </a:p>
          <a:p>
            <a:r>
              <a:rPr lang="uk-UA" sz="2000" dirty="0" smtClean="0">
                <a:solidFill>
                  <a:srgbClr val="1A396C"/>
                </a:solidFill>
                <a:latin typeface="+mn-lt"/>
              </a:rPr>
              <a:t>   Надання дошкільної освіти -7 000 грн.</a:t>
            </a:r>
            <a:endParaRPr lang="ru-RU" sz="2000" dirty="0" smtClean="0">
              <a:solidFill>
                <a:srgbClr val="1A396C"/>
              </a:solidFill>
              <a:latin typeface="+mn-lt"/>
            </a:endParaRPr>
          </a:p>
          <a:p>
            <a:r>
              <a:rPr lang="uk-UA" sz="2000" dirty="0" smtClean="0">
                <a:solidFill>
                  <a:srgbClr val="1A396C"/>
                </a:solidFill>
                <a:latin typeface="+mn-lt"/>
              </a:rPr>
              <a:t>   Надання загальної середньої освіти -201 500 грн.</a:t>
            </a:r>
            <a:endParaRPr lang="ru-RU" sz="2000" dirty="0" smtClean="0">
              <a:solidFill>
                <a:srgbClr val="1A396C"/>
              </a:solidFill>
              <a:latin typeface="+mn-lt"/>
            </a:endParaRPr>
          </a:p>
          <a:p>
            <a:r>
              <a:rPr lang="uk-UA" sz="2000" dirty="0" smtClean="0">
                <a:solidFill>
                  <a:srgbClr val="1A396C"/>
                </a:solidFill>
                <a:latin typeface="+mn-lt"/>
              </a:rPr>
              <a:t>   Надання спеціалізованої освіти мистецькими школами – 315 840 грн.</a:t>
            </a:r>
            <a:endParaRPr lang="ru-RU" sz="2000" dirty="0" smtClean="0">
              <a:solidFill>
                <a:srgbClr val="1A396C"/>
              </a:solidFill>
              <a:latin typeface="+mn-lt"/>
            </a:endParaRPr>
          </a:p>
          <a:p>
            <a:r>
              <a:rPr lang="uk-UA" sz="2000" dirty="0" smtClean="0">
                <a:solidFill>
                  <a:srgbClr val="1A396C"/>
                </a:solidFill>
                <a:latin typeface="+mn-lt"/>
              </a:rPr>
              <a:t>   Забезпечення діяльності інклюзивно-ресурсних центрів – 4 375 грн.</a:t>
            </a:r>
            <a:endParaRPr lang="ru-RU" sz="2000" dirty="0" smtClean="0">
              <a:solidFill>
                <a:srgbClr val="1A396C"/>
              </a:solidFill>
              <a:latin typeface="+mn-lt"/>
            </a:endParaRPr>
          </a:p>
          <a:p>
            <a:r>
              <a:rPr lang="uk-UA" sz="2000" dirty="0" smtClean="0">
                <a:solidFill>
                  <a:srgbClr val="1A396C"/>
                </a:solidFill>
                <a:latin typeface="+mn-lt"/>
              </a:rPr>
              <a:t>   Забезпечення діяльності бібліотек – 49 650 грн.</a:t>
            </a:r>
            <a:endParaRPr lang="ru-RU" sz="2000" dirty="0" smtClean="0">
              <a:solidFill>
                <a:srgbClr val="1A396C"/>
              </a:solidFill>
              <a:latin typeface="+mn-lt"/>
            </a:endParaRPr>
          </a:p>
          <a:p>
            <a:r>
              <a:rPr lang="uk-UA" sz="2000" dirty="0" smtClean="0">
                <a:solidFill>
                  <a:srgbClr val="1A396C"/>
                </a:solidFill>
                <a:latin typeface="+mn-lt"/>
              </a:rPr>
              <a:t>   Забезпечення діяльності музеїв - 750 грн.</a:t>
            </a:r>
            <a:endParaRPr lang="ru-RU" sz="2000" dirty="0" smtClean="0">
              <a:solidFill>
                <a:srgbClr val="1A396C"/>
              </a:solidFill>
              <a:latin typeface="+mn-lt"/>
            </a:endParaRPr>
          </a:p>
          <a:p>
            <a:r>
              <a:rPr lang="uk-UA" sz="2000" dirty="0" smtClean="0">
                <a:solidFill>
                  <a:srgbClr val="1A396C"/>
                </a:solidFill>
                <a:latin typeface="+mn-lt"/>
              </a:rPr>
              <a:t>   Утримання та навчально-тренувальна робота комунальних дитячо-юнацьких  спортивних шкіл – 24 467 грн.</a:t>
            </a:r>
            <a:endParaRPr lang="ru-RU" sz="2000" dirty="0" smtClean="0">
              <a:solidFill>
                <a:srgbClr val="1A396C"/>
              </a:solidFill>
              <a:latin typeface="+mn-lt"/>
            </a:endParaRPr>
          </a:p>
          <a:p>
            <a:r>
              <a:rPr lang="uk-UA" sz="2000" dirty="0" smtClean="0">
                <a:solidFill>
                  <a:srgbClr val="1A396C"/>
                </a:solidFill>
                <a:latin typeface="+mn-lt"/>
              </a:rPr>
              <a:t>   Будівництво  споруд, установ та закладів фізичної культури і спорту -4 454 695 грн.</a:t>
            </a:r>
            <a:endParaRPr lang="ru-RU" sz="2000" dirty="0">
              <a:solidFill>
                <a:srgbClr val="1A396C"/>
              </a:solidFill>
              <a:latin typeface="+mn-lt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0" y="1556792"/>
            <a:ext cx="9144000" cy="3744416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uk-UA" sz="3200" dirty="0" smtClean="0">
                <a:solidFill>
                  <a:srgbClr val="1A396C"/>
                </a:solidFill>
                <a:latin typeface="Arial Black" pitchFamily="34" charset="0"/>
              </a:rPr>
              <a:t>Дякуємо </a:t>
            </a:r>
            <a:br>
              <a:rPr lang="uk-UA" sz="3200" dirty="0" smtClean="0">
                <a:solidFill>
                  <a:srgbClr val="1A396C"/>
                </a:solidFill>
                <a:latin typeface="Arial Black" pitchFamily="34" charset="0"/>
              </a:rPr>
            </a:br>
            <a:r>
              <a:rPr lang="uk-UA" sz="3200" dirty="0" smtClean="0">
                <a:solidFill>
                  <a:srgbClr val="1A396C"/>
                </a:solidFill>
                <a:latin typeface="Arial Black" pitchFamily="34" charset="0"/>
              </a:rPr>
              <a:t>Збройним Силам України </a:t>
            </a:r>
            <a:br>
              <a:rPr lang="uk-UA" sz="3200" dirty="0" smtClean="0">
                <a:solidFill>
                  <a:srgbClr val="1A396C"/>
                </a:solidFill>
                <a:latin typeface="Arial Black" pitchFamily="34" charset="0"/>
              </a:rPr>
            </a:br>
            <a:r>
              <a:rPr lang="uk-UA" sz="3200" dirty="0" smtClean="0">
                <a:solidFill>
                  <a:srgbClr val="1A396C"/>
                </a:solidFill>
                <a:latin typeface="Arial Black" pitchFamily="34" charset="0"/>
              </a:rPr>
              <a:t>за можливість навчатися і працювати.</a:t>
            </a:r>
            <a:r>
              <a:rPr lang="ru-RU" sz="3200" dirty="0" smtClean="0">
                <a:solidFill>
                  <a:srgbClr val="1A396C"/>
                </a:solidFill>
                <a:latin typeface="Arial Black" pitchFamily="34" charset="0"/>
              </a:rPr>
              <a:t/>
            </a:r>
            <a:br>
              <a:rPr lang="ru-RU" sz="3200" dirty="0" smtClean="0">
                <a:solidFill>
                  <a:srgbClr val="1A396C"/>
                </a:solidFill>
                <a:latin typeface="Arial Black" pitchFamily="34" charset="0"/>
              </a:rPr>
            </a:br>
            <a:r>
              <a:rPr lang="uk-UA" sz="3200" dirty="0" smtClean="0">
                <a:solidFill>
                  <a:srgbClr val="1A396C"/>
                </a:solidFill>
                <a:latin typeface="Arial Black" pitchFamily="34" charset="0"/>
              </a:rPr>
              <a:t>Україна – сильна, </a:t>
            </a:r>
            <a:br>
              <a:rPr lang="uk-UA" sz="3200" dirty="0" smtClean="0">
                <a:solidFill>
                  <a:srgbClr val="1A396C"/>
                </a:solidFill>
                <a:latin typeface="Arial Black" pitchFamily="34" charset="0"/>
              </a:rPr>
            </a:br>
            <a:r>
              <a:rPr lang="uk-UA" sz="3200" dirty="0" smtClean="0">
                <a:solidFill>
                  <a:srgbClr val="1A396C"/>
                </a:solidFill>
                <a:latin typeface="Arial Black" pitchFamily="34" charset="0"/>
              </a:rPr>
              <a:t>Україна – непереможна!  </a:t>
            </a:r>
            <a:r>
              <a:rPr lang="ru-RU" sz="3200" dirty="0" smtClean="0">
                <a:solidFill>
                  <a:srgbClr val="1A396C"/>
                </a:solidFill>
                <a:latin typeface="Arial Black" pitchFamily="34" charset="0"/>
              </a:rPr>
              <a:t/>
            </a:r>
            <a:br>
              <a:rPr lang="ru-RU" sz="3200" dirty="0" smtClean="0">
                <a:solidFill>
                  <a:srgbClr val="1A396C"/>
                </a:solidFill>
                <a:latin typeface="Arial Black" pitchFamily="34" charset="0"/>
              </a:rPr>
            </a:br>
            <a:r>
              <a:rPr lang="uk-UA" sz="3200" dirty="0" smtClean="0">
                <a:solidFill>
                  <a:srgbClr val="1A396C"/>
                </a:solidFill>
                <a:latin typeface="Arial Black" pitchFamily="34" charset="0"/>
              </a:rPr>
              <a:t>Слава Україні!!!</a:t>
            </a:r>
            <a:r>
              <a:rPr lang="ru-RU" sz="3200" dirty="0" smtClean="0">
                <a:solidFill>
                  <a:srgbClr val="1A396C"/>
                </a:solidFill>
                <a:latin typeface="Arial Black" pitchFamily="34" charset="0"/>
              </a:rPr>
              <a:t/>
            </a:r>
            <a:br>
              <a:rPr lang="ru-RU" sz="3200" dirty="0" smtClean="0">
                <a:solidFill>
                  <a:srgbClr val="1A396C"/>
                </a:solidFill>
                <a:latin typeface="Arial Black" pitchFamily="34" charset="0"/>
              </a:rPr>
            </a:br>
            <a:r>
              <a:rPr lang="uk-UA" sz="3200" dirty="0" smtClean="0">
                <a:solidFill>
                  <a:srgbClr val="1A396C"/>
                </a:solidFill>
                <a:latin typeface="Arial Black" pitchFamily="34" charset="0"/>
              </a:rPr>
              <a:t>Героям слава!!! </a:t>
            </a:r>
            <a:endParaRPr lang="ru-RU" sz="3200" dirty="0">
              <a:solidFill>
                <a:srgbClr val="1A396C"/>
              </a:solidFill>
              <a:latin typeface="Arial Black" pitchFamily="34" charset="0"/>
            </a:endParaRPr>
          </a:p>
        </p:txBody>
      </p:sp>
      <p:pic>
        <p:nvPicPr>
          <p:cNvPr id="1026" name="Picture 2" descr="C:\Users\User\Desktop\ЗАКЛАДИ\прапор Перечи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0"/>
            <a:ext cx="1050966" cy="149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 descr="C:\Диск D\КАРТИНКИ\images (8)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4105275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Текстовое поле 5"/>
          <p:cNvSpPr txBox="1"/>
          <p:nvPr/>
        </p:nvSpPr>
        <p:spPr>
          <a:xfrm>
            <a:off x="3563888" y="6309320"/>
            <a:ext cx="21957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uk-UA" altLang="ru-RU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ПЕРЕЧИН</a:t>
            </a:r>
            <a:r>
              <a:rPr lang="uk-UA" altLang="ru-RU" sz="2000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 - </a:t>
            </a:r>
            <a:r>
              <a:rPr lang="uk-UA" altLang="ru-RU" sz="2000" b="1" dirty="0" smtClean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2026</a:t>
            </a:r>
            <a:endParaRPr lang="uk-UA" altLang="ru-RU" sz="2000" b="1" dirty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</a:endParaRP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4338"/>
            <a:ext cx="8229600" cy="710406"/>
          </a:xfrm>
        </p:spPr>
        <p:txBody>
          <a:bodyPr/>
          <a:lstStyle/>
          <a:p>
            <a:pPr algn="r"/>
            <a:r>
              <a:rPr lang="uk-UA" b="1" u="sng" dirty="0"/>
              <a:t>ЗАГАЛЬНА СЕРЕДНЯ </a:t>
            </a:r>
            <a:r>
              <a:rPr lang="uk-UA" b="1" u="sng" dirty="0" smtClean="0"/>
              <a:t>ОСВІТА</a:t>
            </a:r>
            <a:endParaRPr lang="ru-RU" dirty="0"/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sz="half" idx="1"/>
          </p:nvPr>
        </p:nvGraphicFramePr>
        <p:xfrm>
          <a:off x="179512" y="1196752"/>
          <a:ext cx="431628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Содержимое 11"/>
          <p:cNvGraphicFramePr>
            <a:graphicFrameLocks noGrp="1"/>
          </p:cNvGraphicFramePr>
          <p:nvPr>
            <p:ph sz="half" idx="2"/>
          </p:nvPr>
        </p:nvGraphicFramePr>
        <p:xfrm>
          <a:off x="4648200" y="1196976"/>
          <a:ext cx="4171950" cy="3312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4860032" y="4581128"/>
            <a:ext cx="392392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Кількість учнів старшої школи у 2025/2026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н.р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становить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791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учень (минулого – 2024/2025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н.р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-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915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).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Усі заклади загальної середньої освіти надають освітні послуги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дітям із сімей ВПО.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4338"/>
            <a:ext cx="8229600" cy="1143000"/>
          </a:xfrm>
        </p:spPr>
        <p:txBody>
          <a:bodyPr/>
          <a:lstStyle/>
          <a:p>
            <a:pPr algn="r"/>
            <a:r>
              <a:rPr lang="uk-UA" b="1" u="sng" dirty="0"/>
              <a:t>ЗАГАЛЬНА СЕРЕДНЯ </a:t>
            </a:r>
            <a:r>
              <a:rPr lang="uk-UA" b="1" u="sng" dirty="0" smtClean="0"/>
              <a:t>ОСВІТА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7544" y="1484784"/>
          <a:ext cx="8280918" cy="4576445"/>
        </p:xfrm>
        <a:graphic>
          <a:graphicData uri="http://schemas.openxmlformats.org/drawingml/2006/table">
            <a:tbl>
              <a:tblPr/>
              <a:tblGrid>
                <a:gridCol w="646350"/>
                <a:gridCol w="2586267"/>
                <a:gridCol w="1231017"/>
                <a:gridCol w="1354381"/>
                <a:gridCol w="1231886"/>
                <a:gridCol w="1231017"/>
              </a:tblGrid>
              <a:tr h="6400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8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spc="-5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uk-UA" sz="1800" spc="-25">
                          <a:latin typeface="Times New Roman"/>
                          <a:ea typeface="Times New Roman"/>
                          <a:cs typeface="Times New Roman"/>
                        </a:rPr>
                        <a:t>з/п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spc="-10">
                          <a:latin typeface="Times New Roman"/>
                          <a:ea typeface="Times New Roman"/>
                          <a:cs typeface="Times New Roman"/>
                        </a:rPr>
                        <a:t>Назва навчального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spc="-10">
                          <a:latin typeface="Times New Roman"/>
                          <a:ea typeface="Times New Roman"/>
                          <a:cs typeface="Times New Roman"/>
                        </a:rPr>
                        <a:t>закладу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spc="-10">
                          <a:latin typeface="Times New Roman"/>
                          <a:ea typeface="Times New Roman"/>
                          <a:cs typeface="Times New Roman"/>
                        </a:rPr>
                        <a:t>Проєктна потужність закладу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spc="-10">
                          <a:latin typeface="Times New Roman"/>
                          <a:ea typeface="Times New Roman"/>
                          <a:cs typeface="Times New Roman"/>
                        </a:rPr>
                        <a:t>(к-сть місць)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spc="-10">
                          <a:latin typeface="Times New Roman"/>
                          <a:ea typeface="Times New Roman"/>
                          <a:cs typeface="Times New Roman"/>
                        </a:rPr>
                        <a:t>Контингент </a:t>
                      </a:r>
                      <a:r>
                        <a:rPr lang="uk-UA" sz="1800" spc="-20">
                          <a:latin typeface="Times New Roman"/>
                          <a:ea typeface="Times New Roman"/>
                          <a:cs typeface="Times New Roman"/>
                        </a:rPr>
                        <a:t>учнів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/>
                          <a:ea typeface="Times New Roman"/>
                          <a:cs typeface="Times New Roman"/>
                        </a:rPr>
                        <a:t>станом на </a:t>
                      </a:r>
                      <a:r>
                        <a:rPr lang="uk-UA" sz="1800" spc="-10">
                          <a:latin typeface="Times New Roman"/>
                          <a:ea typeface="Times New Roman"/>
                          <a:cs typeface="Times New Roman"/>
                        </a:rPr>
                        <a:t>31.12.25 р.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spc="-10">
                          <a:latin typeface="Times New Roman"/>
                          <a:ea typeface="Times New Roman"/>
                          <a:cs typeface="Times New Roman"/>
                        </a:rPr>
                        <a:t>Відсоток завантажен.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/>
                          <a:ea typeface="Times New Roman"/>
                          <a:cs typeface="Times New Roman"/>
                        </a:rPr>
                        <a:t>закладу,</a:t>
                      </a:r>
                      <a:r>
                        <a:rPr lang="uk-UA" sz="1800" spc="-25">
                          <a:latin typeface="Times New Roman"/>
                          <a:ea typeface="Times New Roman"/>
                          <a:cs typeface="Times New Roman"/>
                        </a:rPr>
                        <a:t> (%)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spc="-10">
                          <a:latin typeface="Times New Roman"/>
                          <a:ea typeface="Times New Roman"/>
                          <a:cs typeface="Times New Roman"/>
                        </a:rPr>
                        <a:t>Фактичні видатки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/>
                          <a:ea typeface="Times New Roman"/>
                          <a:cs typeface="Times New Roman"/>
                        </a:rPr>
                        <a:t>за 2025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/>
                          <a:ea typeface="Times New Roman"/>
                          <a:cs typeface="Times New Roman"/>
                        </a:rPr>
                        <a:t>рік,</a:t>
                      </a:r>
                      <a:r>
                        <a:rPr lang="uk-UA" sz="1800" spc="5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800" spc="-10">
                          <a:latin typeface="Times New Roman"/>
                          <a:ea typeface="Times New Roman"/>
                          <a:cs typeface="Times New Roman"/>
                        </a:rPr>
                        <a:t>(грн)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/>
                          <a:ea typeface="Calibri"/>
                          <a:cs typeface="Times New Roman"/>
                        </a:rPr>
                        <a:t>Ліцей  імені Героїв 68-го батальйону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800" b="1">
                          <a:latin typeface="Times New Roman"/>
                          <a:ea typeface="Calibri"/>
                          <a:cs typeface="Times New Roman"/>
                        </a:rPr>
                        <a:t>800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Times New Roman"/>
                          <a:cs typeface="Times New Roman"/>
                        </a:rPr>
                        <a:t>537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Times New Roman"/>
                          <a:cs typeface="Times New Roman"/>
                        </a:rPr>
                        <a:t>67%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Calibri"/>
                          <a:cs typeface="Times New Roman"/>
                        </a:rPr>
                        <a:t>91 352 623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800">
                          <a:latin typeface="Times New Roman"/>
                          <a:ea typeface="Calibri"/>
                          <a:cs typeface="Times New Roman"/>
                        </a:rPr>
                        <a:t>Філія Початкова школа Ліцею імені Героїв 68-го батальйону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800" b="1">
                          <a:latin typeface="Times New Roman"/>
                          <a:ea typeface="Calibri"/>
                          <a:cs typeface="Times New Roman"/>
                        </a:rPr>
                        <a:t>800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Times New Roman"/>
                          <a:cs typeface="Times New Roman"/>
                        </a:rPr>
                        <a:t>176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75"/>
                        </a:spcBef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Times New Roman"/>
                          <a:cs typeface="Times New Roman"/>
                        </a:rPr>
                        <a:t>22%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/>
                          <a:ea typeface="Calibri"/>
                          <a:cs typeface="Times New Roman"/>
                        </a:rPr>
                        <a:t>Філія Ворочівська початкова школа 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800" b="1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Times New Roman"/>
                          <a:cs typeface="Times New Roman"/>
                        </a:rPr>
                        <a:t>60%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Calibri"/>
                          <a:cs typeface="Times New Roman"/>
                        </a:rPr>
                        <a:t>2 777 777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485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800">
                          <a:latin typeface="Times New Roman"/>
                          <a:ea typeface="Calibri"/>
                          <a:cs typeface="Times New Roman"/>
                        </a:rPr>
                        <a:t>Зарічівська гімназія 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800" b="1">
                          <a:latin typeface="Times New Roman"/>
                          <a:ea typeface="Calibri"/>
                          <a:cs typeface="Times New Roman"/>
                        </a:rPr>
                        <a:t>260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Times New Roman"/>
                          <a:cs typeface="Times New Roman"/>
                        </a:rPr>
                        <a:t>77%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Calibri"/>
                          <a:cs typeface="Times New Roman"/>
                        </a:rPr>
                        <a:t>10 802 508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160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800">
                          <a:latin typeface="Times New Roman"/>
                          <a:ea typeface="Calibri"/>
                          <a:cs typeface="Times New Roman"/>
                        </a:rPr>
                        <a:t>Сімерська гімназія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800" b="1" dirty="0">
                          <a:latin typeface="Times New Roman"/>
                          <a:ea typeface="Calibri"/>
                          <a:cs typeface="Times New Roman"/>
                        </a:rPr>
                        <a:t>320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uk-UA" sz="1800" b="1" dirty="0">
                          <a:latin typeface="Times New Roman"/>
                          <a:ea typeface="Times New Roman"/>
                          <a:cs typeface="Times New Roman"/>
                        </a:rPr>
                        <a:t>151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Times New Roman"/>
                          <a:cs typeface="Times New Roman"/>
                        </a:rPr>
                        <a:t>47%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Calibri"/>
                          <a:cs typeface="Times New Roman"/>
                        </a:rPr>
                        <a:t>12 722 316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540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800">
                          <a:latin typeface="Times New Roman"/>
                          <a:ea typeface="Calibri"/>
                          <a:cs typeface="Times New Roman"/>
                        </a:rPr>
                        <a:t>Сімерківська  гімназія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uk-UA" sz="1800" b="1">
                          <a:latin typeface="Times New Roman"/>
                          <a:ea typeface="Calibri"/>
                          <a:cs typeface="Times New Roman"/>
                        </a:rPr>
                        <a:t>120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Times New Roman"/>
                          <a:cs typeface="Times New Roman"/>
                        </a:rPr>
                        <a:t>72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Times New Roman"/>
                          <a:cs typeface="Times New Roman"/>
                        </a:rPr>
                        <a:t>60%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Calibri"/>
                          <a:cs typeface="Times New Roman"/>
                        </a:rPr>
                        <a:t>6 661 986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170">
                <a:tc gridSpan="3">
                  <a:txBody>
                    <a:bodyPr/>
                    <a:lstStyle/>
                    <a:p>
                      <a:pPr algn="ctr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uk-UA" sz="1800" b="1">
                          <a:latin typeface="Times New Roman"/>
                          <a:ea typeface="Times New Roman"/>
                          <a:cs typeface="Times New Roman"/>
                        </a:rPr>
                        <a:t>ВСЬОГО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1160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124 317 210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414338"/>
            <a:ext cx="7139136" cy="854422"/>
          </a:xfrm>
        </p:spPr>
        <p:txBody>
          <a:bodyPr/>
          <a:lstStyle/>
          <a:p>
            <a:pPr algn="r"/>
            <a:r>
              <a:rPr lang="uk-UA" b="1" u="sng" dirty="0"/>
              <a:t>ЗАГАЛЬНА СЕРЕДНЯ </a:t>
            </a:r>
            <a:r>
              <a:rPr lang="uk-UA" b="1" u="sng" dirty="0" smtClean="0"/>
              <a:t>ОСВІТА</a:t>
            </a:r>
            <a:endParaRPr lang="ru-RU" dirty="0"/>
          </a:p>
        </p:txBody>
      </p:sp>
      <p:sp>
        <p:nvSpPr>
          <p:cNvPr id="169985" name="Rectangle 1"/>
          <p:cNvSpPr>
            <a:spLocks noChangeArrowheads="1"/>
          </p:cNvSpPr>
          <p:nvPr/>
        </p:nvSpPr>
        <p:spPr bwMode="auto">
          <a:xfrm>
            <a:off x="395536" y="1310571"/>
            <a:ext cx="8352928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2024/2025 навчальному році було подано замовлення на виготовлення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201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документів про освіту для випускників 2025 навчального року.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Закінчили 9-й клас та отримали свідоцтво про здобуття базової освіти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131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учень, з них отримали свідоцтва з відзнакою -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випускників, 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для осіб з ООП.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Свідоцтва про повну загальну середню освіту у 2024 році отримали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70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школярів.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випускники 11 класів подавались попередньо на нагородження золотою медаллю «За успіхи у навчанні», але на виконання наказу МОН України від 15.04.2025 №570 «Про внесення змін до порядку переведення учнів закладу загальної середньої освіти на наступний рік» -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Самусь Назар, Лялько Діана, Демченко Дарина, Ганич Анастасія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отримали свідоцтво про повну загальну середню освіту з відзнакою.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latin typeface="Times New Roman" pitchFamily="18" charset="0"/>
              <a:ea typeface="Times New Roman" pitchFamily="18" charset="0"/>
              <a:cs typeface="Times New Roman" pitchFamily="18" charset="0"/>
              <a:hlinkClick r:id="rId2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13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Тема Office">
      <a:majorFont>
        <a:latin typeface="Tahoma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013</Template>
  <TotalTime>1032</TotalTime>
  <Words>5449</Words>
  <Application>Microsoft Office PowerPoint</Application>
  <PresentationFormat>Экран (4:3)</PresentationFormat>
  <Paragraphs>1060</Paragraphs>
  <Slides>63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64" baseType="lpstr">
      <vt:lpstr>013</vt:lpstr>
      <vt:lpstr>   Звіт начальника відділу освіти,       культури, сім’ї, молоді та спорту        Перечинської  міської  ради    за 2025 рік</vt:lpstr>
      <vt:lpstr>Мережа закладів, установ Перечинської ТГ</vt:lpstr>
      <vt:lpstr>ОБЛІК від 0 до 6 років  станом на 01.01.2026 року</vt:lpstr>
      <vt:lpstr>ДОШКІЛЬНА ОСВІТА</vt:lpstr>
      <vt:lpstr>ХАРЧУВАННЯ У ЗДО</vt:lpstr>
      <vt:lpstr>ЗАГАЛЬНА СЕРЕДНЯ ОСВІТА</vt:lpstr>
      <vt:lpstr>ЗАГАЛЬНА СЕРЕДНЯ ОСВІТА</vt:lpstr>
      <vt:lpstr>ЗАГАЛЬНА СЕРЕДНЯ ОСВІТА</vt:lpstr>
      <vt:lpstr>ЗАГАЛЬНА СЕРЕДНЯ ОСВІТА</vt:lpstr>
      <vt:lpstr>ЗАГАЛЬНА СЕРЕДНЯ ОСВІТА</vt:lpstr>
      <vt:lpstr>ЗАГАЛЬНА СЕРЕДНЯ ОСВІТА</vt:lpstr>
      <vt:lpstr>ЗАГАЛЬНА СЕРЕДНЯ ОСВІТА</vt:lpstr>
      <vt:lpstr>РОБОТА З ОБДАРОВАНИМИ УЧНЯМИ</vt:lpstr>
      <vt:lpstr>РОБОТА З ОБДАРОВАНИМИ УЧНЯМИ</vt:lpstr>
      <vt:lpstr>ЗАГАЛЬНА СЕРЕДНЯ ОСВІТА</vt:lpstr>
      <vt:lpstr>ЗАБЕЗПЕЧЕННЯ ОСВІТНІХ ПОТРЕБ ДІТЕЙ З ООП</vt:lpstr>
      <vt:lpstr>ПІДВЕЗЕННЯ</vt:lpstr>
      <vt:lpstr>ЗАБЕЗПЕЧЕННЯ ОСВІТНІХ ПОТРЕБ ДІТЕЙ З ООП</vt:lpstr>
      <vt:lpstr>ЗАГАЛЬНА СЕРЕДНЯ ОСВІТА</vt:lpstr>
      <vt:lpstr>ОЗДОРОВЛЕННЯ ТА ВІДПОЧИНОК</vt:lpstr>
      <vt:lpstr>ОЗДОРОВЛЕННЯ ТА ВІДПОЧИНОК</vt:lpstr>
      <vt:lpstr>ПОЗАШКІЛЬНА ОСВІТА</vt:lpstr>
      <vt:lpstr>ПОЗАШКІЛЬНА ОСВІТА</vt:lpstr>
      <vt:lpstr>ПОЗАШКІЛЬНА ОСВІТА</vt:lpstr>
      <vt:lpstr>ПОЗАШКІЛЬНА ОСВІТА</vt:lpstr>
      <vt:lpstr>ПОЗАШКІЛЬНА ОСВІТА</vt:lpstr>
      <vt:lpstr>ПОЗАШКІЛЬНА ОСВІТА</vt:lpstr>
      <vt:lpstr>ПОЗАШКІЛЬНА ОСВІТА</vt:lpstr>
      <vt:lpstr>ПОЗАШКІЛЬНА ОСВІТА</vt:lpstr>
      <vt:lpstr>ЗАКЛАДИ КУЛЬТУРИ</vt:lpstr>
      <vt:lpstr>ЗАКЛАДИ КУЛЬТУРИ</vt:lpstr>
      <vt:lpstr>ЗАКЛАДИ КУЛЬТУРИ</vt:lpstr>
      <vt:lpstr>ЗАКЛАДИ КУЛЬТУРИ</vt:lpstr>
      <vt:lpstr>ЗАКЛАДИ КУЛЬТУРИ</vt:lpstr>
      <vt:lpstr>ЗАКЛАДИ КУЛЬТУРИ</vt:lpstr>
      <vt:lpstr>ЗАКЛАДИ КУЛЬТУРИ</vt:lpstr>
      <vt:lpstr>ЗАКЛАДИ КУЛЬТУРИ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ФІНАНСУВАННЯ</vt:lpstr>
      <vt:lpstr> Дякуємо  Збройним Силам України  за можливість навчатися і працювати. Україна – сильна,  Україна – непереможна!   Слава Україні!!! Героям слава!!!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109</cp:revision>
  <dcterms:created xsi:type="dcterms:W3CDTF">2025-08-22T08:07:21Z</dcterms:created>
  <dcterms:modified xsi:type="dcterms:W3CDTF">2026-02-03T08:13:33Z</dcterms:modified>
</cp:coreProperties>
</file>