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5" r:id="rId10"/>
    <p:sldId id="268" r:id="rId11"/>
    <p:sldId id="269" r:id="rId12"/>
    <p:sldId id="270" r:id="rId13"/>
    <p:sldId id="271" r:id="rId14"/>
    <p:sldId id="272" r:id="rId15"/>
    <p:sldId id="273" r:id="rId16"/>
    <p:sldId id="274" r:id="rId17"/>
    <p:sldId id="276" r:id="rId18"/>
    <p:sldId id="277" r:id="rId19"/>
    <p:sldId id="278" r:id="rId20"/>
    <p:sldId id="279" r:id="rId21"/>
    <p:sldId id="280" r:id="rId22"/>
    <p:sldId id="281" r:id="rId23"/>
    <p:sldId id="283" r:id="rId24"/>
    <p:sldId id="284" r:id="rId25"/>
    <p:sldId id="285" r:id="rId26"/>
    <p:sldId id="286"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Lst>
  <p:sldSz cx="9144000" cy="5143500" type="screen16x9"/>
  <p:notesSz cx="6797675" cy="992822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1pPr>
    <a:lvl2pPr marL="0" marR="0" indent="455612"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2pPr>
    <a:lvl3pPr marL="0" marR="0" indent="912812"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3pPr>
    <a:lvl4pPr marL="0" marR="0" indent="1370012"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4pPr>
    <a:lvl5pPr marL="0" marR="0" indent="1827212"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5pPr>
    <a:lvl6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6pPr>
    <a:lvl7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7pPr>
    <a:lvl8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8pPr>
    <a:lvl9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684" y="-102"/>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xfrm>
            <a:off x="90488" y="744538"/>
            <a:ext cx="6616700" cy="3722687"/>
          </a:xfrm>
          <a:prstGeom prst="rect">
            <a:avLst/>
          </a:prstGeom>
        </p:spPr>
        <p:txBody>
          <a:bodyPr/>
          <a:lstStyle/>
          <a:p>
            <a:endParaRPr/>
          </a:p>
        </p:txBody>
      </p:sp>
      <p:sp>
        <p:nvSpPr>
          <p:cNvPr id="36" name="Shape 36"/>
          <p:cNvSpPr>
            <a:spLocks noGrp="1"/>
          </p:cNvSpPr>
          <p:nvPr>
            <p:ph type="body" sz="quarter" idx="1"/>
          </p:nvPr>
        </p:nvSpPr>
        <p:spPr>
          <a:xfrm>
            <a:off x="906357" y="4715907"/>
            <a:ext cx="4984962" cy="4467701"/>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912812" latinLnBrk="0">
      <a:spcBef>
        <a:spcPts val="400"/>
      </a:spcBef>
      <a:defRPr sz="1200">
        <a:latin typeface="+mj-lt"/>
        <a:ea typeface="+mj-ea"/>
        <a:cs typeface="+mj-cs"/>
        <a:sym typeface="Calibri"/>
      </a:defRPr>
    </a:lvl1pPr>
    <a:lvl2pPr indent="228600" defTabSz="912812" latinLnBrk="0">
      <a:spcBef>
        <a:spcPts val="400"/>
      </a:spcBef>
      <a:defRPr sz="1200">
        <a:latin typeface="+mj-lt"/>
        <a:ea typeface="+mj-ea"/>
        <a:cs typeface="+mj-cs"/>
        <a:sym typeface="Calibri"/>
      </a:defRPr>
    </a:lvl2pPr>
    <a:lvl3pPr indent="457200" defTabSz="912812" latinLnBrk="0">
      <a:spcBef>
        <a:spcPts val="400"/>
      </a:spcBef>
      <a:defRPr sz="1200">
        <a:latin typeface="+mj-lt"/>
        <a:ea typeface="+mj-ea"/>
        <a:cs typeface="+mj-cs"/>
        <a:sym typeface="Calibri"/>
      </a:defRPr>
    </a:lvl3pPr>
    <a:lvl4pPr indent="685800" defTabSz="912812" latinLnBrk="0">
      <a:spcBef>
        <a:spcPts val="400"/>
      </a:spcBef>
      <a:defRPr sz="1200">
        <a:latin typeface="+mj-lt"/>
        <a:ea typeface="+mj-ea"/>
        <a:cs typeface="+mj-cs"/>
        <a:sym typeface="Calibri"/>
      </a:defRPr>
    </a:lvl4pPr>
    <a:lvl5pPr indent="914400" defTabSz="912812" latinLnBrk="0">
      <a:spcBef>
        <a:spcPts val="400"/>
      </a:spcBef>
      <a:defRPr sz="1200">
        <a:latin typeface="+mj-lt"/>
        <a:ea typeface="+mj-ea"/>
        <a:cs typeface="+mj-cs"/>
        <a:sym typeface="Calibri"/>
      </a:defRPr>
    </a:lvl5pPr>
    <a:lvl6pPr indent="1143000" defTabSz="912812" latinLnBrk="0">
      <a:spcBef>
        <a:spcPts val="400"/>
      </a:spcBef>
      <a:defRPr sz="1200">
        <a:latin typeface="+mj-lt"/>
        <a:ea typeface="+mj-ea"/>
        <a:cs typeface="+mj-cs"/>
        <a:sym typeface="Calibri"/>
      </a:defRPr>
    </a:lvl6pPr>
    <a:lvl7pPr indent="1371600" defTabSz="912812" latinLnBrk="0">
      <a:spcBef>
        <a:spcPts val="400"/>
      </a:spcBef>
      <a:defRPr sz="1200">
        <a:latin typeface="+mj-lt"/>
        <a:ea typeface="+mj-ea"/>
        <a:cs typeface="+mj-cs"/>
        <a:sym typeface="Calibri"/>
      </a:defRPr>
    </a:lvl7pPr>
    <a:lvl8pPr indent="1600200" defTabSz="912812" latinLnBrk="0">
      <a:spcBef>
        <a:spcPts val="400"/>
      </a:spcBef>
      <a:defRPr sz="1200">
        <a:latin typeface="+mj-lt"/>
        <a:ea typeface="+mj-ea"/>
        <a:cs typeface="+mj-cs"/>
        <a:sym typeface="Calibri"/>
      </a:defRPr>
    </a:lvl8pPr>
    <a:lvl9pPr indent="1828800" defTabSz="912812" latinLnBrk="0">
      <a:spcBef>
        <a:spcPts val="400"/>
      </a:spcBef>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8" name="Shape 18"/>
          <p:cNvSpPr>
            <a:spLocks noGrp="1"/>
          </p:cNvSpPr>
          <p:nvPr>
            <p:ph type="sldNum" sz="quarter" idx="2"/>
          </p:nvPr>
        </p:nvSpPr>
        <p:spPr>
          <a:prstGeom prst="rect">
            <a:avLst/>
          </a:prstGeom>
        </p:spPr>
        <p:txBody>
          <a:bodyPr/>
          <a:lstStyle/>
          <a:p>
            <a:fld id="{86CB4B4D-7CA3-9044-876B-883B54F8677D}" type="slidenum">
              <a:rPr/>
              <a:pPr/>
              <a:t>‹#›</a:t>
            </a:fld>
            <a:endParaRPr/>
          </a:p>
        </p:txBody>
      </p:sp>
      <p:sp>
        <p:nvSpPr>
          <p:cNvPr id="19" name="Shape 19"/>
          <p:cNvSpPr>
            <a:spLocks noGrp="1"/>
          </p:cNvSpPr>
          <p:nvPr>
            <p:ph type="title"/>
          </p:nvPr>
        </p:nvSpPr>
        <p:spPr>
          <a:xfrm>
            <a:off x="457200" y="206375"/>
            <a:ext cx="8229600" cy="857250"/>
          </a:xfrm>
          <a:prstGeom prst="rect">
            <a:avLst/>
          </a:prstGeom>
        </p:spPr>
        <p:txBody>
          <a:bodyPr>
            <a:normAutofit/>
          </a:bodyPr>
          <a:lstStyle/>
          <a:p>
            <a:r>
              <a:t>Текст заголовка</a:t>
            </a:r>
          </a:p>
        </p:txBody>
      </p:sp>
      <p:sp>
        <p:nvSpPr>
          <p:cNvPr id="20" name="Shape 20"/>
          <p:cNvSpPr>
            <a:spLocks noGrp="1"/>
          </p:cNvSpPr>
          <p:nvPr>
            <p:ph type="body" idx="1"/>
          </p:nvPr>
        </p:nvSpPr>
        <p:spPr>
          <a:xfrm>
            <a:off x="457200" y="1201737"/>
            <a:ext cx="8229600" cy="3397251"/>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7" name="Shape 27"/>
          <p:cNvSpPr>
            <a:spLocks noGrp="1"/>
          </p:cNvSpPr>
          <p:nvPr>
            <p:ph type="sldNum" sz="quarter" idx="2"/>
          </p:nvPr>
        </p:nvSpPr>
        <p:spPr>
          <a:prstGeom prst="rect">
            <a:avLst/>
          </a:prstGeom>
        </p:spPr>
        <p:txBody>
          <a:bodyPr/>
          <a:lstStyle/>
          <a:p>
            <a:fld id="{86CB4B4D-7CA3-9044-876B-883B54F8677D}" type="slidenum">
              <a:rPr/>
              <a:pPr/>
              <a:t>‹#›</a:t>
            </a:fld>
            <a:endParaRPr/>
          </a:p>
        </p:txBody>
      </p:sp>
      <p:sp>
        <p:nvSpPr>
          <p:cNvPr id="28" name="Shape 28"/>
          <p:cNvSpPr>
            <a:spLocks noGrp="1"/>
          </p:cNvSpPr>
          <p:nvPr>
            <p:ph type="title"/>
          </p:nvPr>
        </p:nvSpPr>
        <p:spPr>
          <a:xfrm>
            <a:off x="457200" y="206375"/>
            <a:ext cx="8229600" cy="857250"/>
          </a:xfrm>
          <a:prstGeom prst="rect">
            <a:avLst/>
          </a:prstGeom>
        </p:spPr>
        <p:txBody>
          <a:bodyPr>
            <a:normAutofit/>
          </a:bodyPr>
          <a:lstStyle/>
          <a:p>
            <a:r>
              <a:t>Текст заголовка</a:t>
            </a:r>
          </a:p>
        </p:txBody>
      </p:sp>
      <p:sp>
        <p:nvSpPr>
          <p:cNvPr id="29" name="Shape 29"/>
          <p:cNvSpPr>
            <a:spLocks noGrp="1"/>
          </p:cNvSpPr>
          <p:nvPr>
            <p:ph type="body" sz="half" idx="1"/>
          </p:nvPr>
        </p:nvSpPr>
        <p:spPr>
          <a:xfrm>
            <a:off x="4648200" y="1201737"/>
            <a:ext cx="4038600" cy="3397251"/>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EECE1"/>
        </a:soli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8485620" y="4810751"/>
            <a:ext cx="201181" cy="195599"/>
          </a:xfrm>
          <a:prstGeom prst="rect">
            <a:avLst/>
          </a:prstGeom>
          <a:ln w="12700">
            <a:miter lim="400000"/>
          </a:ln>
        </p:spPr>
        <p:txBody>
          <a:bodyPr wrap="none" lIns="34298" tIns="34298" rIns="34298" bIns="34298" anchor="ctr">
            <a:spAutoFit/>
          </a:bodyPr>
          <a:lstStyle>
            <a:lvl1pPr algn="r" defTabSz="684212">
              <a:defRPr sz="900">
                <a:solidFill>
                  <a:srgbClr val="898989"/>
                </a:solidFill>
              </a:defRPr>
            </a:lvl1pPr>
          </a:lstStyle>
          <a:p>
            <a:fld id="{86CB4B4D-7CA3-9044-876B-883B54F8677D}" type="slidenum">
              <a:rPr/>
              <a:pPr/>
              <a:t>‹#›</a:t>
            </a:fld>
            <a:endParaRPr/>
          </a:p>
        </p:txBody>
      </p:sp>
      <p:sp>
        <p:nvSpPr>
          <p:cNvPr id="3" name="Shape 3"/>
          <p:cNvSpPr>
            <a:spLocks noGrp="1"/>
          </p:cNvSpPr>
          <p:nvPr>
            <p:ph type="title"/>
          </p:nvPr>
        </p:nvSpPr>
        <p:spPr>
          <a:xfrm>
            <a:off x="457200" y="69056"/>
            <a:ext cx="8229600" cy="1131094"/>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lstStyle/>
          <a:p>
            <a:r>
              <a:t>Текст заголовка</a:t>
            </a:r>
          </a:p>
        </p:txBody>
      </p:sp>
      <p:sp>
        <p:nvSpPr>
          <p:cNvPr id="4" name="Shape 4"/>
          <p:cNvSpPr>
            <a:spLocks noGrp="1"/>
          </p:cNvSpPr>
          <p:nvPr>
            <p:ph type="body" idx="1"/>
          </p:nvPr>
        </p:nvSpPr>
        <p:spPr>
          <a:xfrm>
            <a:off x="457200" y="1200150"/>
            <a:ext cx="8229600" cy="3943350"/>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med"/>
  <p:txStyles>
    <p:titleStyle>
      <a:lvl1pPr marL="0" marR="0" indent="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1pPr>
      <a:lvl2pPr marL="0" marR="0" indent="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45720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91440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137160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1828800" algn="ctr" defTabSz="684212"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255587" marR="0" indent="-255587"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1pPr>
      <a:lvl2pPr marL="586014" marR="0" indent="-243114"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2pPr>
      <a:lvl3pPr marL="912283" marR="0" indent="-226483"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3pPr>
      <a:lvl4pPr marL="1300480" marR="0" indent="-271780"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4pPr>
      <a:lvl5pPr marL="1600200" marR="0" indent="-228600"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5pPr>
      <a:lvl6pPr marL="2057400" marR="0" indent="-228600"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6pPr>
      <a:lvl7pPr marL="2514600" marR="0" indent="-228600"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7pPr>
      <a:lvl8pPr marL="2971800" marR="0" indent="-228600"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8pPr>
      <a:lvl9pPr marL="3429000" marR="0" indent="-228600" algn="l" defTabSz="684212"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9pPr>
    </p:bodyStyle>
    <p:otherStyle>
      <a:lvl1pPr marL="0" marR="0" indent="0"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455612"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912812"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1370012"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1827212"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4212"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8.jpe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0.jpeg"/><Relationship Id="rId1"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2.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7.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xml"/><Relationship Id="rId5" Type="http://schemas.openxmlformats.org/officeDocument/2006/relationships/image" Target="../media/image61.jpe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2.png"/><Relationship Id="rId4" Type="http://schemas.openxmlformats.org/officeDocument/2006/relationships/image" Target="../media/image64.jpe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2.png"/><Relationship Id="rId4" Type="http://schemas.openxmlformats.org/officeDocument/2006/relationships/image" Target="../media/image64.jpe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5.jpeg"/><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7.jpeg"/><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7.jpe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8.jpe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9.jpe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69.jpeg"/></Relationships>
</file>

<file path=ppt/slides/_rels/slide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 Id="rId5" Type="http://schemas.openxmlformats.org/officeDocument/2006/relationships/image" Target="../media/image84.jpe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85.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6.jpe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83.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2000">
              <a:srgbClr val="FFFF99"/>
            </a:gs>
            <a:gs pos="100000">
              <a:srgbClr val="99CCFF"/>
            </a:gs>
          </a:gsLst>
          <a:lin ang="16200000" scaled="0"/>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397" y="-985"/>
            <a:ext cx="9144793" cy="5145470"/>
          </a:xfrm>
          <a:prstGeom prst="rect">
            <a:avLst/>
          </a:prstGeom>
        </p:spPr>
      </p:pic>
      <p:sp>
        <p:nvSpPr>
          <p:cNvPr id="38" name="Shape 38"/>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a:t>
            </a:fld>
            <a:endParaRPr/>
          </a:p>
        </p:txBody>
      </p:sp>
      <p:sp>
        <p:nvSpPr>
          <p:cNvPr id="39" name="Shape 39"/>
          <p:cNvSpPr>
            <a:spLocks noGrp="1"/>
          </p:cNvSpPr>
          <p:nvPr>
            <p:ph type="title" idx="4294967295"/>
          </p:nvPr>
        </p:nvSpPr>
        <p:spPr>
          <a:xfrm>
            <a:off x="1304130" y="478932"/>
            <a:ext cx="6642101" cy="858838"/>
          </a:xfrm>
          <a:prstGeom prst="rect">
            <a:avLst/>
          </a:prstGeom>
        </p:spPr>
        <p:txBody>
          <a:bodyPr>
            <a:normAutofit fontScale="90000"/>
          </a:bodyPr>
          <a:lstStyle>
            <a:lvl1pPr defTabSz="581580">
              <a:defRPr sz="2805">
                <a:solidFill>
                  <a:schemeClr val="accent2"/>
                </a:solidFill>
                <a:effectLst>
                  <a:outerShdw blurRad="10795" dist="21590" dir="2700000" rotWithShape="0">
                    <a:srgbClr val="000000"/>
                  </a:outerShdw>
                </a:effectLst>
                <a:latin typeface="Arial"/>
                <a:ea typeface="Arial"/>
                <a:cs typeface="Arial"/>
                <a:sym typeface="Arial"/>
              </a:defRPr>
            </a:lvl1pPr>
          </a:lstStyle>
          <a:p>
            <a:r>
              <a:rPr dirty="0" err="1">
                <a:solidFill>
                  <a:srgbClr val="00B050"/>
                </a:solidFill>
              </a:rPr>
              <a:t>Національне</a:t>
            </a:r>
            <a:r>
              <a:rPr dirty="0">
                <a:solidFill>
                  <a:srgbClr val="00B050"/>
                </a:solidFill>
              </a:rPr>
              <a:t> </a:t>
            </a:r>
            <a:r>
              <a:rPr dirty="0" err="1">
                <a:solidFill>
                  <a:srgbClr val="00B050"/>
                </a:solidFill>
              </a:rPr>
              <a:t>агентство</a:t>
            </a:r>
            <a:r>
              <a:rPr dirty="0">
                <a:solidFill>
                  <a:srgbClr val="00B050"/>
                </a:solidFill>
              </a:rPr>
              <a:t> з </a:t>
            </a:r>
            <a:r>
              <a:rPr dirty="0" err="1">
                <a:solidFill>
                  <a:srgbClr val="00B050"/>
                </a:solidFill>
              </a:rPr>
              <a:t>питань</a:t>
            </a:r>
            <a:r>
              <a:rPr dirty="0">
                <a:solidFill>
                  <a:srgbClr val="00B050"/>
                </a:solidFill>
              </a:rPr>
              <a:t> </a:t>
            </a:r>
            <a:r>
              <a:rPr dirty="0" err="1">
                <a:solidFill>
                  <a:srgbClr val="00B050"/>
                </a:solidFill>
              </a:rPr>
              <a:t>запобігання</a:t>
            </a:r>
            <a:r>
              <a:rPr dirty="0">
                <a:solidFill>
                  <a:srgbClr val="00B050"/>
                </a:solidFill>
              </a:rPr>
              <a:t> </a:t>
            </a:r>
            <a:r>
              <a:rPr dirty="0" err="1">
                <a:solidFill>
                  <a:srgbClr val="00B050"/>
                </a:solidFill>
              </a:rPr>
              <a:t>корупції</a:t>
            </a:r>
            <a:endParaRPr dirty="0">
              <a:solidFill>
                <a:srgbClr val="00B050"/>
              </a:solidFill>
            </a:endParaRPr>
          </a:p>
        </p:txBody>
      </p:sp>
      <p:sp>
        <p:nvSpPr>
          <p:cNvPr id="40" name="Shape 40"/>
          <p:cNvSpPr>
            <a:spLocks noGrp="1"/>
          </p:cNvSpPr>
          <p:nvPr>
            <p:ph type="body" idx="4294967295"/>
          </p:nvPr>
        </p:nvSpPr>
        <p:spPr>
          <a:xfrm>
            <a:off x="412750" y="1817687"/>
            <a:ext cx="8424863" cy="3114676"/>
          </a:xfrm>
          <a:prstGeom prst="rect">
            <a:avLst/>
          </a:prstGeom>
        </p:spPr>
        <p:txBody>
          <a:bodyPr>
            <a:normAutofit/>
          </a:bodyPr>
          <a:lstStyle/>
          <a:p>
            <a:pPr algn="ctr">
              <a:lnSpc>
                <a:spcPct val="90000"/>
              </a:lnSpc>
              <a:spcBef>
                <a:spcPts val="800"/>
              </a:spcBef>
              <a:buSzTx/>
              <a:buNone/>
              <a:defRPr sz="3600">
                <a:solidFill>
                  <a:srgbClr val="33CC33"/>
                </a:solidFill>
                <a:effectLst>
                  <a:outerShdw blurRad="12700" dist="25400" dir="2700000" rotWithShape="0">
                    <a:srgbClr val="000000"/>
                  </a:outerShdw>
                </a:effectLst>
                <a:latin typeface="Arial"/>
                <a:ea typeface="Arial"/>
                <a:cs typeface="Arial"/>
                <a:sym typeface="Arial"/>
              </a:defRPr>
            </a:pPr>
            <a:r>
              <a:rPr dirty="0" err="1">
                <a:solidFill>
                  <a:srgbClr val="FF0000"/>
                </a:solidFill>
              </a:rPr>
              <a:t>Актуальні</a:t>
            </a:r>
            <a:r>
              <a:rPr dirty="0">
                <a:solidFill>
                  <a:srgbClr val="FF0000"/>
                </a:solidFill>
              </a:rPr>
              <a:t> </a:t>
            </a:r>
            <a:r>
              <a:rPr dirty="0" err="1">
                <a:solidFill>
                  <a:srgbClr val="FF0000"/>
                </a:solidFill>
              </a:rPr>
              <a:t>питання</a:t>
            </a:r>
            <a:r>
              <a:rPr dirty="0">
                <a:solidFill>
                  <a:srgbClr val="FF0000"/>
                </a:solidFill>
              </a:rPr>
              <a:t> </a:t>
            </a:r>
            <a:r>
              <a:rPr dirty="0" err="1">
                <a:solidFill>
                  <a:srgbClr val="FF0000"/>
                </a:solidFill>
              </a:rPr>
              <a:t>застосування</a:t>
            </a:r>
            <a:r>
              <a:rPr dirty="0">
                <a:solidFill>
                  <a:srgbClr val="FF0000"/>
                </a:solidFill>
              </a:rPr>
              <a:t> </a:t>
            </a:r>
            <a:r>
              <a:rPr dirty="0" err="1">
                <a:solidFill>
                  <a:srgbClr val="FF0000"/>
                </a:solidFill>
              </a:rPr>
              <a:t>антикорупційного</a:t>
            </a:r>
            <a:r>
              <a:rPr dirty="0">
                <a:solidFill>
                  <a:srgbClr val="FF0000"/>
                </a:solidFill>
              </a:rPr>
              <a:t> </a:t>
            </a:r>
            <a:r>
              <a:rPr dirty="0" err="1">
                <a:solidFill>
                  <a:srgbClr val="FF0000"/>
                </a:solidFill>
              </a:rPr>
              <a:t>законодавства</a:t>
            </a:r>
            <a:r>
              <a:rPr dirty="0">
                <a:solidFill>
                  <a:srgbClr val="FF0000"/>
                </a:solidFill>
              </a:rPr>
              <a:t> </a:t>
            </a:r>
            <a:r>
              <a:rPr dirty="0" err="1">
                <a:solidFill>
                  <a:srgbClr val="FF0000"/>
                </a:solidFill>
              </a:rPr>
              <a:t>щодо</a:t>
            </a:r>
            <a:r>
              <a:rPr dirty="0">
                <a:solidFill>
                  <a:srgbClr val="FF0000"/>
                </a:solidFill>
              </a:rPr>
              <a:t> </a:t>
            </a:r>
            <a:r>
              <a:rPr dirty="0" err="1">
                <a:solidFill>
                  <a:srgbClr val="FF0000"/>
                </a:solidFill>
              </a:rPr>
              <a:t>дотримання</a:t>
            </a:r>
            <a:r>
              <a:rPr dirty="0">
                <a:solidFill>
                  <a:srgbClr val="FF0000"/>
                </a:solidFill>
              </a:rPr>
              <a:t> </a:t>
            </a:r>
            <a:r>
              <a:rPr dirty="0" err="1">
                <a:solidFill>
                  <a:srgbClr val="FF0000"/>
                </a:solidFill>
              </a:rPr>
              <a:t>вимог</a:t>
            </a:r>
            <a:r>
              <a:rPr dirty="0">
                <a:solidFill>
                  <a:srgbClr val="FF0000"/>
                </a:solidFill>
              </a:rPr>
              <a:t> </a:t>
            </a:r>
          </a:p>
          <a:p>
            <a:pPr algn="ctr">
              <a:lnSpc>
                <a:spcPct val="90000"/>
              </a:lnSpc>
              <a:spcBef>
                <a:spcPts val="800"/>
              </a:spcBef>
              <a:buSzTx/>
              <a:buNone/>
              <a:defRPr sz="3600">
                <a:solidFill>
                  <a:srgbClr val="33CC33"/>
                </a:solidFill>
                <a:effectLst>
                  <a:outerShdw blurRad="12700" dist="25400" dir="2700000" rotWithShape="0">
                    <a:srgbClr val="000000"/>
                  </a:outerShdw>
                </a:effectLst>
                <a:latin typeface="Arial"/>
                <a:ea typeface="Arial"/>
                <a:cs typeface="Arial"/>
                <a:sym typeface="Arial"/>
              </a:defRPr>
            </a:pPr>
            <a:r>
              <a:rPr dirty="0" err="1">
                <a:solidFill>
                  <a:srgbClr val="FF0000"/>
                </a:solidFill>
              </a:rPr>
              <a:t>фінансового</a:t>
            </a:r>
            <a:r>
              <a:rPr dirty="0">
                <a:solidFill>
                  <a:srgbClr val="FF0000"/>
                </a:solidFill>
              </a:rPr>
              <a:t> </a:t>
            </a:r>
            <a:r>
              <a:rPr dirty="0" err="1">
                <a:solidFill>
                  <a:srgbClr val="FF0000"/>
                </a:solidFill>
              </a:rPr>
              <a:t>контролю</a:t>
            </a:r>
            <a:r>
              <a:rPr sz="2400" dirty="0">
                <a:solidFill>
                  <a:srgbClr val="FF0000"/>
                </a:solidFill>
              </a:rPr>
              <a:t>  </a:t>
            </a:r>
          </a:p>
          <a:p>
            <a:pPr algn="ctr">
              <a:lnSpc>
                <a:spcPct val="90000"/>
              </a:lnSpc>
              <a:buSzTx/>
              <a:buNone/>
              <a:defRPr>
                <a:latin typeface="Arial"/>
                <a:ea typeface="Arial"/>
                <a:cs typeface="Arial"/>
                <a:sym typeface="Arial"/>
              </a:defRPr>
            </a:pPr>
            <a:endParaRPr sz="2400" dirty="0">
              <a:solidFill>
                <a:srgbClr val="000000"/>
              </a:solidFill>
            </a:endParaRPr>
          </a:p>
          <a:p>
            <a:pPr algn="ctr">
              <a:lnSpc>
                <a:spcPct val="90000"/>
              </a:lnSpc>
              <a:buSzTx/>
              <a:buNone/>
              <a:defRPr>
                <a:solidFill>
                  <a:schemeClr val="accent2"/>
                </a:solidFill>
                <a:latin typeface="Arial"/>
                <a:ea typeface="Arial"/>
                <a:cs typeface="Arial"/>
                <a:sym typeface="Arial"/>
              </a:defRPr>
            </a:pPr>
            <a:r>
              <a:rPr dirty="0">
                <a:solidFill>
                  <a:srgbClr val="00B050"/>
                </a:solidFill>
              </a:rPr>
              <a:t>2018 </a:t>
            </a:r>
            <a:r>
              <a:rPr dirty="0" err="1">
                <a:solidFill>
                  <a:srgbClr val="00B050"/>
                </a:solidFill>
              </a:rPr>
              <a:t>рік</a:t>
            </a:r>
            <a:endParaRPr dirty="0">
              <a:solidFill>
                <a:srgbClr val="00B050"/>
              </a:solidFill>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hape 231"/>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10</a:t>
            </a:fld>
            <a:endParaRPr/>
          </a:p>
        </p:txBody>
      </p:sp>
      <p:pic>
        <p:nvPicPr>
          <p:cNvPr id="232" name="image.png"/>
          <p:cNvPicPr>
            <a:picLocks noChangeAspect="1"/>
          </p:cNvPicPr>
          <p:nvPr/>
        </p:nvPicPr>
        <p:blipFill>
          <a:blip r:embed="rId2" cstate="print">
            <a:extLst/>
          </a:blip>
          <a:stretch>
            <a:fillRect/>
          </a:stretch>
        </p:blipFill>
        <p:spPr>
          <a:xfrm>
            <a:off x="0" y="2789237"/>
            <a:ext cx="3384550" cy="2359026"/>
          </a:xfrm>
          <a:prstGeom prst="rect">
            <a:avLst/>
          </a:prstGeom>
          <a:ln w="12700">
            <a:miter lim="400000"/>
          </a:ln>
        </p:spPr>
      </p:pic>
      <p:pic>
        <p:nvPicPr>
          <p:cNvPr id="233" name="MG_1713.jpg" descr="MG_1713.jpg"/>
          <p:cNvPicPr>
            <a:picLocks noChangeAspect="1"/>
          </p:cNvPicPr>
          <p:nvPr/>
        </p:nvPicPr>
        <p:blipFill>
          <a:blip r:embed="rId3" cstate="print">
            <a:extLst/>
          </a:blip>
          <a:stretch>
            <a:fillRect/>
          </a:stretch>
        </p:blipFill>
        <p:spPr>
          <a:xfrm>
            <a:off x="0" y="0"/>
            <a:ext cx="4787900" cy="2859088"/>
          </a:xfrm>
          <a:prstGeom prst="rect">
            <a:avLst/>
          </a:prstGeom>
          <a:ln w="12700">
            <a:miter lim="400000"/>
          </a:ln>
        </p:spPr>
      </p:pic>
      <p:sp>
        <p:nvSpPr>
          <p:cNvPr id="234" name="Shape 234"/>
          <p:cNvSpPr/>
          <p:nvPr/>
        </p:nvSpPr>
        <p:spPr>
          <a:xfrm>
            <a:off x="3168650" y="0"/>
            <a:ext cx="5975350"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235" name="Shape 235"/>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239" name="Group 239"/>
          <p:cNvGrpSpPr/>
          <p:nvPr/>
        </p:nvGrpSpPr>
        <p:grpSpPr>
          <a:xfrm>
            <a:off x="-1" y="0"/>
            <a:ext cx="728664" cy="917575"/>
            <a:chOff x="0" y="0"/>
            <a:chExt cx="728662" cy="917575"/>
          </a:xfrm>
        </p:grpSpPr>
        <p:sp>
          <p:nvSpPr>
            <p:cNvPr id="236" name="Shape 236"/>
            <p:cNvSpPr/>
            <p:nvPr/>
          </p:nvSpPr>
          <p:spPr>
            <a:xfrm rot="5400000">
              <a:off x="-94457" y="94456"/>
              <a:ext cx="91757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237" name="Shape 237"/>
            <p:cNvSpPr/>
            <p:nvPr/>
          </p:nvSpPr>
          <p:spPr>
            <a:xfrm rot="5400000">
              <a:off x="-72782" y="117010"/>
              <a:ext cx="883591"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238" name="Герб.png" descr="Герб.png"/>
            <p:cNvPicPr>
              <a:picLocks noChangeAspect="1"/>
            </p:cNvPicPr>
            <p:nvPr/>
          </p:nvPicPr>
          <p:blipFill>
            <a:blip r:embed="rId4" cstate="print">
              <a:extLst/>
            </a:blip>
            <a:stretch>
              <a:fillRect/>
            </a:stretch>
          </p:blipFill>
          <p:spPr>
            <a:xfrm>
              <a:off x="56486" y="196680"/>
              <a:ext cx="647701" cy="509764"/>
            </a:xfrm>
            <a:prstGeom prst="rect">
              <a:avLst/>
            </a:prstGeom>
            <a:ln w="12700" cap="flat">
              <a:noFill/>
              <a:miter lim="400000"/>
            </a:ln>
            <a:effectLst/>
          </p:spPr>
        </p:pic>
      </p:grpSp>
      <p:sp>
        <p:nvSpPr>
          <p:cNvPr id="240" name="Shape 240"/>
          <p:cNvSpPr/>
          <p:nvPr/>
        </p:nvSpPr>
        <p:spPr>
          <a:xfrm>
            <a:off x="2574925" y="681037"/>
            <a:ext cx="1231900" cy="1233488"/>
          </a:xfrm>
          <a:prstGeom prst="ellipse">
            <a:avLst/>
          </a:prstGeom>
          <a:solidFill>
            <a:srgbClr val="1F497D"/>
          </a:solidFill>
          <a:ln w="12700">
            <a:miter lim="400000"/>
          </a:ln>
        </p:spPr>
        <p:txBody>
          <a:bodyPr lIns="45719" rIns="45719" anchor="ctr"/>
          <a:lstStyle/>
          <a:p>
            <a:pPr algn="ctr" defTabSz="684212">
              <a:defRPr>
                <a:solidFill>
                  <a:srgbClr val="FFFFFF"/>
                </a:solidFill>
              </a:defRPr>
            </a:pPr>
            <a:endParaRPr/>
          </a:p>
        </p:txBody>
      </p:sp>
      <p:sp>
        <p:nvSpPr>
          <p:cNvPr id="241" name="Shape 241"/>
          <p:cNvSpPr/>
          <p:nvPr/>
        </p:nvSpPr>
        <p:spPr>
          <a:xfrm>
            <a:off x="1547812" y="271977"/>
            <a:ext cx="7345363"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3.      </a:t>
            </a:r>
            <a:r>
              <a:rPr>
                <a:solidFill>
                  <a:srgbClr val="000000"/>
                </a:solidFill>
                <a:effectLst>
                  <a:outerShdw blurRad="12700" dist="25400" dir="2700000" rotWithShape="0">
                    <a:srgbClr val="FFFFFF"/>
                  </a:outerShdw>
                </a:effectLst>
                <a:latin typeface="Arial"/>
                <a:ea typeface="Arial"/>
                <a:cs typeface="Arial"/>
                <a:sym typeface="Arial"/>
              </a:rPr>
              <a:t>ОБ’ЄКТИ НЕРУХОМОСТІ</a:t>
            </a:r>
            <a:r>
              <a:rPr sz="1400" b="0">
                <a:solidFill>
                  <a:srgbClr val="000000"/>
                </a:solidFill>
                <a:latin typeface="Arial"/>
                <a:ea typeface="Arial"/>
                <a:cs typeface="Arial"/>
                <a:sym typeface="Arial"/>
              </a:rPr>
              <a:t> </a:t>
            </a:r>
          </a:p>
        </p:txBody>
      </p:sp>
      <p:sp>
        <p:nvSpPr>
          <p:cNvPr id="242" name="Shape 242"/>
          <p:cNvSpPr>
            <a:spLocks noGrp="1"/>
          </p:cNvSpPr>
          <p:nvPr>
            <p:ph type="body" idx="4294967295"/>
          </p:nvPr>
        </p:nvSpPr>
        <p:spPr>
          <a:xfrm>
            <a:off x="3275012" y="844550"/>
            <a:ext cx="5868988" cy="4216400"/>
          </a:xfrm>
          <a:prstGeom prst="rect">
            <a:avLst/>
          </a:prstGeom>
        </p:spPr>
        <p:txBody>
          <a:bodyPr>
            <a:normAutofit/>
          </a:bodyPr>
          <a:lstStyle/>
          <a:p>
            <a:pPr marL="0" indent="0" algn="ctr" defTabSz="677370">
              <a:lnSpc>
                <a:spcPct val="80000"/>
              </a:lnSpc>
              <a:buSzTx/>
              <a:buNone/>
              <a:defRPr sz="2376" b="1" i="1">
                <a:solidFill>
                  <a:srgbClr val="FFCCCC"/>
                </a:solidFill>
                <a:effectLst>
                  <a:outerShdw blurRad="12573" dist="25146" dir="2700000" rotWithShape="0">
                    <a:srgbClr val="000000"/>
                  </a:outerShdw>
                </a:effectLst>
              </a:defRPr>
            </a:pPr>
            <a:r>
              <a:t>Вартість об’єктів нерухомості</a:t>
            </a:r>
          </a:p>
          <a:p>
            <a:pPr marL="0" indent="0" defTabSz="677370">
              <a:lnSpc>
                <a:spcPct val="80000"/>
              </a:lnSpc>
              <a:spcBef>
                <a:spcPts val="400"/>
              </a:spcBef>
              <a:buChar char="•"/>
              <a:defRPr sz="1782">
                <a:solidFill>
                  <a:srgbClr val="FFFF00"/>
                </a:solidFill>
              </a:defRPr>
            </a:pPr>
            <a:r>
              <a:t> інформація зазначається на дату набуття права власності, права володіння чи користування; </a:t>
            </a:r>
          </a:p>
          <a:p>
            <a:pPr marL="0" indent="0" defTabSz="677370">
              <a:lnSpc>
                <a:spcPct val="80000"/>
              </a:lnSpc>
              <a:spcBef>
                <a:spcPts val="400"/>
              </a:spcBef>
              <a:buChar char="•"/>
              <a:defRPr sz="1782">
                <a:solidFill>
                  <a:srgbClr val="FFFF00"/>
                </a:solidFill>
              </a:defRPr>
            </a:pPr>
            <a:r>
              <a:t> вартість об’єктів нерухомості зазначається у випадку, якщо вона відома  або повинна бути відомою за правочином; </a:t>
            </a:r>
          </a:p>
          <a:p>
            <a:pPr marL="0" indent="0" defTabSz="677370">
              <a:lnSpc>
                <a:spcPct val="80000"/>
              </a:lnSpc>
              <a:spcBef>
                <a:spcPts val="400"/>
              </a:spcBef>
              <a:buChar char="•"/>
              <a:defRPr sz="1782">
                <a:solidFill>
                  <a:srgbClr val="FFFF00"/>
                </a:solidFill>
              </a:defRPr>
            </a:pPr>
            <a:r>
              <a:t> для об’єктів нерухомості зазначається:</a:t>
            </a:r>
          </a:p>
          <a:p>
            <a:pPr marL="0" indent="0" defTabSz="677370">
              <a:lnSpc>
                <a:spcPct val="80000"/>
              </a:lnSpc>
              <a:spcBef>
                <a:spcPts val="400"/>
              </a:spcBef>
              <a:buSzTx/>
              <a:buNone/>
              <a:defRPr sz="1782">
                <a:solidFill>
                  <a:srgbClr val="FFFF00"/>
                </a:solidFill>
              </a:defRPr>
            </a:pPr>
            <a:r>
              <a:t>1) вартість на дату набуття об’єкта у власність, </a:t>
            </a:r>
          </a:p>
          <a:p>
            <a:pPr marL="0" indent="0" defTabSz="677370">
              <a:lnSpc>
                <a:spcPct val="80000"/>
              </a:lnSpc>
              <a:spcBef>
                <a:spcPts val="400"/>
              </a:spcBef>
              <a:buSzTx/>
              <a:buNone/>
              <a:defRPr sz="1782">
                <a:solidFill>
                  <a:srgbClr val="FFFF00"/>
                </a:solidFill>
              </a:defRPr>
            </a:pPr>
            <a:r>
              <a:t>володіння або користування; </a:t>
            </a:r>
          </a:p>
          <a:p>
            <a:pPr marL="0" indent="0" defTabSz="677370">
              <a:lnSpc>
                <a:spcPct val="80000"/>
              </a:lnSpc>
              <a:spcBef>
                <a:spcPts val="400"/>
              </a:spcBef>
              <a:buSzTx/>
              <a:buNone/>
              <a:defRPr sz="1782">
                <a:solidFill>
                  <a:srgbClr val="FFFF00"/>
                </a:solidFill>
              </a:defRPr>
            </a:pPr>
            <a:r>
              <a:t>2) вартість відповідно до останньої проведеної оцінки</a:t>
            </a:r>
            <a:r>
              <a:rPr sz="1485"/>
              <a:t>.</a:t>
            </a:r>
          </a:p>
          <a:p>
            <a:pPr marL="0" indent="0" defTabSz="677370">
              <a:lnSpc>
                <a:spcPct val="80000"/>
              </a:lnSpc>
              <a:buSzTx/>
              <a:buNone/>
              <a:defRPr sz="1485"/>
            </a:pPr>
            <a:endParaRPr sz="1485"/>
          </a:p>
          <a:p>
            <a:pPr marL="0" indent="0" algn="ctr" defTabSz="677370">
              <a:lnSpc>
                <a:spcPct val="80000"/>
              </a:lnSpc>
              <a:buSzTx/>
              <a:buNone/>
              <a:defRPr sz="2376">
                <a:solidFill>
                  <a:srgbClr val="F81636"/>
                </a:solidFill>
              </a:defRPr>
            </a:pPr>
            <a:r>
              <a:t>ВАЖЛИВО!!!</a:t>
            </a:r>
            <a:r>
              <a:rPr>
                <a:solidFill>
                  <a:schemeClr val="accent2"/>
                </a:solidFill>
              </a:rPr>
              <a:t> </a:t>
            </a:r>
          </a:p>
          <a:p>
            <a:pPr marL="0" indent="0" algn="ctr" defTabSz="677370">
              <a:lnSpc>
                <a:spcPct val="80000"/>
              </a:lnSpc>
              <a:spcBef>
                <a:spcPts val="400"/>
              </a:spcBef>
              <a:buSzTx/>
              <a:buNone/>
              <a:defRPr sz="1782">
                <a:solidFill>
                  <a:srgbClr val="FFFF00"/>
                </a:solidFill>
              </a:defRPr>
            </a:pPr>
            <a:r>
              <a:t>Якщо встановити вартість майна у гривні неможливо </a:t>
            </a:r>
            <a:r>
              <a:rPr sz="1485"/>
              <a:t>(вартість вказана в карбованцях, купонах),</a:t>
            </a:r>
            <a:r>
              <a:t> а оцінка такого майна не проводилась або її результати невідомі, дані про вартість майна слід позначити</a:t>
            </a:r>
            <a:r>
              <a:rPr>
                <a:solidFill>
                  <a:srgbClr val="FFFF66"/>
                </a:solidFill>
              </a:rPr>
              <a:t> </a:t>
            </a:r>
            <a:r>
              <a:rPr>
                <a:solidFill>
                  <a:srgbClr val="FF9933"/>
                </a:solidFill>
              </a:rPr>
              <a:t>«Не відомо».</a:t>
            </a:r>
            <a:r>
              <a:rPr>
                <a:solidFill>
                  <a:srgbClr val="000000"/>
                </a:solidFill>
              </a:rPr>
              <a:t> </a:t>
            </a:r>
          </a:p>
        </p:txBody>
      </p:sp>
      <p:pic>
        <p:nvPicPr>
          <p:cNvPr id="243" name="Картинки по запросу деньги.jpg" descr="Картинки по запросу деньги"/>
          <p:cNvPicPr>
            <a:picLocks noChangeAspect="1"/>
          </p:cNvPicPr>
          <p:nvPr/>
        </p:nvPicPr>
        <p:blipFill>
          <a:blip r:embed="rId5" cstate="print">
            <a:extLst/>
          </a:blip>
          <a:stretch>
            <a:fillRect/>
          </a:stretch>
        </p:blipFill>
        <p:spPr>
          <a:xfrm>
            <a:off x="0" y="1546225"/>
            <a:ext cx="2465388" cy="1325563"/>
          </a:xfrm>
          <a:prstGeom prst="rect">
            <a:avLst/>
          </a:prstGeom>
          <a:ln w="12700">
            <a:miter lim="400000"/>
          </a:ln>
        </p:spPr>
      </p:pic>
      <p:pic>
        <p:nvPicPr>
          <p:cNvPr id="244" name="image.png"/>
          <p:cNvPicPr>
            <a:picLocks noChangeAspect="1"/>
          </p:cNvPicPr>
          <p:nvPr/>
        </p:nvPicPr>
        <p:blipFill>
          <a:blip r:embed="rId6" cstate="print">
            <a:extLst/>
          </a:blip>
          <a:stretch>
            <a:fillRect/>
          </a:stretch>
        </p:blipFill>
        <p:spPr>
          <a:xfrm>
            <a:off x="2627312" y="4249737"/>
            <a:ext cx="703263" cy="757238"/>
          </a:xfrm>
          <a:prstGeom prst="rect">
            <a:avLst/>
          </a:prstGeom>
          <a:ln w="12700">
            <a:miter lim="400000"/>
          </a:ln>
          <a:effectLst>
            <a:outerShdw blurRad="190500" rotWithShape="0">
              <a:srgbClr val="000000">
                <a:alpha val="69999"/>
              </a:srgbClr>
            </a:outerShdw>
          </a:effec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11</a:t>
            </a:fld>
            <a:endParaRPr/>
          </a:p>
        </p:txBody>
      </p:sp>
      <p:pic>
        <p:nvPicPr>
          <p:cNvPr id="247" name="Картинки по запросу ФОТО СТРОЙКА ДОМА.jpg" descr="Картинки по запросу ФОТО СТРОЙКА ДОМА"/>
          <p:cNvPicPr>
            <a:picLocks noChangeAspect="1"/>
          </p:cNvPicPr>
          <p:nvPr/>
        </p:nvPicPr>
        <p:blipFill>
          <a:blip r:embed="rId2" cstate="print">
            <a:extLst/>
          </a:blip>
          <a:stretch>
            <a:fillRect/>
          </a:stretch>
        </p:blipFill>
        <p:spPr>
          <a:xfrm>
            <a:off x="0" y="0"/>
            <a:ext cx="3816350" cy="2727325"/>
          </a:xfrm>
          <a:prstGeom prst="rect">
            <a:avLst/>
          </a:prstGeom>
          <a:ln w="12700">
            <a:miter lim="400000"/>
          </a:ln>
        </p:spPr>
      </p:pic>
      <p:pic>
        <p:nvPicPr>
          <p:cNvPr id="248" name="image.png"/>
          <p:cNvPicPr>
            <a:picLocks noChangeAspect="1"/>
          </p:cNvPicPr>
          <p:nvPr/>
        </p:nvPicPr>
        <p:blipFill>
          <a:blip r:embed="rId3" cstate="print">
            <a:extLst/>
          </a:blip>
          <a:stretch>
            <a:fillRect/>
          </a:stretch>
        </p:blipFill>
        <p:spPr>
          <a:xfrm>
            <a:off x="0" y="2744787"/>
            <a:ext cx="3492500" cy="2403476"/>
          </a:xfrm>
          <a:prstGeom prst="rect">
            <a:avLst/>
          </a:prstGeom>
          <a:ln w="12700">
            <a:miter lim="400000"/>
          </a:ln>
        </p:spPr>
      </p:pic>
      <p:sp>
        <p:nvSpPr>
          <p:cNvPr id="249" name="Shape 249"/>
          <p:cNvSpPr/>
          <p:nvPr/>
        </p:nvSpPr>
        <p:spPr>
          <a:xfrm>
            <a:off x="3330575" y="0"/>
            <a:ext cx="5813425"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250" name="Shape 250"/>
          <p:cNvSpPr/>
          <p:nvPr/>
        </p:nvSpPr>
        <p:spPr>
          <a:xfrm rot="5400000">
            <a:off x="4721225" y="-3733800"/>
            <a:ext cx="493713" cy="8351838"/>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254" name="Group 254"/>
          <p:cNvGrpSpPr/>
          <p:nvPr/>
        </p:nvGrpSpPr>
        <p:grpSpPr>
          <a:xfrm>
            <a:off x="-1" y="0"/>
            <a:ext cx="728664" cy="990600"/>
            <a:chOff x="0" y="0"/>
            <a:chExt cx="728662" cy="990600"/>
          </a:xfrm>
        </p:grpSpPr>
        <p:sp>
          <p:nvSpPr>
            <p:cNvPr id="251" name="Shape 251"/>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252" name="Shape 252"/>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253"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255" name="Shape 255"/>
          <p:cNvSpPr/>
          <p:nvPr/>
        </p:nvSpPr>
        <p:spPr>
          <a:xfrm>
            <a:off x="2736850" y="681037"/>
            <a:ext cx="1231900" cy="1233488"/>
          </a:xfrm>
          <a:prstGeom prst="ellipse">
            <a:avLst/>
          </a:prstGeom>
          <a:solidFill>
            <a:srgbClr val="1F497D"/>
          </a:solidFill>
          <a:ln w="12700">
            <a:miter lim="400000"/>
          </a:ln>
        </p:spPr>
        <p:txBody>
          <a:bodyPr lIns="45719" rIns="45719" anchor="ctr"/>
          <a:lstStyle/>
          <a:p>
            <a:pPr algn="ctr" defTabSz="684212">
              <a:defRPr>
                <a:solidFill>
                  <a:srgbClr val="FFFFFF"/>
                </a:solidFill>
              </a:defRPr>
            </a:pPr>
            <a:endParaRPr/>
          </a:p>
        </p:txBody>
      </p:sp>
      <p:sp>
        <p:nvSpPr>
          <p:cNvPr id="256" name="Shape 256"/>
          <p:cNvSpPr/>
          <p:nvPr/>
        </p:nvSpPr>
        <p:spPr>
          <a:xfrm>
            <a:off x="1547812" y="271977"/>
            <a:ext cx="7345363"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4.    </a:t>
            </a:r>
            <a:r>
              <a:rPr>
                <a:solidFill>
                  <a:srgbClr val="000000"/>
                </a:solidFill>
                <a:effectLst>
                  <a:outerShdw blurRad="12700" dist="25400" dir="2700000" rotWithShape="0">
                    <a:srgbClr val="FFFFFF"/>
                  </a:outerShdw>
                </a:effectLst>
                <a:latin typeface="Arial"/>
                <a:ea typeface="Arial"/>
                <a:cs typeface="Arial"/>
                <a:sym typeface="Arial"/>
              </a:rPr>
              <a:t>ОБ’ЄКТИ НЕЗАВЕРШЕНОГО БУДІВНИЦТВА</a:t>
            </a:r>
            <a:r>
              <a:rPr sz="1400" b="0">
                <a:solidFill>
                  <a:srgbClr val="000000"/>
                </a:solidFill>
                <a:latin typeface="Arial"/>
                <a:ea typeface="Arial"/>
                <a:cs typeface="Arial"/>
                <a:sym typeface="Arial"/>
              </a:rPr>
              <a:t> </a:t>
            </a:r>
          </a:p>
        </p:txBody>
      </p:sp>
      <p:sp>
        <p:nvSpPr>
          <p:cNvPr id="257" name="Shape 257"/>
          <p:cNvSpPr>
            <a:spLocks noGrp="1"/>
          </p:cNvSpPr>
          <p:nvPr>
            <p:ph type="body" idx="4294967295"/>
          </p:nvPr>
        </p:nvSpPr>
        <p:spPr>
          <a:xfrm>
            <a:off x="3330575" y="715962"/>
            <a:ext cx="5813425" cy="4432301"/>
          </a:xfrm>
          <a:prstGeom prst="rect">
            <a:avLst/>
          </a:prstGeom>
        </p:spPr>
        <p:txBody>
          <a:bodyPr>
            <a:normAutofit/>
          </a:bodyPr>
          <a:lstStyle/>
          <a:p>
            <a:pPr marL="247919" indent="-247919" algn="ctr" defTabSz="663686">
              <a:spcBef>
                <a:spcPts val="400"/>
              </a:spcBef>
              <a:buSzTx/>
              <a:buNone/>
              <a:defRPr sz="1940" b="1">
                <a:solidFill>
                  <a:srgbClr val="FF9900"/>
                </a:solidFill>
              </a:defRPr>
            </a:pPr>
            <a:r>
              <a:t>Це об'єкт, щодо якого станом на 31.12:</a:t>
            </a:r>
          </a:p>
          <a:p>
            <a:pPr marL="247919" indent="-247919" defTabSz="663686">
              <a:spcBef>
                <a:spcPts val="300"/>
              </a:spcBef>
              <a:buChar char="•"/>
              <a:defRPr sz="1552">
                <a:solidFill>
                  <a:srgbClr val="FFFF00"/>
                </a:solidFill>
              </a:defRPr>
            </a:pPr>
            <a:r>
              <a:t>не завершено будівництво;</a:t>
            </a:r>
          </a:p>
          <a:p>
            <a:pPr marL="247919" indent="-247919" defTabSz="663686">
              <a:spcBef>
                <a:spcPts val="300"/>
              </a:spcBef>
              <a:buChar char="•"/>
              <a:defRPr sz="1552">
                <a:solidFill>
                  <a:srgbClr val="FFFF00"/>
                </a:solidFill>
              </a:defRPr>
            </a:pPr>
            <a:r>
              <a:t>завершено будівництво, але </a:t>
            </a:r>
            <a:r>
              <a:rPr b="1"/>
              <a:t>об'єкт</a:t>
            </a:r>
            <a:r>
              <a:t> не прийнятий в експлуатацію;</a:t>
            </a:r>
          </a:p>
          <a:p>
            <a:pPr marL="247919" indent="-247919" defTabSz="663686">
              <a:spcBef>
                <a:spcPts val="300"/>
              </a:spcBef>
              <a:buChar char="•"/>
              <a:defRPr sz="1552" b="1">
                <a:solidFill>
                  <a:srgbClr val="FFFF00"/>
                </a:solidFill>
              </a:defRPr>
            </a:pPr>
            <a:r>
              <a:t>об'єкт</a:t>
            </a:r>
            <a:r>
              <a:rPr b="0"/>
              <a:t> прийнятий в експлуатацію, але право власності на нього не зареєстроване в установленому законом порядку.</a:t>
            </a:r>
          </a:p>
          <a:p>
            <a:pPr marL="247919" indent="-247919" algn="ctr" defTabSz="663686">
              <a:spcBef>
                <a:spcPts val="400"/>
              </a:spcBef>
              <a:buSzTx/>
              <a:buNone/>
              <a:defRPr sz="1746" b="1" u="sng">
                <a:solidFill>
                  <a:srgbClr val="FF9900"/>
                </a:solidFill>
                <a:effectLst>
                  <a:outerShdw blurRad="12319" dist="24638" dir="2700000" rotWithShape="0">
                    <a:srgbClr val="000000"/>
                  </a:outerShdw>
                </a:effectLst>
              </a:defRPr>
            </a:pPr>
            <a:r>
              <a:t>Відомості про об’єкт зазначаються, якщо:</a:t>
            </a:r>
          </a:p>
          <a:p>
            <a:pPr marL="247919" indent="-247919" defTabSz="663686">
              <a:spcBef>
                <a:spcPts val="400"/>
              </a:spcBef>
              <a:buSzTx/>
              <a:buNone/>
              <a:defRPr sz="1746">
                <a:solidFill>
                  <a:srgbClr val="FFFF00"/>
                </a:solidFill>
              </a:defRPr>
            </a:pPr>
            <a:r>
              <a:t>а) будівництво  здійснює  декларант або член його сім’ї;</a:t>
            </a:r>
          </a:p>
          <a:p>
            <a:pPr marL="247919" indent="-247919" defTabSz="663686">
              <a:spcBef>
                <a:spcPts val="400"/>
              </a:spcBef>
              <a:buSzTx/>
              <a:buNone/>
              <a:defRPr sz="1746">
                <a:solidFill>
                  <a:srgbClr val="FFFF00"/>
                </a:solidFill>
              </a:defRPr>
            </a:pPr>
            <a:r>
              <a:t>б) він розташований на земельній ділянці, що належить декларанту або членам його сім’ї на праві власності, оренди чи на іншому праві користування; </a:t>
            </a:r>
          </a:p>
          <a:p>
            <a:pPr marL="247919" indent="-247919" defTabSz="663686">
              <a:spcBef>
                <a:spcPts val="400"/>
              </a:spcBef>
              <a:buSzTx/>
              <a:buNone/>
              <a:defRPr sz="1746">
                <a:solidFill>
                  <a:srgbClr val="FFFF00"/>
                </a:solidFill>
              </a:defRPr>
            </a:pPr>
            <a:r>
              <a:t>в) </a:t>
            </a:r>
            <a:r>
              <a:rPr b="1"/>
              <a:t>повністю або частково побудований</a:t>
            </a:r>
            <a:r>
              <a:t> з матеріалів чи за кошти декларанта або членів його сім’ї (необхідно декларувати майнові права як «незавершене будівництво».</a:t>
            </a:r>
            <a:r>
              <a:rPr>
                <a:solidFill>
                  <a:srgbClr val="000000"/>
                </a:solidFill>
              </a:rPr>
              <a:t> </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12</a:t>
            </a:fld>
            <a:endParaRPr/>
          </a:p>
        </p:txBody>
      </p:sp>
      <p:pic>
        <p:nvPicPr>
          <p:cNvPr id="260" name="Картинки по запросу ФОТО СТРОЙКА ДОМА.jpg" descr="Картинки по запросу ФОТО СТРОЙКА ДОМА"/>
          <p:cNvPicPr>
            <a:picLocks noChangeAspect="1"/>
          </p:cNvPicPr>
          <p:nvPr/>
        </p:nvPicPr>
        <p:blipFill>
          <a:blip r:embed="rId2" cstate="print">
            <a:extLst/>
          </a:blip>
          <a:stretch>
            <a:fillRect/>
          </a:stretch>
        </p:blipFill>
        <p:spPr>
          <a:xfrm>
            <a:off x="0" y="0"/>
            <a:ext cx="3816350" cy="2727325"/>
          </a:xfrm>
          <a:prstGeom prst="rect">
            <a:avLst/>
          </a:prstGeom>
          <a:ln w="12700">
            <a:miter lim="400000"/>
          </a:ln>
        </p:spPr>
      </p:pic>
      <p:pic>
        <p:nvPicPr>
          <p:cNvPr id="261" name="image.png"/>
          <p:cNvPicPr>
            <a:picLocks noChangeAspect="1"/>
          </p:cNvPicPr>
          <p:nvPr/>
        </p:nvPicPr>
        <p:blipFill>
          <a:blip r:embed="rId3" cstate="print">
            <a:extLst/>
          </a:blip>
          <a:stretch>
            <a:fillRect/>
          </a:stretch>
        </p:blipFill>
        <p:spPr>
          <a:xfrm>
            <a:off x="0" y="2744787"/>
            <a:ext cx="3492500" cy="2403476"/>
          </a:xfrm>
          <a:prstGeom prst="rect">
            <a:avLst/>
          </a:prstGeom>
          <a:ln w="12700">
            <a:miter lim="400000"/>
          </a:ln>
        </p:spPr>
      </p:pic>
      <p:sp>
        <p:nvSpPr>
          <p:cNvPr id="262" name="Shape 262"/>
          <p:cNvSpPr/>
          <p:nvPr/>
        </p:nvSpPr>
        <p:spPr>
          <a:xfrm>
            <a:off x="3330575" y="0"/>
            <a:ext cx="5813425"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263" name="Shape 263"/>
          <p:cNvSpPr/>
          <p:nvPr/>
        </p:nvSpPr>
        <p:spPr>
          <a:xfrm rot="5400000">
            <a:off x="4721225" y="-3733800"/>
            <a:ext cx="493713" cy="8351838"/>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267" name="Group 267"/>
          <p:cNvGrpSpPr/>
          <p:nvPr/>
        </p:nvGrpSpPr>
        <p:grpSpPr>
          <a:xfrm>
            <a:off x="-1" y="0"/>
            <a:ext cx="728664" cy="990600"/>
            <a:chOff x="0" y="0"/>
            <a:chExt cx="728662" cy="990600"/>
          </a:xfrm>
        </p:grpSpPr>
        <p:sp>
          <p:nvSpPr>
            <p:cNvPr id="264" name="Shape 264"/>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265" name="Shape 265"/>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266"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268" name="Shape 268"/>
          <p:cNvSpPr/>
          <p:nvPr/>
        </p:nvSpPr>
        <p:spPr>
          <a:xfrm>
            <a:off x="2736850" y="681037"/>
            <a:ext cx="1231900" cy="1233488"/>
          </a:xfrm>
          <a:prstGeom prst="ellipse">
            <a:avLst/>
          </a:prstGeom>
          <a:solidFill>
            <a:srgbClr val="1F497D"/>
          </a:solidFill>
          <a:ln w="12700">
            <a:miter lim="400000"/>
          </a:ln>
        </p:spPr>
        <p:txBody>
          <a:bodyPr lIns="45719" rIns="45719" anchor="ctr"/>
          <a:lstStyle/>
          <a:p>
            <a:pPr algn="ctr" defTabSz="684212">
              <a:defRPr>
                <a:solidFill>
                  <a:srgbClr val="FFFFFF"/>
                </a:solidFill>
              </a:defRPr>
            </a:pPr>
            <a:endParaRPr/>
          </a:p>
        </p:txBody>
      </p:sp>
      <p:sp>
        <p:nvSpPr>
          <p:cNvPr id="269" name="Shape 269"/>
          <p:cNvSpPr/>
          <p:nvPr/>
        </p:nvSpPr>
        <p:spPr>
          <a:xfrm>
            <a:off x="1547812" y="271977"/>
            <a:ext cx="7345363"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4.    </a:t>
            </a:r>
            <a:r>
              <a:rPr>
                <a:solidFill>
                  <a:srgbClr val="000000"/>
                </a:solidFill>
                <a:effectLst>
                  <a:outerShdw blurRad="12700" dist="25400" dir="2700000" rotWithShape="0">
                    <a:srgbClr val="FFFFFF"/>
                  </a:outerShdw>
                </a:effectLst>
                <a:latin typeface="Arial"/>
                <a:ea typeface="Arial"/>
                <a:cs typeface="Arial"/>
                <a:sym typeface="Arial"/>
              </a:rPr>
              <a:t>ОБ’ЄКТИ НЕЗАВЕРШЕНОГО БУДІВНИЦТВА</a:t>
            </a:r>
            <a:r>
              <a:rPr sz="1400" b="0">
                <a:solidFill>
                  <a:srgbClr val="000000"/>
                </a:solidFill>
                <a:latin typeface="Arial"/>
                <a:ea typeface="Arial"/>
                <a:cs typeface="Arial"/>
                <a:sym typeface="Arial"/>
              </a:rPr>
              <a:t> </a:t>
            </a:r>
          </a:p>
        </p:txBody>
      </p:sp>
      <p:sp>
        <p:nvSpPr>
          <p:cNvPr id="270" name="Shape 270"/>
          <p:cNvSpPr>
            <a:spLocks noGrp="1"/>
          </p:cNvSpPr>
          <p:nvPr>
            <p:ph type="body" idx="4294967295"/>
          </p:nvPr>
        </p:nvSpPr>
        <p:spPr>
          <a:xfrm>
            <a:off x="3330575" y="715962"/>
            <a:ext cx="5813425" cy="4432301"/>
          </a:xfrm>
          <a:prstGeom prst="rect">
            <a:avLst/>
          </a:prstGeom>
        </p:spPr>
        <p:txBody>
          <a:bodyPr>
            <a:normAutofit/>
          </a:bodyPr>
          <a:lstStyle/>
          <a:p>
            <a:pPr marL="245363" indent="-245363" algn="ctr" defTabSz="656843">
              <a:lnSpc>
                <a:spcPct val="160000"/>
              </a:lnSpc>
              <a:spcBef>
                <a:spcPts val="400"/>
              </a:spcBef>
              <a:buSzTx/>
              <a:buNone/>
              <a:defRPr sz="1727" b="1" i="1" u="sng">
                <a:solidFill>
                  <a:srgbClr val="FF9900"/>
                </a:solidFill>
                <a:effectLst>
                  <a:outerShdw blurRad="12192" dist="24384" dir="2700000" rotWithShape="0">
                    <a:srgbClr val="000000"/>
                  </a:outerShdw>
                </a:effectLst>
              </a:defRPr>
            </a:pPr>
            <a:r>
              <a:t>Особливості:</a:t>
            </a:r>
          </a:p>
          <a:p>
            <a:pPr marL="245363" indent="-245363" defTabSz="656843">
              <a:lnSpc>
                <a:spcPct val="120000"/>
              </a:lnSpc>
              <a:spcBef>
                <a:spcPts val="300"/>
              </a:spcBef>
              <a:buChar char="•"/>
              <a:defRPr sz="1632">
                <a:solidFill>
                  <a:srgbClr val="FFFF00"/>
                </a:solidFill>
              </a:defRPr>
            </a:pPr>
            <a:r>
              <a:t>якщо будівництво завершено і об’єкт зареєстровано до 31.12., об’єкт зазначається в розділі «Нерухоме майно»;</a:t>
            </a:r>
          </a:p>
          <a:p>
            <a:pPr marL="245363" indent="-245363" defTabSz="656843">
              <a:lnSpc>
                <a:spcPct val="80000"/>
              </a:lnSpc>
              <a:spcBef>
                <a:spcPts val="300"/>
              </a:spcBef>
              <a:buChar char="•"/>
              <a:defRPr sz="1632">
                <a:solidFill>
                  <a:srgbClr val="FFFF00"/>
                </a:solidFill>
              </a:defRPr>
            </a:pPr>
            <a:r>
              <a:t>вартість не зазначається; </a:t>
            </a:r>
          </a:p>
          <a:p>
            <a:pPr marL="245363" indent="-245363" defTabSz="656843">
              <a:lnSpc>
                <a:spcPct val="80000"/>
              </a:lnSpc>
              <a:spcBef>
                <a:spcPts val="300"/>
              </a:spcBef>
              <a:buChar char="•"/>
              <a:defRPr sz="1632">
                <a:solidFill>
                  <a:srgbClr val="FFFF00"/>
                </a:solidFill>
              </a:defRPr>
            </a:pPr>
            <a:r>
              <a:t>якщо перебудова існуючого об’єкту – зазначаються відомості про зареєстрований об’єкт нерухомості; </a:t>
            </a:r>
          </a:p>
          <a:p>
            <a:pPr marL="245363" indent="-245363" defTabSz="656843">
              <a:lnSpc>
                <a:spcPct val="80000"/>
              </a:lnSpc>
              <a:spcBef>
                <a:spcPts val="300"/>
              </a:spcBef>
              <a:buChar char="•"/>
              <a:defRPr sz="1632">
                <a:solidFill>
                  <a:srgbClr val="FFFF00"/>
                </a:solidFill>
              </a:defRPr>
            </a:pPr>
            <a:r>
              <a:t>якщо створюється новий об’єкт замість старого, але реєстрація не знята – зазначається старий за документами і «незавершене будівництво»; </a:t>
            </a:r>
          </a:p>
          <a:p>
            <a:pPr marL="245363" indent="-245363" defTabSz="656843">
              <a:lnSpc>
                <a:spcPct val="80000"/>
              </a:lnSpc>
              <a:spcBef>
                <a:spcPts val="300"/>
              </a:spcBef>
              <a:buChar char="•"/>
              <a:defRPr sz="1632">
                <a:solidFill>
                  <a:srgbClr val="FFFF00"/>
                </a:solidFill>
              </a:defRPr>
            </a:pPr>
            <a:r>
              <a:t>якщо створюється новий об’єкт інших розмірів замість старого, реєстрація знята – зазначається лише «незавершене будівництво»</a:t>
            </a:r>
            <a:r>
              <a:rPr sz="1440"/>
              <a:t>  </a:t>
            </a:r>
            <a:r>
              <a:rPr sz="1440" b="1"/>
              <a:t>(п. 30 Роз’яснень НАЗК).</a:t>
            </a:r>
          </a:p>
          <a:p>
            <a:pPr marL="245363" indent="-245363" algn="ctr" defTabSz="656843">
              <a:lnSpc>
                <a:spcPct val="80000"/>
              </a:lnSpc>
              <a:spcBef>
                <a:spcPts val="400"/>
              </a:spcBef>
              <a:buSzTx/>
              <a:buNone/>
              <a:defRPr sz="1440" b="1">
                <a:solidFill>
                  <a:srgbClr val="FFFF00"/>
                </a:solidFill>
              </a:defRPr>
            </a:pPr>
            <a:endParaRPr sz="1440" b="1"/>
          </a:p>
          <a:p>
            <a:pPr marL="245363" indent="-245363" algn="ctr" defTabSz="656843">
              <a:lnSpc>
                <a:spcPct val="80000"/>
              </a:lnSpc>
              <a:spcBef>
                <a:spcPts val="400"/>
              </a:spcBef>
              <a:buSzTx/>
              <a:buNone/>
              <a:defRPr sz="1440" b="1"/>
            </a:pPr>
            <a:r>
              <a:t> </a:t>
            </a:r>
            <a:r>
              <a:rPr sz="2016">
                <a:solidFill>
                  <a:srgbClr val="F81636"/>
                </a:solidFill>
              </a:rPr>
              <a:t>Увага!</a:t>
            </a:r>
            <a:r>
              <a:rPr sz="1727">
                <a:solidFill>
                  <a:srgbClr val="F81636"/>
                </a:solidFill>
              </a:rPr>
              <a:t> </a:t>
            </a:r>
          </a:p>
          <a:p>
            <a:pPr marL="245363" indent="-245363" algn="ctr" defTabSz="656843">
              <a:spcBef>
                <a:spcPts val="400"/>
              </a:spcBef>
              <a:buSzTx/>
              <a:buNone/>
              <a:defRPr sz="1727">
                <a:solidFill>
                  <a:srgbClr val="FFFF00"/>
                </a:solidFill>
              </a:defRPr>
            </a:pPr>
            <a:r>
              <a:t>Нереєстрація об’єкта при умові користування ним може бути розцінена, як ухилення від сплати податків.</a:t>
            </a:r>
          </a:p>
        </p:txBody>
      </p:sp>
      <p:pic>
        <p:nvPicPr>
          <p:cNvPr id="271" name="image.png"/>
          <p:cNvPicPr>
            <a:picLocks noChangeAspect="1"/>
          </p:cNvPicPr>
          <p:nvPr/>
        </p:nvPicPr>
        <p:blipFill>
          <a:blip r:embed="rId5" cstate="print">
            <a:extLst/>
          </a:blip>
          <a:stretch>
            <a:fillRect/>
          </a:stretch>
        </p:blipFill>
        <p:spPr>
          <a:xfrm>
            <a:off x="2951162" y="4411662"/>
            <a:ext cx="500063" cy="485776"/>
          </a:xfrm>
          <a:prstGeom prst="rect">
            <a:avLst/>
          </a:prstGeom>
          <a:ln w="12700">
            <a:miter lim="400000"/>
          </a:ln>
          <a:effectLst>
            <a:outerShdw blurRad="190500" rotWithShape="0">
              <a:srgbClr val="000000">
                <a:alpha val="69999"/>
              </a:srgbClr>
            </a:outerShdw>
          </a:effec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13</a:t>
            </a:fld>
            <a:endParaRPr/>
          </a:p>
        </p:txBody>
      </p:sp>
      <p:pic>
        <p:nvPicPr>
          <p:cNvPr id="274" name="Картинки по запросу ЦІННЕ МАЙНО КАРТИНКИ.jpg" descr="Картинки по запросу ЦІННЕ МАЙНО КАРТИНКИ"/>
          <p:cNvPicPr>
            <a:picLocks noChangeAspect="1"/>
          </p:cNvPicPr>
          <p:nvPr/>
        </p:nvPicPr>
        <p:blipFill>
          <a:blip r:embed="rId2" cstate="print">
            <a:extLst/>
          </a:blip>
          <a:stretch>
            <a:fillRect/>
          </a:stretch>
        </p:blipFill>
        <p:spPr>
          <a:xfrm>
            <a:off x="0" y="0"/>
            <a:ext cx="3654425" cy="2749550"/>
          </a:xfrm>
          <a:prstGeom prst="rect">
            <a:avLst/>
          </a:prstGeom>
          <a:ln w="12700">
            <a:miter lim="400000"/>
          </a:ln>
        </p:spPr>
      </p:pic>
      <p:pic>
        <p:nvPicPr>
          <p:cNvPr id="275" name="image.png"/>
          <p:cNvPicPr>
            <a:picLocks noChangeAspect="1"/>
          </p:cNvPicPr>
          <p:nvPr/>
        </p:nvPicPr>
        <p:blipFill>
          <a:blip r:embed="rId3" cstate="print">
            <a:extLst/>
          </a:blip>
          <a:stretch>
            <a:fillRect/>
          </a:stretch>
        </p:blipFill>
        <p:spPr>
          <a:xfrm>
            <a:off x="0" y="2344737"/>
            <a:ext cx="3600450" cy="2803526"/>
          </a:xfrm>
          <a:prstGeom prst="rect">
            <a:avLst/>
          </a:prstGeom>
          <a:ln w="12700">
            <a:miter lim="400000"/>
          </a:ln>
        </p:spPr>
      </p:pic>
      <p:sp>
        <p:nvSpPr>
          <p:cNvPr id="276" name="Shape 276"/>
          <p:cNvSpPr/>
          <p:nvPr/>
        </p:nvSpPr>
        <p:spPr>
          <a:xfrm>
            <a:off x="3275012" y="0"/>
            <a:ext cx="5868988"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277" name="Shape 277"/>
          <p:cNvSpPr/>
          <p:nvPr/>
        </p:nvSpPr>
        <p:spPr>
          <a:xfrm>
            <a:off x="2965450" y="696912"/>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278" name="Shape 278"/>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282" name="Group 282"/>
          <p:cNvGrpSpPr/>
          <p:nvPr/>
        </p:nvGrpSpPr>
        <p:grpSpPr>
          <a:xfrm>
            <a:off x="-1" y="0"/>
            <a:ext cx="728664" cy="990600"/>
            <a:chOff x="0" y="0"/>
            <a:chExt cx="728662" cy="990600"/>
          </a:xfrm>
        </p:grpSpPr>
        <p:sp>
          <p:nvSpPr>
            <p:cNvPr id="279" name="Shape 279"/>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280" name="Shape 280"/>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281"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pic>
        <p:nvPicPr>
          <p:cNvPr id="283" name="Картинки по запросу ЗОЛОТІЕ УКРАШЕНИЯ.jpg" descr="Картинки по запросу ЗОЛОТІЕ УКРАШЕНИЯ"/>
          <p:cNvPicPr>
            <a:picLocks noChangeAspect="1"/>
          </p:cNvPicPr>
          <p:nvPr/>
        </p:nvPicPr>
        <p:blipFill>
          <a:blip r:embed="rId5" cstate="print">
            <a:extLst/>
          </a:blip>
          <a:stretch>
            <a:fillRect/>
          </a:stretch>
        </p:blipFill>
        <p:spPr>
          <a:xfrm>
            <a:off x="0" y="1528762"/>
            <a:ext cx="1331913" cy="887413"/>
          </a:xfrm>
          <a:prstGeom prst="rect">
            <a:avLst/>
          </a:prstGeom>
          <a:ln w="12700">
            <a:miter lim="400000"/>
          </a:ln>
        </p:spPr>
      </p:pic>
      <p:sp>
        <p:nvSpPr>
          <p:cNvPr id="284" name="Shape 284"/>
          <p:cNvSpPr/>
          <p:nvPr/>
        </p:nvSpPr>
        <p:spPr>
          <a:xfrm>
            <a:off x="736600" y="263246"/>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5.        </a:t>
            </a:r>
            <a:r>
              <a:rPr>
                <a:solidFill>
                  <a:srgbClr val="000000"/>
                </a:solidFill>
                <a:latin typeface="Arial"/>
                <a:ea typeface="Arial"/>
                <a:cs typeface="Arial"/>
                <a:sym typeface="Arial"/>
              </a:rPr>
              <a:t>ЦІННЕ РУХОМЕ МАЙНО (КРІМ ТЗ)</a:t>
            </a:r>
          </a:p>
        </p:txBody>
      </p:sp>
      <p:sp>
        <p:nvSpPr>
          <p:cNvPr id="285" name="Shape 285"/>
          <p:cNvSpPr>
            <a:spLocks noGrp="1"/>
          </p:cNvSpPr>
          <p:nvPr>
            <p:ph type="title" idx="4294967295"/>
          </p:nvPr>
        </p:nvSpPr>
        <p:spPr>
          <a:xfrm>
            <a:off x="3222624" y="790575"/>
            <a:ext cx="5921377" cy="323850"/>
          </a:xfrm>
          <a:prstGeom prst="rect">
            <a:avLst/>
          </a:prstGeom>
        </p:spPr>
        <p:txBody>
          <a:bodyPr>
            <a:normAutofit fontScale="90000"/>
          </a:bodyPr>
          <a:lstStyle>
            <a:lvl1pPr defTabSz="424211">
              <a:defRPr sz="1860" b="1">
                <a:solidFill>
                  <a:srgbClr val="FF9900"/>
                </a:solidFill>
                <a:effectLst>
                  <a:outerShdw blurRad="7874" dist="15748" dir="2700000" rotWithShape="0">
                    <a:srgbClr val="000000"/>
                  </a:outerShdw>
                </a:effectLst>
              </a:defRPr>
            </a:lvl1pPr>
          </a:lstStyle>
          <a:p>
            <a:r>
              <a:t>Основні ознаки:</a:t>
            </a:r>
          </a:p>
        </p:txBody>
      </p:sp>
      <p:sp>
        <p:nvSpPr>
          <p:cNvPr id="286" name="Shape 286"/>
          <p:cNvSpPr>
            <a:spLocks noGrp="1"/>
          </p:cNvSpPr>
          <p:nvPr>
            <p:ph type="body" idx="4294967295"/>
          </p:nvPr>
        </p:nvSpPr>
        <p:spPr>
          <a:xfrm>
            <a:off x="3275012" y="1222375"/>
            <a:ext cx="5868988" cy="3925888"/>
          </a:xfrm>
          <a:prstGeom prst="rect">
            <a:avLst/>
          </a:prstGeom>
        </p:spPr>
        <p:txBody>
          <a:bodyPr>
            <a:normAutofit/>
          </a:bodyPr>
          <a:lstStyle/>
          <a:p>
            <a:pPr marL="173735" indent="-173735" defTabSz="656843">
              <a:lnSpc>
                <a:spcPct val="90000"/>
              </a:lnSpc>
              <a:spcBef>
                <a:spcPts val="400"/>
              </a:spcBef>
              <a:buChar char="•"/>
              <a:defRPr sz="2016">
                <a:solidFill>
                  <a:srgbClr val="FFFF00"/>
                </a:solidFill>
              </a:defRPr>
            </a:pPr>
            <a:r>
              <a:rPr dirty="0" err="1"/>
              <a:t>можуть</a:t>
            </a:r>
            <a:r>
              <a:rPr dirty="0"/>
              <a:t> </a:t>
            </a:r>
            <a:r>
              <a:rPr dirty="0" err="1"/>
              <a:t>бути</a:t>
            </a:r>
            <a:r>
              <a:rPr dirty="0"/>
              <a:t> </a:t>
            </a:r>
            <a:r>
              <a:rPr dirty="0" err="1"/>
              <a:t>переміщені</a:t>
            </a:r>
            <a:r>
              <a:rPr dirty="0"/>
              <a:t>;</a:t>
            </a:r>
          </a:p>
          <a:p>
            <a:pPr marL="173735" indent="-173735" defTabSz="656843">
              <a:lnSpc>
                <a:spcPct val="90000"/>
              </a:lnSpc>
              <a:spcBef>
                <a:spcPts val="400"/>
              </a:spcBef>
              <a:buChar char="•"/>
              <a:defRPr sz="2016">
                <a:solidFill>
                  <a:srgbClr val="FFFF00"/>
                </a:solidFill>
              </a:defRPr>
            </a:pPr>
            <a:r>
              <a:rPr dirty="0" err="1"/>
              <a:t>їх</a:t>
            </a:r>
            <a:r>
              <a:rPr dirty="0"/>
              <a:t> </a:t>
            </a:r>
            <a:r>
              <a:rPr dirty="0" err="1"/>
              <a:t>вартість</a:t>
            </a:r>
            <a:r>
              <a:rPr dirty="0"/>
              <a:t> </a:t>
            </a:r>
            <a:r>
              <a:rPr dirty="0" err="1"/>
              <a:t>перевищує</a:t>
            </a:r>
            <a:r>
              <a:rPr dirty="0"/>
              <a:t> 100 ПМ </a:t>
            </a:r>
            <a:r>
              <a:rPr sz="1727" dirty="0"/>
              <a:t>(176.200 </a:t>
            </a:r>
            <a:r>
              <a:rPr sz="1727" dirty="0" err="1"/>
              <a:t>грн</a:t>
            </a:r>
            <a:r>
              <a:rPr sz="1727" dirty="0"/>
              <a:t>. у 2018 </a:t>
            </a:r>
            <a:r>
              <a:rPr sz="1727" dirty="0" err="1" smtClean="0"/>
              <a:t>році</a:t>
            </a:r>
            <a:r>
              <a:rPr lang="uk-UA" sz="1727" dirty="0" smtClean="0"/>
              <a:t>; 192 100 грн. у 2019 році)</a:t>
            </a:r>
            <a:r>
              <a:rPr sz="1727" dirty="0" smtClean="0"/>
              <a:t>; </a:t>
            </a:r>
            <a:endParaRPr sz="1727" dirty="0"/>
          </a:p>
          <a:p>
            <a:pPr marL="173735" indent="-173735" defTabSz="656843">
              <a:lnSpc>
                <a:spcPct val="90000"/>
              </a:lnSpc>
              <a:spcBef>
                <a:spcPts val="400"/>
              </a:spcBef>
              <a:buChar char="•"/>
              <a:defRPr sz="2016">
                <a:solidFill>
                  <a:srgbClr val="FFFF00"/>
                </a:solidFill>
              </a:defRPr>
            </a:pPr>
            <a:r>
              <a:rPr dirty="0" err="1"/>
              <a:t>належить</a:t>
            </a:r>
            <a:r>
              <a:rPr dirty="0"/>
              <a:t> </a:t>
            </a:r>
            <a:r>
              <a:rPr dirty="0" err="1"/>
              <a:t>декларанту</a:t>
            </a:r>
            <a:r>
              <a:rPr dirty="0"/>
              <a:t> </a:t>
            </a:r>
            <a:r>
              <a:rPr dirty="0" err="1"/>
              <a:t>або</a:t>
            </a:r>
            <a:r>
              <a:rPr dirty="0"/>
              <a:t> </a:t>
            </a:r>
            <a:r>
              <a:rPr dirty="0" err="1"/>
              <a:t>членам</a:t>
            </a:r>
            <a:r>
              <a:rPr dirty="0"/>
              <a:t> </a:t>
            </a:r>
            <a:r>
              <a:rPr dirty="0" err="1"/>
              <a:t>його</a:t>
            </a:r>
            <a:r>
              <a:rPr dirty="0"/>
              <a:t> </a:t>
            </a:r>
            <a:r>
              <a:rPr dirty="0" err="1"/>
              <a:t>сім’ї</a:t>
            </a:r>
            <a:r>
              <a:rPr dirty="0"/>
              <a:t> </a:t>
            </a:r>
            <a:r>
              <a:rPr dirty="0" err="1"/>
              <a:t>на</a:t>
            </a:r>
            <a:r>
              <a:rPr dirty="0"/>
              <a:t> </a:t>
            </a:r>
            <a:r>
              <a:rPr dirty="0" err="1"/>
              <a:t>праві</a:t>
            </a:r>
            <a:r>
              <a:rPr dirty="0"/>
              <a:t> </a:t>
            </a:r>
            <a:r>
              <a:rPr dirty="0" err="1"/>
              <a:t>власності</a:t>
            </a:r>
            <a:r>
              <a:rPr dirty="0"/>
              <a:t>, </a:t>
            </a:r>
            <a:r>
              <a:rPr dirty="0" err="1"/>
              <a:t>перебуває</a:t>
            </a:r>
            <a:r>
              <a:rPr dirty="0"/>
              <a:t> у </a:t>
            </a:r>
            <a:r>
              <a:rPr dirty="0" err="1"/>
              <a:t>володінні</a:t>
            </a:r>
            <a:r>
              <a:rPr dirty="0"/>
              <a:t> </a:t>
            </a:r>
            <a:r>
              <a:rPr dirty="0" err="1"/>
              <a:t>або</a:t>
            </a:r>
            <a:r>
              <a:rPr dirty="0"/>
              <a:t> </a:t>
            </a:r>
            <a:r>
              <a:rPr dirty="0" err="1"/>
              <a:t>користуванні</a:t>
            </a:r>
            <a:r>
              <a:rPr dirty="0"/>
              <a:t> </a:t>
            </a:r>
            <a:r>
              <a:rPr dirty="0" err="1"/>
              <a:t>станом</a:t>
            </a:r>
            <a:r>
              <a:rPr dirty="0"/>
              <a:t> </a:t>
            </a:r>
            <a:r>
              <a:rPr dirty="0" err="1"/>
              <a:t>на</a:t>
            </a:r>
            <a:r>
              <a:rPr dirty="0"/>
              <a:t> 31.12. </a:t>
            </a:r>
            <a:r>
              <a:rPr sz="1344" dirty="0"/>
              <a:t>(</a:t>
            </a:r>
            <a:r>
              <a:rPr sz="1344" dirty="0" err="1"/>
              <a:t>статті</a:t>
            </a:r>
            <a:r>
              <a:rPr sz="1344" dirty="0"/>
              <a:t> 181, 183, 190 ЦК </a:t>
            </a:r>
            <a:r>
              <a:rPr sz="1344" dirty="0" err="1"/>
              <a:t>України</a:t>
            </a:r>
            <a:r>
              <a:rPr sz="1344" dirty="0"/>
              <a:t>) </a:t>
            </a:r>
          </a:p>
          <a:p>
            <a:pPr marL="173736" indent="-173736" defTabSz="656843">
              <a:lnSpc>
                <a:spcPct val="90000"/>
              </a:lnSpc>
              <a:buChar char="•"/>
              <a:defRPr sz="1344">
                <a:solidFill>
                  <a:srgbClr val="FFFF00"/>
                </a:solidFill>
              </a:defRPr>
            </a:pPr>
            <a:endParaRPr sz="1344" dirty="0"/>
          </a:p>
          <a:p>
            <a:pPr marL="173735" indent="-173735" algn="ctr" defTabSz="656843">
              <a:spcBef>
                <a:spcPts val="400"/>
              </a:spcBef>
              <a:buSzTx/>
              <a:buNone/>
              <a:defRPr sz="1919" b="1">
                <a:solidFill>
                  <a:srgbClr val="FFFFFF"/>
                </a:solidFill>
              </a:defRPr>
            </a:pPr>
            <a:r>
              <a:rPr dirty="0" err="1"/>
              <a:t>Види</a:t>
            </a:r>
            <a:r>
              <a:rPr dirty="0"/>
              <a:t> </a:t>
            </a:r>
            <a:r>
              <a:rPr dirty="0" err="1"/>
              <a:t>цінного</a:t>
            </a:r>
            <a:r>
              <a:rPr dirty="0"/>
              <a:t> </a:t>
            </a:r>
            <a:r>
              <a:rPr dirty="0" err="1"/>
              <a:t>рухомого</a:t>
            </a:r>
            <a:r>
              <a:rPr dirty="0"/>
              <a:t> </a:t>
            </a:r>
            <a:r>
              <a:rPr dirty="0" err="1"/>
              <a:t>майна</a:t>
            </a:r>
            <a:r>
              <a:rPr b="0" dirty="0"/>
              <a:t>:</a:t>
            </a:r>
          </a:p>
          <a:p>
            <a:pPr marL="173735" indent="-173735" algn="ctr" defTabSz="656843">
              <a:spcBef>
                <a:spcPts val="400"/>
              </a:spcBef>
              <a:buSzTx/>
              <a:buNone/>
              <a:defRPr sz="1919">
                <a:solidFill>
                  <a:srgbClr val="FFFFFF"/>
                </a:solidFill>
              </a:defRPr>
            </a:pPr>
            <a:r>
              <a:rPr dirty="0" err="1"/>
              <a:t>ювелірні</a:t>
            </a:r>
            <a:r>
              <a:rPr dirty="0"/>
              <a:t> </a:t>
            </a:r>
            <a:r>
              <a:rPr dirty="0" err="1"/>
              <a:t>вироби</a:t>
            </a:r>
            <a:r>
              <a:rPr dirty="0"/>
              <a:t>, </a:t>
            </a:r>
            <a:r>
              <a:rPr dirty="0" err="1"/>
              <a:t>твори</a:t>
            </a:r>
            <a:r>
              <a:rPr dirty="0"/>
              <a:t> </a:t>
            </a:r>
            <a:r>
              <a:rPr dirty="0" err="1"/>
              <a:t>мистецтва</a:t>
            </a:r>
            <a:r>
              <a:rPr dirty="0"/>
              <a:t>, </a:t>
            </a:r>
            <a:r>
              <a:rPr dirty="0" err="1"/>
              <a:t>антикваріат</a:t>
            </a:r>
            <a:r>
              <a:rPr dirty="0"/>
              <a:t>, </a:t>
            </a:r>
            <a:r>
              <a:rPr dirty="0" err="1"/>
              <a:t>одяг</a:t>
            </a:r>
            <a:r>
              <a:rPr dirty="0"/>
              <a:t>, </a:t>
            </a:r>
            <a:r>
              <a:rPr dirty="0" err="1"/>
              <a:t>взуття</a:t>
            </a:r>
            <a:r>
              <a:rPr dirty="0"/>
              <a:t>, </a:t>
            </a:r>
            <a:r>
              <a:rPr dirty="0" err="1"/>
              <a:t>аксесуари</a:t>
            </a:r>
            <a:r>
              <a:rPr dirty="0"/>
              <a:t>, </a:t>
            </a:r>
            <a:r>
              <a:rPr dirty="0" err="1"/>
              <a:t>предмети</a:t>
            </a:r>
            <a:r>
              <a:rPr dirty="0"/>
              <a:t> </a:t>
            </a:r>
            <a:r>
              <a:rPr dirty="0" err="1"/>
              <a:t>інтер'єру</a:t>
            </a:r>
            <a:r>
              <a:rPr dirty="0"/>
              <a:t>, </a:t>
            </a:r>
            <a:r>
              <a:rPr dirty="0" err="1"/>
              <a:t>годинники</a:t>
            </a:r>
            <a:r>
              <a:rPr dirty="0"/>
              <a:t>, </a:t>
            </a:r>
            <a:r>
              <a:rPr dirty="0" err="1"/>
              <a:t>дерева</a:t>
            </a:r>
            <a:r>
              <a:rPr dirty="0"/>
              <a:t>, </a:t>
            </a:r>
            <a:r>
              <a:rPr dirty="0" err="1"/>
              <a:t>рослини</a:t>
            </a:r>
            <a:r>
              <a:rPr dirty="0"/>
              <a:t>, </a:t>
            </a:r>
            <a:r>
              <a:rPr dirty="0" err="1"/>
              <a:t>напої</a:t>
            </a:r>
            <a:r>
              <a:rPr dirty="0"/>
              <a:t>, </a:t>
            </a:r>
            <a:r>
              <a:rPr dirty="0" err="1"/>
              <a:t>парфумерія</a:t>
            </a:r>
            <a:r>
              <a:rPr dirty="0"/>
              <a:t>, </a:t>
            </a:r>
            <a:r>
              <a:rPr dirty="0" err="1"/>
              <a:t>сімейні</a:t>
            </a:r>
            <a:r>
              <a:rPr dirty="0"/>
              <a:t> </a:t>
            </a:r>
            <a:r>
              <a:rPr dirty="0" err="1"/>
              <a:t>реліквії</a:t>
            </a:r>
            <a:r>
              <a:rPr dirty="0"/>
              <a:t>, </a:t>
            </a:r>
            <a:r>
              <a:rPr dirty="0" err="1"/>
              <a:t>столові</a:t>
            </a:r>
            <a:r>
              <a:rPr dirty="0"/>
              <a:t> </a:t>
            </a:r>
            <a:r>
              <a:rPr dirty="0" err="1"/>
              <a:t>набори</a:t>
            </a:r>
            <a:r>
              <a:rPr dirty="0"/>
              <a:t> </a:t>
            </a:r>
            <a:r>
              <a:rPr dirty="0" err="1"/>
              <a:t>тощо</a:t>
            </a:r>
            <a:r>
              <a:rPr dirty="0"/>
              <a:t>.</a:t>
            </a:r>
            <a:r>
              <a:rPr sz="1727" dirty="0"/>
              <a:t>  </a:t>
            </a:r>
            <a:r>
              <a:rPr sz="1824" dirty="0"/>
              <a:t> </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hape 288"/>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14</a:t>
            </a:fld>
            <a:endParaRPr/>
          </a:p>
        </p:txBody>
      </p:sp>
      <p:pic>
        <p:nvPicPr>
          <p:cNvPr id="289" name="805bf2141ad309a8d32080052c4b44cd.jpg" descr="805bf2141ad309a8d32080052c4b44cd.jpg"/>
          <p:cNvPicPr>
            <a:picLocks noChangeAspect="1"/>
          </p:cNvPicPr>
          <p:nvPr/>
        </p:nvPicPr>
        <p:blipFill>
          <a:blip r:embed="rId2" cstate="print">
            <a:extLst/>
          </a:blip>
          <a:stretch>
            <a:fillRect/>
          </a:stretch>
        </p:blipFill>
        <p:spPr>
          <a:xfrm>
            <a:off x="3492500" y="0"/>
            <a:ext cx="5886450" cy="5195888"/>
          </a:xfrm>
          <a:prstGeom prst="rect">
            <a:avLst/>
          </a:prstGeom>
          <a:ln w="12700">
            <a:miter lim="400000"/>
          </a:ln>
        </p:spPr>
      </p:pic>
      <p:sp>
        <p:nvSpPr>
          <p:cNvPr id="290" name="Shape 290"/>
          <p:cNvSpPr/>
          <p:nvPr/>
        </p:nvSpPr>
        <p:spPr>
          <a:xfrm>
            <a:off x="0" y="0"/>
            <a:ext cx="6137275"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291" name="Shape 291"/>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sp>
        <p:nvSpPr>
          <p:cNvPr id="292" name="Shape 292"/>
          <p:cNvSpPr/>
          <p:nvPr/>
        </p:nvSpPr>
        <p:spPr>
          <a:xfrm>
            <a:off x="900112" y="271977"/>
            <a:ext cx="8099426"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6. </a:t>
            </a:r>
            <a:r>
              <a:rPr sz="2000">
                <a:solidFill>
                  <a:srgbClr val="000000"/>
                </a:solidFill>
                <a:effectLst>
                  <a:outerShdw blurRad="12700" dist="25400" dir="2700000" rotWithShape="0">
                    <a:srgbClr val="FFFFFF"/>
                  </a:outerShdw>
                </a:effectLst>
                <a:latin typeface="Arial"/>
                <a:ea typeface="Arial"/>
                <a:cs typeface="Arial"/>
                <a:sym typeface="Arial"/>
              </a:rPr>
              <a:t>ЦІННЕ РУХОМЕ МАЙНО - ТРАНСПОРТНІ ЗАСОБИ </a:t>
            </a:r>
          </a:p>
        </p:txBody>
      </p:sp>
      <p:graphicFrame>
        <p:nvGraphicFramePr>
          <p:cNvPr id="293" name="Table 293"/>
          <p:cNvGraphicFramePr/>
          <p:nvPr/>
        </p:nvGraphicFramePr>
        <p:xfrm>
          <a:off x="0" y="771525"/>
          <a:ext cx="6161087" cy="4376736"/>
        </p:xfrm>
        <a:graphic>
          <a:graphicData uri="http://schemas.openxmlformats.org/drawingml/2006/table">
            <a:tbl>
              <a:tblPr>
                <a:tableStyleId>{4C3C2611-4C71-4FC5-86AE-919BDF0F9419}</a:tableStyleId>
              </a:tblPr>
              <a:tblGrid>
                <a:gridCol w="2351087">
                  <a:extLst>
                    <a:ext uri="{9D8B030D-6E8A-4147-A177-3AD203B41FA5}">
                      <a16:colId xmlns:a16="http://schemas.microsoft.com/office/drawing/2014/main" xmlns="" val="20000"/>
                    </a:ext>
                  </a:extLst>
                </a:gridCol>
                <a:gridCol w="161925">
                  <a:extLst>
                    <a:ext uri="{9D8B030D-6E8A-4147-A177-3AD203B41FA5}">
                      <a16:colId xmlns:a16="http://schemas.microsoft.com/office/drawing/2014/main" xmlns="" val="20001"/>
                    </a:ext>
                  </a:extLst>
                </a:gridCol>
                <a:gridCol w="3648075">
                  <a:extLst>
                    <a:ext uri="{9D8B030D-6E8A-4147-A177-3AD203B41FA5}">
                      <a16:colId xmlns:a16="http://schemas.microsoft.com/office/drawing/2014/main" xmlns="" val="20002"/>
                    </a:ext>
                  </a:extLst>
                </a:gridCol>
              </a:tblGrid>
              <a:tr h="334962">
                <a:tc>
                  <a:txBody>
                    <a:bodyPr/>
                    <a:lstStyle/>
                    <a:p>
                      <a:pPr algn="ctr" defTabSz="685800">
                        <a:defRPr sz="1800"/>
                      </a:pPr>
                      <a:r>
                        <a:rPr sz="1500" b="1">
                          <a:solidFill>
                            <a:srgbClr val="FFFFFF"/>
                          </a:solidFill>
                        </a:rPr>
                        <a:t>ВИД</a:t>
                      </a:r>
                    </a:p>
                  </a:txBody>
                  <a:tcPr marL="34299" marR="34299" marT="34299" marB="34299" horzOverflow="overflow">
                    <a:lnB w="38100">
                      <a:solidFill>
                        <a:srgbClr val="FFFFFF"/>
                      </a:solidFill>
                    </a:lnB>
                    <a:solidFill>
                      <a:schemeClr val="accent1"/>
                    </a:solidFill>
                  </a:tcPr>
                </a:tc>
                <a:tc>
                  <a:txBody>
                    <a:bodyPr/>
                    <a:lstStyle/>
                    <a:p>
                      <a:pPr algn="l" defTabSz="685800">
                        <a:defRPr sz="1500" b="1">
                          <a:solidFill>
                            <a:srgbClr val="FFFFFF"/>
                          </a:solidFill>
                        </a:defRPr>
                      </a:pPr>
                      <a:endParaRPr/>
                    </a:p>
                  </a:txBody>
                  <a:tcPr marL="34299" marR="34299" marT="34299" marB="34299" horzOverflow="overflow">
                    <a:lnB w="38100">
                      <a:solidFill>
                        <a:srgbClr val="FFFFFF"/>
                      </a:solidFill>
                    </a:lnB>
                    <a:solidFill>
                      <a:schemeClr val="accent1"/>
                    </a:solidFill>
                  </a:tcPr>
                </a:tc>
                <a:tc>
                  <a:txBody>
                    <a:bodyPr/>
                    <a:lstStyle/>
                    <a:p>
                      <a:pPr algn="ctr" defTabSz="685800">
                        <a:defRPr sz="1800"/>
                      </a:pPr>
                      <a:r>
                        <a:rPr sz="1500" b="1">
                          <a:solidFill>
                            <a:srgbClr val="FFFFFF"/>
                          </a:solidFill>
                        </a:rPr>
                        <a:t>ДЖЕРЕЛО</a:t>
                      </a:r>
                    </a:p>
                  </a:txBody>
                  <a:tcPr marL="34299" marR="34299" marT="34299" marB="34299" horzOverflow="overflow">
                    <a:lnB w="38100">
                      <a:solidFill>
                        <a:srgbClr val="FFFFFF"/>
                      </a:solidFill>
                    </a:lnB>
                    <a:solidFill>
                      <a:schemeClr val="accent1"/>
                    </a:solidFill>
                  </a:tcPr>
                </a:tc>
                <a:extLst>
                  <a:ext uri="{0D108BD9-81ED-4DB2-BD59-A6C34878D82A}">
                    <a16:rowId xmlns:a16="http://schemas.microsoft.com/office/drawing/2014/main" xmlns="" val="10000"/>
                  </a:ext>
                </a:extLst>
              </a:tr>
              <a:tr h="1001712">
                <a:tc>
                  <a:txBody>
                    <a:bodyPr/>
                    <a:lstStyle/>
                    <a:p>
                      <a:pPr algn="l" defTabSz="685800">
                        <a:defRPr sz="1500" b="1">
                          <a:solidFill>
                            <a:srgbClr val="F81636"/>
                          </a:solidFill>
                        </a:defRPr>
                      </a:pPr>
                      <a:r>
                        <a:t>Транспортні засоби </a:t>
                      </a:r>
                    </a:p>
                    <a:p>
                      <a:pPr algn="l" defTabSz="685800">
                        <a:defRPr sz="1500">
                          <a:solidFill>
                            <a:srgbClr val="F81636"/>
                          </a:solidFill>
                        </a:defRPr>
                      </a:pPr>
                      <a:r>
                        <a:t>(автомобіль, автобус, мотоцикл, причеп)</a:t>
                      </a:r>
                    </a:p>
                  </a:txBody>
                  <a:tcPr marL="34299" marR="34299" marT="34299" marB="34299" anchor="ctr" horzOverflow="overflow">
                    <a:lnT w="38100">
                      <a:solidFill>
                        <a:srgbClr val="FFFFFF"/>
                      </a:solidFill>
                    </a:lnT>
                    <a:solidFill>
                      <a:srgbClr val="D0D3E3"/>
                    </a:solidFill>
                  </a:tcPr>
                </a:tc>
                <a:tc>
                  <a:txBody>
                    <a:bodyPr/>
                    <a:lstStyle/>
                    <a:p>
                      <a:pPr algn="l" defTabSz="685800">
                        <a:defRPr sz="1500"/>
                      </a:pPr>
                      <a:endParaRPr/>
                    </a:p>
                  </a:txBody>
                  <a:tcPr marL="34299" marR="34299" marT="34299" marB="34299" horzOverflow="overflow">
                    <a:lnT w="38100">
                      <a:solidFill>
                        <a:srgbClr val="FFFFFF"/>
                      </a:solidFill>
                    </a:lnT>
                    <a:solidFill>
                      <a:srgbClr val="D0D3E3"/>
                    </a:solidFill>
                  </a:tcPr>
                </a:tc>
                <a:tc>
                  <a:txBody>
                    <a:bodyPr/>
                    <a:lstStyle/>
                    <a:p>
                      <a:pPr algn="l" defTabSz="685800">
                        <a:defRPr sz="1500"/>
                      </a:pPr>
                      <a:r>
                        <a:t>-  технічний паспорт</a:t>
                      </a:r>
                    </a:p>
                    <a:p>
                      <a:pPr algn="l" defTabSz="685800">
                        <a:buSzPct val="100000"/>
                        <a:buChar char="-"/>
                        <a:defRPr sz="1500"/>
                      </a:pPr>
                      <a:r>
                        <a:t>  НАІС МВС України</a:t>
                      </a:r>
                    </a:p>
                    <a:p>
                      <a:pPr algn="l" defTabSz="685800">
                        <a:buSzPct val="100000"/>
                        <a:buChar char="-"/>
                        <a:defRPr sz="1500"/>
                      </a:pPr>
                      <a:r>
                        <a:t> цивільно-правові угоди</a:t>
                      </a:r>
                    </a:p>
                  </a:txBody>
                  <a:tcPr marL="34299" marR="34299" marT="34299" marB="34299" anchor="ctr" horzOverflow="overflow">
                    <a:lnT w="38100">
                      <a:solidFill>
                        <a:srgbClr val="FFFFFF"/>
                      </a:solidFill>
                    </a:lnT>
                    <a:solidFill>
                      <a:srgbClr val="D0D3E3"/>
                    </a:solidFill>
                  </a:tcPr>
                </a:tc>
                <a:extLst>
                  <a:ext uri="{0D108BD9-81ED-4DB2-BD59-A6C34878D82A}">
                    <a16:rowId xmlns:a16="http://schemas.microsoft.com/office/drawing/2014/main" xmlns="" val="10001"/>
                  </a:ext>
                </a:extLst>
              </a:tr>
              <a:tr h="1187450">
                <a:tc>
                  <a:txBody>
                    <a:bodyPr/>
                    <a:lstStyle/>
                    <a:p>
                      <a:pPr algn="l" defTabSz="685800">
                        <a:defRPr sz="1500" b="1">
                          <a:solidFill>
                            <a:srgbClr val="F81636"/>
                          </a:solidFill>
                        </a:defRPr>
                      </a:pPr>
                      <a:r>
                        <a:t>Сільгосптехніка </a:t>
                      </a:r>
                      <a:r>
                        <a:rPr b="0"/>
                        <a:t>(трактори, самохідні шасі, будівельні машини, інші механізми)</a:t>
                      </a:r>
                    </a:p>
                  </a:txBody>
                  <a:tcPr marL="34299" marR="34299" marT="34299" marB="34299" anchor="ctr" horzOverflow="overflow">
                    <a:solidFill>
                      <a:srgbClr val="E9EAF1"/>
                    </a:solidFill>
                  </a:tcPr>
                </a:tc>
                <a:tc>
                  <a:txBody>
                    <a:bodyPr/>
                    <a:lstStyle/>
                    <a:p>
                      <a:pPr algn="l" defTabSz="685800">
                        <a:defRPr sz="1500"/>
                      </a:pPr>
                      <a:endParaRPr/>
                    </a:p>
                  </a:txBody>
                  <a:tcPr marL="34299" marR="34299" marT="34299" marB="34299" horzOverflow="overflow">
                    <a:solidFill>
                      <a:srgbClr val="E9EAF1"/>
                    </a:solidFill>
                  </a:tcPr>
                </a:tc>
                <a:tc>
                  <a:txBody>
                    <a:bodyPr/>
                    <a:lstStyle/>
                    <a:p>
                      <a:pPr algn="l" defTabSz="685800">
                        <a:buSzPct val="100000"/>
                        <a:buChar char="-"/>
                        <a:defRPr sz="1500"/>
                      </a:pPr>
                      <a:r>
                        <a:t>  технічний паспорт</a:t>
                      </a:r>
                    </a:p>
                    <a:p>
                      <a:pPr algn="l" defTabSz="685800">
                        <a:buSzPct val="100000"/>
                        <a:buChar char="-"/>
                        <a:defRPr sz="1500"/>
                      </a:pPr>
                      <a:r>
                        <a:t>  Книга  реєстрації  машин </a:t>
                      </a:r>
                    </a:p>
                    <a:p>
                      <a:pPr algn="l" defTabSz="685800">
                        <a:buSzPct val="100000"/>
                        <a:buChar char="-"/>
                        <a:defRPr sz="1500"/>
                      </a:pPr>
                      <a:r>
                        <a:t>  Книга тимчасової реєстрації машин</a:t>
                      </a:r>
                    </a:p>
                  </a:txBody>
                  <a:tcPr marL="34299" marR="34299" marT="34299" marB="34299" anchor="ctr" horzOverflow="overflow">
                    <a:solidFill>
                      <a:srgbClr val="E9EAF1"/>
                    </a:solidFill>
                  </a:tcPr>
                </a:tc>
                <a:extLst>
                  <a:ext uri="{0D108BD9-81ED-4DB2-BD59-A6C34878D82A}">
                    <a16:rowId xmlns:a16="http://schemas.microsoft.com/office/drawing/2014/main" xmlns="" val="10002"/>
                  </a:ext>
                </a:extLst>
              </a:tr>
              <a:tr h="854075">
                <a:tc>
                  <a:txBody>
                    <a:bodyPr/>
                    <a:lstStyle/>
                    <a:p>
                      <a:pPr algn="l" defTabSz="685800">
                        <a:defRPr sz="1800"/>
                      </a:pPr>
                      <a:r>
                        <a:rPr sz="1500" b="1">
                          <a:solidFill>
                            <a:srgbClr val="F81636"/>
                          </a:solidFill>
                        </a:rPr>
                        <a:t>Літаки та гелікоптери</a:t>
                      </a:r>
                    </a:p>
                  </a:txBody>
                  <a:tcPr marL="34299" marR="34299" marT="34299" marB="34299" anchor="ctr" horzOverflow="overflow">
                    <a:solidFill>
                      <a:srgbClr val="D0D3E3"/>
                    </a:solidFill>
                  </a:tcPr>
                </a:tc>
                <a:tc>
                  <a:txBody>
                    <a:bodyPr/>
                    <a:lstStyle/>
                    <a:p>
                      <a:pPr algn="l" defTabSz="685800">
                        <a:defRPr sz="1500"/>
                      </a:pPr>
                      <a:endParaRPr/>
                    </a:p>
                  </a:txBody>
                  <a:tcPr marL="34299" marR="34299" marT="34299" marB="34299" horzOverflow="overflow">
                    <a:solidFill>
                      <a:srgbClr val="D0D3E3"/>
                    </a:solidFill>
                  </a:tcPr>
                </a:tc>
                <a:tc>
                  <a:txBody>
                    <a:bodyPr/>
                    <a:lstStyle/>
                    <a:p>
                      <a:pPr algn="l" defTabSz="685800">
                        <a:defRPr sz="1500"/>
                      </a:pPr>
                      <a:r>
                        <a:t>-  реєстраційні документи</a:t>
                      </a:r>
                    </a:p>
                    <a:p>
                      <a:pPr algn="l" defTabSz="685800">
                        <a:defRPr sz="1500"/>
                      </a:pPr>
                      <a:r>
                        <a:t>-  Державний реєстр цивільних    повітряних суден України</a:t>
                      </a:r>
                    </a:p>
                  </a:txBody>
                  <a:tcPr marL="34299" marR="34299" marT="34299" marB="34299" anchor="ctr" horzOverflow="overflow">
                    <a:solidFill>
                      <a:srgbClr val="D0D3E3"/>
                    </a:solidFill>
                  </a:tcPr>
                </a:tc>
                <a:extLst>
                  <a:ext uri="{0D108BD9-81ED-4DB2-BD59-A6C34878D82A}">
                    <a16:rowId xmlns:a16="http://schemas.microsoft.com/office/drawing/2014/main" xmlns="" val="10003"/>
                  </a:ext>
                </a:extLst>
              </a:tr>
              <a:tr h="998537">
                <a:tc>
                  <a:txBody>
                    <a:bodyPr/>
                    <a:lstStyle/>
                    <a:p>
                      <a:pPr algn="l" defTabSz="685800">
                        <a:defRPr sz="1800"/>
                      </a:pPr>
                      <a:r>
                        <a:rPr sz="1500" b="1">
                          <a:solidFill>
                            <a:srgbClr val="F81636"/>
                          </a:solidFill>
                        </a:rPr>
                        <a:t>Морські, річкові судна, баржі, гідроцикли, човни, катери</a:t>
                      </a:r>
                    </a:p>
                  </a:txBody>
                  <a:tcPr marL="34299" marR="34299" marT="34299" marB="34299" anchor="ctr" horzOverflow="overflow">
                    <a:solidFill>
                      <a:srgbClr val="E9EAF1"/>
                    </a:solidFill>
                  </a:tcPr>
                </a:tc>
                <a:tc>
                  <a:txBody>
                    <a:bodyPr/>
                    <a:lstStyle/>
                    <a:p>
                      <a:pPr algn="l" defTabSz="685800">
                        <a:defRPr sz="1500"/>
                      </a:pPr>
                      <a:endParaRPr/>
                    </a:p>
                  </a:txBody>
                  <a:tcPr marL="34299" marR="34299" marT="34299" marB="34299" horzOverflow="overflow">
                    <a:solidFill>
                      <a:srgbClr val="E9EAF1"/>
                    </a:solidFill>
                  </a:tcPr>
                </a:tc>
                <a:tc>
                  <a:txBody>
                    <a:bodyPr/>
                    <a:lstStyle/>
                    <a:p>
                      <a:pPr algn="l" defTabSz="685800">
                        <a:defRPr sz="1500"/>
                      </a:pPr>
                      <a:r>
                        <a:t>-  реєстраційні документи </a:t>
                      </a:r>
                    </a:p>
                    <a:p>
                      <a:pPr algn="l" defTabSz="685800">
                        <a:defRPr sz="1500"/>
                      </a:pPr>
                      <a:r>
                        <a:t>-  Державний судновий реєстр України</a:t>
                      </a:r>
                    </a:p>
                    <a:p>
                      <a:pPr algn="l" defTabSz="685800">
                        <a:defRPr sz="1500"/>
                      </a:pPr>
                      <a:r>
                        <a:t>-  Суднова книга України </a:t>
                      </a:r>
                    </a:p>
                    <a:p>
                      <a:pPr algn="l" defTabSz="685800">
                        <a:defRPr sz="1500"/>
                      </a:pPr>
                      <a:r>
                        <a:t>-  цивільно-правові угоди</a:t>
                      </a:r>
                    </a:p>
                  </a:txBody>
                  <a:tcPr marL="34299" marR="34299" marT="34299" marB="34299" anchor="ctr" horzOverflow="overflow">
                    <a:solidFill>
                      <a:srgbClr val="E9EAF1"/>
                    </a:solidFill>
                  </a:tcPr>
                </a:tc>
                <a:extLst>
                  <a:ext uri="{0D108BD9-81ED-4DB2-BD59-A6C34878D82A}">
                    <a16:rowId xmlns:a16="http://schemas.microsoft.com/office/drawing/2014/main" xmlns="" val="10004"/>
                  </a:ext>
                </a:extLst>
              </a:tr>
            </a:tbl>
          </a:graphicData>
        </a:graphic>
      </p:graphicFrame>
      <p:sp>
        <p:nvSpPr>
          <p:cNvPr id="294" name="Shape 294"/>
          <p:cNvSpPr/>
          <p:nvPr/>
        </p:nvSpPr>
        <p:spPr>
          <a:xfrm>
            <a:off x="6372225" y="917098"/>
            <a:ext cx="2881313" cy="8661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lgn="ctr">
              <a:defRPr sz="1700" b="1">
                <a:solidFill>
                  <a:srgbClr val="FFFFCC"/>
                </a:solidFill>
                <a:effectLst>
                  <a:outerShdw blurRad="12700" dist="25400" dir="2700000" rotWithShape="0">
                    <a:srgbClr val="000000"/>
                  </a:outerShdw>
                </a:effectLst>
              </a:defRPr>
            </a:pPr>
            <a:r>
              <a:t>Дані зазначаються незалежно від вартості транспортного засобу</a:t>
            </a:r>
            <a:r>
              <a:rPr sz="1800" b="0"/>
              <a:t> </a:t>
            </a:r>
          </a:p>
        </p:txBody>
      </p:sp>
      <p:sp>
        <p:nvSpPr>
          <p:cNvPr id="295" name="Shape 295"/>
          <p:cNvSpPr/>
          <p:nvPr/>
        </p:nvSpPr>
        <p:spPr>
          <a:xfrm>
            <a:off x="6372225" y="4291329"/>
            <a:ext cx="2881313" cy="5994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lgn="ctr">
              <a:defRPr sz="1700" b="1">
                <a:solidFill>
                  <a:srgbClr val="FFFFFF"/>
                </a:solidFill>
                <a:effectLst>
                  <a:outerShdw blurRad="12700" dist="25400" dir="2700000" rotWithShape="0">
                    <a:srgbClr val="000000"/>
                  </a:outerShdw>
                </a:effectLst>
              </a:defRPr>
            </a:lvl1pPr>
          </a:lstStyle>
          <a:p>
            <a:r>
              <a:t>Дані зазначаються станом на 31 грудня</a:t>
            </a:r>
          </a:p>
        </p:txBody>
      </p:sp>
      <p:grpSp>
        <p:nvGrpSpPr>
          <p:cNvPr id="299" name="Group 299"/>
          <p:cNvGrpSpPr/>
          <p:nvPr/>
        </p:nvGrpSpPr>
        <p:grpSpPr>
          <a:xfrm>
            <a:off x="-1" y="0"/>
            <a:ext cx="728664" cy="1062038"/>
            <a:chOff x="0" y="0"/>
            <a:chExt cx="728662" cy="1062037"/>
          </a:xfrm>
        </p:grpSpPr>
        <p:sp>
          <p:nvSpPr>
            <p:cNvPr id="296" name="Shape 296"/>
            <p:cNvSpPr/>
            <p:nvPr/>
          </p:nvSpPr>
          <p:spPr>
            <a:xfrm rot="5400000">
              <a:off x="-166688" y="166687"/>
              <a:ext cx="1062039"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297" name="Shape 297"/>
            <p:cNvSpPr/>
            <p:nvPr/>
          </p:nvSpPr>
          <p:spPr>
            <a:xfrm rot="5400000">
              <a:off x="-142338" y="188544"/>
              <a:ext cx="1022703"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298" name="Герб.png" descr="Герб.png"/>
            <p:cNvPicPr>
              <a:picLocks noChangeAspect="1"/>
            </p:cNvPicPr>
            <p:nvPr/>
          </p:nvPicPr>
          <p:blipFill>
            <a:blip r:embed="rId3" cstate="print">
              <a:extLst/>
            </a:blip>
            <a:stretch>
              <a:fillRect/>
            </a:stretch>
          </p:blipFill>
          <p:spPr>
            <a:xfrm>
              <a:off x="56486" y="227645"/>
              <a:ext cx="647701" cy="590021"/>
            </a:xfrm>
            <a:prstGeom prst="rect">
              <a:avLst/>
            </a:prstGeom>
            <a:ln w="12700" cap="flat">
              <a:noFill/>
              <a:miter lim="400000"/>
            </a:ln>
            <a:effectLst/>
          </p:spPr>
        </p:pic>
      </p:gr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15</a:t>
            </a:fld>
            <a:endParaRPr/>
          </a:p>
        </p:txBody>
      </p:sp>
      <p:pic>
        <p:nvPicPr>
          <p:cNvPr id="302" name="mreo_mrev_elektronna_cherga_stanchak.jpeg" descr="Похожее изображение"/>
          <p:cNvPicPr>
            <a:picLocks noChangeAspect="1"/>
          </p:cNvPicPr>
          <p:nvPr/>
        </p:nvPicPr>
        <p:blipFill>
          <a:blip r:embed="rId2" cstate="print">
            <a:extLst/>
          </a:blip>
          <a:stretch>
            <a:fillRect/>
          </a:stretch>
        </p:blipFill>
        <p:spPr>
          <a:xfrm>
            <a:off x="0" y="1925637"/>
            <a:ext cx="4716463" cy="3222626"/>
          </a:xfrm>
          <a:prstGeom prst="rect">
            <a:avLst/>
          </a:prstGeom>
          <a:ln w="12700">
            <a:miter lim="400000"/>
          </a:ln>
        </p:spPr>
      </p:pic>
      <p:pic>
        <p:nvPicPr>
          <p:cNvPr id="303" name="maxresdefault.jpg" descr="Картинки по запросу купівля-продаж тз"/>
          <p:cNvPicPr>
            <a:picLocks noChangeAspect="1"/>
          </p:cNvPicPr>
          <p:nvPr/>
        </p:nvPicPr>
        <p:blipFill>
          <a:blip r:embed="rId3" cstate="print">
            <a:extLst/>
          </a:blip>
          <a:stretch>
            <a:fillRect/>
          </a:stretch>
        </p:blipFill>
        <p:spPr>
          <a:xfrm>
            <a:off x="0" y="0"/>
            <a:ext cx="3419475" cy="1922463"/>
          </a:xfrm>
          <a:prstGeom prst="rect">
            <a:avLst/>
          </a:prstGeom>
          <a:ln w="12700">
            <a:miter lim="400000"/>
          </a:ln>
        </p:spPr>
      </p:pic>
      <p:sp>
        <p:nvSpPr>
          <p:cNvPr id="304" name="Shape 304"/>
          <p:cNvSpPr/>
          <p:nvPr/>
        </p:nvSpPr>
        <p:spPr>
          <a:xfrm>
            <a:off x="2555875" y="0"/>
            <a:ext cx="6588125"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305" name="Shape 305"/>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sp>
        <p:nvSpPr>
          <p:cNvPr id="306" name="Shape 306"/>
          <p:cNvSpPr/>
          <p:nvPr/>
        </p:nvSpPr>
        <p:spPr>
          <a:xfrm>
            <a:off x="900112" y="271977"/>
            <a:ext cx="8099426"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6. </a:t>
            </a:r>
            <a:r>
              <a:rPr sz="2000">
                <a:solidFill>
                  <a:srgbClr val="000000"/>
                </a:solidFill>
                <a:effectLst>
                  <a:outerShdw blurRad="12700" dist="25400" dir="2700000" rotWithShape="0">
                    <a:srgbClr val="FFFFFF"/>
                  </a:outerShdw>
                </a:effectLst>
                <a:latin typeface="Arial"/>
                <a:ea typeface="Arial"/>
                <a:cs typeface="Arial"/>
                <a:sym typeface="Arial"/>
              </a:rPr>
              <a:t>ЦІННЕ РУХОМЕ МАЙНО - ТРАНСПОРТНІ ЗАСОБИ </a:t>
            </a:r>
          </a:p>
        </p:txBody>
      </p:sp>
      <p:grpSp>
        <p:nvGrpSpPr>
          <p:cNvPr id="310" name="Group 310"/>
          <p:cNvGrpSpPr/>
          <p:nvPr/>
        </p:nvGrpSpPr>
        <p:grpSpPr>
          <a:xfrm>
            <a:off x="-1" y="0"/>
            <a:ext cx="728664" cy="990600"/>
            <a:chOff x="0" y="0"/>
            <a:chExt cx="728662" cy="990600"/>
          </a:xfrm>
        </p:grpSpPr>
        <p:sp>
          <p:nvSpPr>
            <p:cNvPr id="307" name="Shape 307"/>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308" name="Shape 308"/>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309"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311" name="Shape 311"/>
          <p:cNvSpPr>
            <a:spLocks noGrp="1"/>
          </p:cNvSpPr>
          <p:nvPr>
            <p:ph type="title"/>
          </p:nvPr>
        </p:nvSpPr>
        <p:spPr>
          <a:xfrm>
            <a:off x="2555875" y="774700"/>
            <a:ext cx="6588125" cy="574675"/>
          </a:xfrm>
          <a:prstGeom prst="rect">
            <a:avLst/>
          </a:prstGeom>
        </p:spPr>
        <p:txBody>
          <a:bodyPr/>
          <a:lstStyle/>
          <a:p>
            <a:pPr>
              <a:defRPr sz="3200" b="1">
                <a:solidFill>
                  <a:srgbClr val="EEECE1"/>
                </a:solidFill>
                <a:effectLst>
                  <a:outerShdw blurRad="12700" dist="25400" dir="2700000" rotWithShape="0">
                    <a:srgbClr val="000000"/>
                  </a:outerShdw>
                </a:effectLst>
              </a:defRPr>
            </a:pPr>
            <a:r>
              <a:t>Момент набуття права власності</a:t>
            </a:r>
            <a:r>
              <a:rPr sz="3300" b="0">
                <a:solidFill>
                  <a:srgbClr val="000000"/>
                </a:solidFill>
              </a:rPr>
              <a:t> </a:t>
            </a:r>
          </a:p>
        </p:txBody>
      </p:sp>
      <p:sp>
        <p:nvSpPr>
          <p:cNvPr id="312" name="Shape 312"/>
          <p:cNvSpPr>
            <a:spLocks noGrp="1"/>
          </p:cNvSpPr>
          <p:nvPr>
            <p:ph type="body" idx="1"/>
          </p:nvPr>
        </p:nvSpPr>
        <p:spPr>
          <a:xfrm>
            <a:off x="2555875" y="1638300"/>
            <a:ext cx="6588125" cy="3509963"/>
          </a:xfrm>
          <a:prstGeom prst="rect">
            <a:avLst/>
          </a:prstGeom>
        </p:spPr>
        <p:txBody>
          <a:bodyPr/>
          <a:lstStyle/>
          <a:p>
            <a:pPr marL="0" indent="193675">
              <a:spcBef>
                <a:spcPts val="400"/>
              </a:spcBef>
              <a:buSzTx/>
              <a:buNone/>
              <a:defRPr sz="2000" b="1">
                <a:solidFill>
                  <a:srgbClr val="FFFF99"/>
                </a:solidFill>
              </a:defRPr>
            </a:pPr>
            <a:r>
              <a:t>Стаття 334 ЦК</a:t>
            </a:r>
            <a:r>
              <a:rPr b="0"/>
              <a:t> </a:t>
            </a:r>
            <a:r>
              <a:t>України:</a:t>
            </a:r>
            <a:r>
              <a:rPr b="0"/>
              <a:t> право власності у набувача майна за договором виникає </a:t>
            </a:r>
            <a:r>
              <a:rPr b="0" u="sng"/>
              <a:t>з моменту передання майна</a:t>
            </a:r>
            <a:r>
              <a:rPr b="0"/>
              <a:t>, якщо інше не встановлено договором або законом. </a:t>
            </a:r>
          </a:p>
          <a:p>
            <a:pPr marL="0" indent="193675">
              <a:spcBef>
                <a:spcPts val="400"/>
              </a:spcBef>
              <a:buSzTx/>
              <a:buNone/>
              <a:defRPr sz="2000">
                <a:solidFill>
                  <a:srgbClr val="FFFF99"/>
                </a:solidFill>
              </a:defRPr>
            </a:pPr>
            <a:r>
              <a:t>На практиці у договорі може бути визначено момент набуття права власності – підписання акту приймання-передачі, реєстрація у РСЦ, проведення повного розрахунку тощо.</a:t>
            </a:r>
          </a:p>
          <a:p>
            <a:pPr marL="0" indent="193675">
              <a:spcBef>
                <a:spcPts val="400"/>
              </a:spcBef>
              <a:buSzTx/>
              <a:buNone/>
              <a:defRPr sz="2000">
                <a:solidFill>
                  <a:srgbClr val="FFFF99"/>
                </a:solidFill>
              </a:defRPr>
            </a:pPr>
            <a:r>
              <a:t> </a:t>
            </a:r>
            <a:r>
              <a:rPr>
                <a:solidFill>
                  <a:srgbClr val="FF6600"/>
                </a:solidFill>
              </a:rPr>
              <a:t>Державну реєстрацію ТЗ слід відрізняти від державної реєстрації права власності, яке не у всіх випадках виникає з дня державної реєстрації.</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Shape 314"/>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16</a:t>
            </a:fld>
            <a:endParaRPr/>
          </a:p>
        </p:txBody>
      </p:sp>
      <p:pic>
        <p:nvPicPr>
          <p:cNvPr id="315" name="chem-opasna-prodazha-transporta-po-doverennosti.jpg" descr="Картинки по запросу Користування авто за довіреністю"/>
          <p:cNvPicPr>
            <a:picLocks noChangeAspect="1"/>
          </p:cNvPicPr>
          <p:nvPr/>
        </p:nvPicPr>
        <p:blipFill>
          <a:blip r:embed="rId2" cstate="print">
            <a:extLst/>
          </a:blip>
          <a:stretch>
            <a:fillRect/>
          </a:stretch>
        </p:blipFill>
        <p:spPr>
          <a:xfrm>
            <a:off x="0" y="2357437"/>
            <a:ext cx="3348038" cy="2790826"/>
          </a:xfrm>
          <a:prstGeom prst="rect">
            <a:avLst/>
          </a:prstGeom>
          <a:ln w="12700">
            <a:miter lim="400000"/>
          </a:ln>
        </p:spPr>
      </p:pic>
      <p:pic>
        <p:nvPicPr>
          <p:cNvPr id="316" name="236089f.jpg" descr="Картинки по запросу Користування авто за довіреністю"/>
          <p:cNvPicPr>
            <a:picLocks noChangeAspect="1"/>
          </p:cNvPicPr>
          <p:nvPr/>
        </p:nvPicPr>
        <p:blipFill>
          <a:blip r:embed="rId3" cstate="print">
            <a:extLst/>
          </a:blip>
          <a:stretch>
            <a:fillRect/>
          </a:stretch>
        </p:blipFill>
        <p:spPr>
          <a:xfrm>
            <a:off x="0" y="0"/>
            <a:ext cx="3492500" cy="2357438"/>
          </a:xfrm>
          <a:prstGeom prst="rect">
            <a:avLst/>
          </a:prstGeom>
          <a:ln w="12700">
            <a:miter lim="400000"/>
          </a:ln>
        </p:spPr>
      </p:pic>
      <p:sp>
        <p:nvSpPr>
          <p:cNvPr id="317" name="Shape 317"/>
          <p:cNvSpPr/>
          <p:nvPr/>
        </p:nvSpPr>
        <p:spPr>
          <a:xfrm>
            <a:off x="2555875" y="0"/>
            <a:ext cx="6588125"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318" name="Shape 318"/>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sp>
        <p:nvSpPr>
          <p:cNvPr id="319" name="Shape 319"/>
          <p:cNvSpPr/>
          <p:nvPr/>
        </p:nvSpPr>
        <p:spPr>
          <a:xfrm>
            <a:off x="900112" y="271977"/>
            <a:ext cx="8099426"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6. </a:t>
            </a:r>
            <a:r>
              <a:rPr sz="2000">
                <a:solidFill>
                  <a:srgbClr val="000000"/>
                </a:solidFill>
                <a:effectLst>
                  <a:outerShdw blurRad="12700" dist="25400" dir="2700000" rotWithShape="0">
                    <a:srgbClr val="FFFFFF"/>
                  </a:outerShdw>
                </a:effectLst>
                <a:latin typeface="Arial"/>
                <a:ea typeface="Arial"/>
                <a:cs typeface="Arial"/>
                <a:sym typeface="Arial"/>
              </a:rPr>
              <a:t>ЦІННЕ РУХОМЕ МАЙНО - ТРАНСПОРТНІ ЗАСОБИ </a:t>
            </a:r>
          </a:p>
        </p:txBody>
      </p:sp>
      <p:grpSp>
        <p:nvGrpSpPr>
          <p:cNvPr id="323" name="Group 323"/>
          <p:cNvGrpSpPr/>
          <p:nvPr/>
        </p:nvGrpSpPr>
        <p:grpSpPr>
          <a:xfrm>
            <a:off x="-1" y="0"/>
            <a:ext cx="728664" cy="990600"/>
            <a:chOff x="0" y="0"/>
            <a:chExt cx="728662" cy="990600"/>
          </a:xfrm>
        </p:grpSpPr>
        <p:sp>
          <p:nvSpPr>
            <p:cNvPr id="320" name="Shape 320"/>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321" name="Shape 321"/>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322"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324" name="Shape 324"/>
          <p:cNvSpPr>
            <a:spLocks noGrp="1"/>
          </p:cNvSpPr>
          <p:nvPr>
            <p:ph type="title"/>
          </p:nvPr>
        </p:nvSpPr>
        <p:spPr>
          <a:xfrm>
            <a:off x="2555875" y="774700"/>
            <a:ext cx="6588125" cy="574675"/>
          </a:xfrm>
          <a:prstGeom prst="rect">
            <a:avLst/>
          </a:prstGeom>
        </p:spPr>
        <p:txBody>
          <a:bodyPr/>
          <a:lstStyle>
            <a:lvl1pPr>
              <a:defRPr sz="3200" b="1">
                <a:solidFill>
                  <a:srgbClr val="EEECE1"/>
                </a:solidFill>
                <a:effectLst>
                  <a:outerShdw blurRad="12700" dist="25400" dir="2700000" rotWithShape="0">
                    <a:srgbClr val="000000"/>
                  </a:outerShdw>
                </a:effectLst>
              </a:defRPr>
            </a:lvl1pPr>
          </a:lstStyle>
          <a:p>
            <a:r>
              <a:t>Користування за довіреністю</a:t>
            </a:r>
          </a:p>
        </p:txBody>
      </p:sp>
      <p:sp>
        <p:nvSpPr>
          <p:cNvPr id="325" name="Shape 325"/>
          <p:cNvSpPr>
            <a:spLocks noGrp="1"/>
          </p:cNvSpPr>
          <p:nvPr>
            <p:ph type="body" idx="1"/>
          </p:nvPr>
        </p:nvSpPr>
        <p:spPr>
          <a:xfrm>
            <a:off x="2555875" y="1638300"/>
            <a:ext cx="6588125" cy="3509963"/>
          </a:xfrm>
          <a:prstGeom prst="rect">
            <a:avLst/>
          </a:prstGeom>
        </p:spPr>
        <p:txBody>
          <a:bodyPr/>
          <a:lstStyle/>
          <a:p>
            <a:pPr marL="0" indent="180117" algn="ctr" defTabSz="636317">
              <a:spcBef>
                <a:spcPts val="600"/>
              </a:spcBef>
              <a:buSzTx/>
              <a:buNone/>
              <a:defRPr sz="2604">
                <a:solidFill>
                  <a:srgbClr val="FFFF00"/>
                </a:solidFill>
              </a:defRPr>
            </a:pPr>
            <a:r>
              <a:t>Передача ТЗ за довіреністю не припиняє </a:t>
            </a:r>
          </a:p>
          <a:p>
            <a:pPr marL="0" indent="180117" algn="ctr" defTabSz="636317">
              <a:spcBef>
                <a:spcPts val="600"/>
              </a:spcBef>
              <a:buSzTx/>
              <a:buNone/>
              <a:defRPr sz="2604">
                <a:solidFill>
                  <a:srgbClr val="FFFF00"/>
                </a:solidFill>
              </a:defRPr>
            </a:pPr>
            <a:r>
              <a:t>права власності на нього. </a:t>
            </a:r>
          </a:p>
          <a:p>
            <a:pPr marL="0" indent="180117" algn="ctr" defTabSz="636317">
              <a:spcBef>
                <a:spcPts val="600"/>
              </a:spcBef>
              <a:buSzTx/>
              <a:buNone/>
              <a:defRPr sz="2604">
                <a:solidFill>
                  <a:srgbClr val="FFFF00"/>
                </a:solidFill>
              </a:defRPr>
            </a:pPr>
            <a:r>
              <a:t>Авто, передане для продажу, за довіреністю відображається у декларації. </a:t>
            </a:r>
          </a:p>
          <a:p>
            <a:pPr marL="0" indent="180117" algn="ctr" defTabSz="636317">
              <a:spcBef>
                <a:spcPts val="600"/>
              </a:spcBef>
              <a:buSzTx/>
              <a:buNone/>
              <a:defRPr sz="2604">
                <a:solidFill>
                  <a:srgbClr val="FFFF00"/>
                </a:solidFill>
              </a:defRPr>
            </a:pPr>
            <a:r>
              <a:t>Після одержання коштів від його продажу упродовж 10 днів необхідно подати повідомлення про суттєві зміни.</a:t>
            </a:r>
            <a:r>
              <a:rPr sz="2232">
                <a:solidFill>
                  <a:srgbClr val="000000"/>
                </a:solidFill>
              </a:rPr>
              <a:t> </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Shape 341"/>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17</a:t>
            </a:fld>
            <a:endParaRPr/>
          </a:p>
        </p:txBody>
      </p:sp>
      <p:pic>
        <p:nvPicPr>
          <p:cNvPr id="342" name="image.png"/>
          <p:cNvPicPr>
            <a:picLocks noChangeAspect="1"/>
          </p:cNvPicPr>
          <p:nvPr/>
        </p:nvPicPr>
        <p:blipFill>
          <a:blip r:embed="rId2" cstate="print">
            <a:extLst/>
          </a:blip>
          <a:stretch>
            <a:fillRect/>
          </a:stretch>
        </p:blipFill>
        <p:spPr>
          <a:xfrm>
            <a:off x="0" y="2033587"/>
            <a:ext cx="3600450" cy="3114676"/>
          </a:xfrm>
          <a:prstGeom prst="rect">
            <a:avLst/>
          </a:prstGeom>
          <a:ln w="12700">
            <a:miter lim="400000"/>
          </a:ln>
        </p:spPr>
      </p:pic>
      <p:pic>
        <p:nvPicPr>
          <p:cNvPr id="343" name="Картинки по запросу ценные бумаги.jpg" descr="Картинки по запросу ценные бумаги"/>
          <p:cNvPicPr>
            <a:picLocks noChangeAspect="1"/>
          </p:cNvPicPr>
          <p:nvPr/>
        </p:nvPicPr>
        <p:blipFill>
          <a:blip r:embed="rId3" cstate="print">
            <a:extLst/>
          </a:blip>
          <a:stretch>
            <a:fillRect/>
          </a:stretch>
        </p:blipFill>
        <p:spPr>
          <a:xfrm>
            <a:off x="0" y="0"/>
            <a:ext cx="3654425" cy="2535238"/>
          </a:xfrm>
          <a:prstGeom prst="rect">
            <a:avLst/>
          </a:prstGeom>
          <a:ln w="12700">
            <a:miter lim="400000"/>
          </a:ln>
        </p:spPr>
      </p:pic>
      <p:sp>
        <p:nvSpPr>
          <p:cNvPr id="344" name="Shape 344"/>
          <p:cNvSpPr/>
          <p:nvPr/>
        </p:nvSpPr>
        <p:spPr>
          <a:xfrm>
            <a:off x="3275012" y="0"/>
            <a:ext cx="5868988"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345" name="Shape 345"/>
          <p:cNvSpPr/>
          <p:nvPr/>
        </p:nvSpPr>
        <p:spPr>
          <a:xfrm>
            <a:off x="2965450" y="696912"/>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346" name="Shape 346"/>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350" name="Group 350"/>
          <p:cNvGrpSpPr/>
          <p:nvPr/>
        </p:nvGrpSpPr>
        <p:grpSpPr>
          <a:xfrm>
            <a:off x="-1" y="0"/>
            <a:ext cx="728664" cy="898525"/>
            <a:chOff x="0" y="0"/>
            <a:chExt cx="728662" cy="898525"/>
          </a:xfrm>
        </p:grpSpPr>
        <p:sp>
          <p:nvSpPr>
            <p:cNvPr id="347" name="Shape 347"/>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348" name="Shape 348"/>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349"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351" name="Shape 351"/>
          <p:cNvSpPr/>
          <p:nvPr/>
        </p:nvSpPr>
        <p:spPr>
          <a:xfrm>
            <a:off x="736600" y="249476"/>
            <a:ext cx="8407400" cy="356710"/>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7.        </a:t>
            </a:r>
            <a:r>
              <a:rPr sz="2400">
                <a:solidFill>
                  <a:srgbClr val="000000"/>
                </a:solidFill>
                <a:effectLst>
                  <a:outerShdw blurRad="12700" dist="25400" dir="2700000" rotWithShape="0">
                    <a:srgbClr val="FFFFFF"/>
                  </a:outerShdw>
                </a:effectLst>
                <a:latin typeface="Arial"/>
                <a:ea typeface="Arial"/>
                <a:cs typeface="Arial"/>
                <a:sym typeface="Arial"/>
              </a:rPr>
              <a:t>ЦІННІ   ПАПЕРИ</a:t>
            </a:r>
          </a:p>
        </p:txBody>
      </p:sp>
      <p:sp>
        <p:nvSpPr>
          <p:cNvPr id="352" name="Shape 352"/>
          <p:cNvSpPr>
            <a:spLocks noGrp="1"/>
          </p:cNvSpPr>
          <p:nvPr>
            <p:ph type="title" idx="4294967295"/>
          </p:nvPr>
        </p:nvSpPr>
        <p:spPr>
          <a:xfrm>
            <a:off x="3275012" y="736600"/>
            <a:ext cx="5681663" cy="431800"/>
          </a:xfrm>
          <a:prstGeom prst="rect">
            <a:avLst/>
          </a:prstGeom>
        </p:spPr>
        <p:txBody>
          <a:bodyPr>
            <a:normAutofit/>
          </a:bodyPr>
          <a:lstStyle>
            <a:lvl1pPr>
              <a:defRPr sz="2100">
                <a:solidFill>
                  <a:srgbClr val="FF9900"/>
                </a:solidFill>
                <a:effectLst>
                  <a:outerShdw blurRad="12700" dist="25400" dir="2700000" rotWithShape="0">
                    <a:srgbClr val="000000"/>
                  </a:outerShdw>
                </a:effectLst>
              </a:defRPr>
            </a:lvl1pPr>
          </a:lstStyle>
          <a:p>
            <a:r>
              <a:t>Види цінних паперів</a:t>
            </a:r>
          </a:p>
        </p:txBody>
      </p:sp>
      <p:sp>
        <p:nvSpPr>
          <p:cNvPr id="353" name="Shape 353"/>
          <p:cNvSpPr>
            <a:spLocks noGrp="1"/>
          </p:cNvSpPr>
          <p:nvPr>
            <p:ph type="body" idx="4294967295"/>
          </p:nvPr>
        </p:nvSpPr>
        <p:spPr>
          <a:xfrm>
            <a:off x="3275012" y="1133475"/>
            <a:ext cx="5868988" cy="3871913"/>
          </a:xfrm>
          <a:prstGeom prst="rect">
            <a:avLst/>
          </a:prstGeom>
        </p:spPr>
        <p:txBody>
          <a:bodyPr>
            <a:normAutofit/>
          </a:bodyPr>
          <a:lstStyle/>
          <a:p>
            <a:pPr marL="235140" indent="-235140" defTabSz="629475">
              <a:lnSpc>
                <a:spcPct val="80000"/>
              </a:lnSpc>
              <a:spcBef>
                <a:spcPts val="300"/>
              </a:spcBef>
              <a:buChar char="•"/>
              <a:defRPr sz="1656">
                <a:solidFill>
                  <a:srgbClr val="FFFF00"/>
                </a:solidFill>
              </a:defRPr>
            </a:pPr>
            <a:r>
              <a:t>акції; </a:t>
            </a:r>
          </a:p>
          <a:p>
            <a:pPr marL="235140" indent="-235140" defTabSz="629475">
              <a:lnSpc>
                <a:spcPct val="80000"/>
              </a:lnSpc>
              <a:spcBef>
                <a:spcPts val="300"/>
              </a:spcBef>
              <a:buChar char="•"/>
              <a:defRPr sz="1656">
                <a:solidFill>
                  <a:srgbClr val="FFFF00"/>
                </a:solidFill>
              </a:defRPr>
            </a:pPr>
            <a:r>
              <a:t>боргові цінні папери (облігації, казначейські зобов’язання, ощадні (депозитні) сертифікати, векселі); </a:t>
            </a:r>
          </a:p>
          <a:p>
            <a:pPr marL="235140" indent="-235140" defTabSz="629475">
              <a:lnSpc>
                <a:spcPct val="80000"/>
              </a:lnSpc>
              <a:spcBef>
                <a:spcPts val="300"/>
              </a:spcBef>
              <a:buChar char="•"/>
              <a:defRPr sz="1656">
                <a:solidFill>
                  <a:srgbClr val="FFFF00"/>
                </a:solidFill>
              </a:defRPr>
            </a:pPr>
            <a:r>
              <a:t> чеки; </a:t>
            </a:r>
          </a:p>
          <a:p>
            <a:pPr marL="235140" indent="-235140" defTabSz="629475">
              <a:lnSpc>
                <a:spcPct val="80000"/>
              </a:lnSpc>
              <a:spcBef>
                <a:spcPts val="300"/>
              </a:spcBef>
              <a:buChar char="•"/>
              <a:defRPr sz="1656">
                <a:solidFill>
                  <a:srgbClr val="FFFF00"/>
                </a:solidFill>
              </a:defRPr>
            </a:pPr>
            <a:r>
              <a:t> інвестиційні сертифікати; </a:t>
            </a:r>
          </a:p>
          <a:p>
            <a:pPr marL="235140" indent="-235140" defTabSz="629475">
              <a:lnSpc>
                <a:spcPct val="80000"/>
              </a:lnSpc>
              <a:spcBef>
                <a:spcPts val="300"/>
              </a:spcBef>
              <a:buChar char="•"/>
              <a:defRPr sz="1656">
                <a:solidFill>
                  <a:srgbClr val="FFFF00"/>
                </a:solidFill>
              </a:defRPr>
            </a:pPr>
            <a:r>
              <a:t> іпотечні цінні папери (облігації, сертифікати, заставні); </a:t>
            </a:r>
          </a:p>
          <a:p>
            <a:pPr marL="235140" indent="-235140" defTabSz="629475">
              <a:lnSpc>
                <a:spcPct val="80000"/>
              </a:lnSpc>
              <a:spcBef>
                <a:spcPts val="300"/>
              </a:spcBef>
              <a:buChar char="•"/>
              <a:defRPr sz="1656">
                <a:solidFill>
                  <a:srgbClr val="FFFF00"/>
                </a:solidFill>
              </a:defRPr>
            </a:pPr>
            <a:r>
              <a:t> приватизаційні цінні папери (ваучери тощо); </a:t>
            </a:r>
          </a:p>
          <a:p>
            <a:pPr marL="235140" indent="-235140" defTabSz="629475">
              <a:lnSpc>
                <a:spcPct val="80000"/>
              </a:lnSpc>
              <a:spcBef>
                <a:spcPts val="300"/>
              </a:spcBef>
              <a:buChar char="•"/>
              <a:defRPr sz="1656">
                <a:solidFill>
                  <a:srgbClr val="FFFF00"/>
                </a:solidFill>
              </a:defRPr>
            </a:pPr>
            <a:r>
              <a:t> товаророзпорядчі цінні папери;</a:t>
            </a:r>
          </a:p>
          <a:p>
            <a:pPr marL="235140" indent="-235140" defTabSz="629475">
              <a:lnSpc>
                <a:spcPct val="80000"/>
              </a:lnSpc>
              <a:spcBef>
                <a:spcPts val="300"/>
              </a:spcBef>
              <a:buChar char="•"/>
              <a:defRPr sz="1656">
                <a:solidFill>
                  <a:srgbClr val="FFFF00"/>
                </a:solidFill>
              </a:defRPr>
            </a:pPr>
            <a:r>
              <a:t> житлові чеки.</a:t>
            </a:r>
            <a:r>
              <a:rPr>
                <a:solidFill>
                  <a:srgbClr val="000000"/>
                </a:solidFill>
              </a:rPr>
              <a:t> </a:t>
            </a:r>
          </a:p>
          <a:p>
            <a:pPr marL="235140" indent="-235140" algn="ctr" defTabSz="629475">
              <a:lnSpc>
                <a:spcPct val="90000"/>
              </a:lnSpc>
              <a:spcBef>
                <a:spcPts val="300"/>
              </a:spcBef>
              <a:buSzTx/>
              <a:buNone/>
              <a:defRPr sz="1656"/>
            </a:pPr>
            <a:r>
              <a:t>	</a:t>
            </a:r>
            <a:r>
              <a:rPr>
                <a:solidFill>
                  <a:srgbClr val="FFFF66"/>
                </a:solidFill>
              </a:rPr>
              <a:t>Цей перелік не є вичерпним. У  декларації можна обрати «Інший вид» та зазначити, який саме. </a:t>
            </a:r>
          </a:p>
          <a:p>
            <a:pPr marL="235140" indent="-235140" algn="ctr" defTabSz="629475">
              <a:lnSpc>
                <a:spcPct val="90000"/>
              </a:lnSpc>
              <a:spcBef>
                <a:spcPts val="300"/>
              </a:spcBef>
              <a:buSzTx/>
              <a:buNone/>
              <a:defRPr sz="1656">
                <a:solidFill>
                  <a:srgbClr val="FFFF66"/>
                </a:solidFill>
              </a:defRPr>
            </a:pPr>
            <a:r>
              <a:t> Декларуванню підлягають відомості щодо </a:t>
            </a:r>
          </a:p>
          <a:p>
            <a:pPr marL="235140" indent="-235140" algn="ctr" defTabSz="629475">
              <a:lnSpc>
                <a:spcPct val="90000"/>
              </a:lnSpc>
              <a:spcBef>
                <a:spcPts val="300"/>
              </a:spcBef>
              <a:buSzTx/>
              <a:buNone/>
              <a:defRPr sz="1656" b="1">
                <a:solidFill>
                  <a:srgbClr val="FFFF66"/>
                </a:solidFill>
              </a:defRPr>
            </a:pPr>
            <a:r>
              <a:t>декларанта та членів його сім’ї</a:t>
            </a:r>
            <a:r>
              <a:rPr b="0"/>
              <a:t> </a:t>
            </a:r>
            <a:r>
              <a:t>незалежно від вартості станом на 31.12</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Shape 355"/>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18</a:t>
            </a:fld>
            <a:endParaRPr/>
          </a:p>
        </p:txBody>
      </p:sp>
      <p:pic>
        <p:nvPicPr>
          <p:cNvPr id="356" name="image.png"/>
          <p:cNvPicPr>
            <a:picLocks noChangeAspect="1"/>
          </p:cNvPicPr>
          <p:nvPr/>
        </p:nvPicPr>
        <p:blipFill>
          <a:blip r:embed="rId2" cstate="print">
            <a:extLst/>
          </a:blip>
          <a:stretch>
            <a:fillRect/>
          </a:stretch>
        </p:blipFill>
        <p:spPr>
          <a:xfrm>
            <a:off x="0" y="2195512"/>
            <a:ext cx="3600450" cy="2952751"/>
          </a:xfrm>
          <a:prstGeom prst="rect">
            <a:avLst/>
          </a:prstGeom>
          <a:ln w="12700">
            <a:miter lim="400000"/>
          </a:ln>
        </p:spPr>
      </p:pic>
      <p:pic>
        <p:nvPicPr>
          <p:cNvPr id="357" name="Картинки по запросу корпоративні права фізичної особи.jpeg" descr="Картинки по запросу корпоративні права фізичної особи"/>
          <p:cNvPicPr>
            <a:picLocks noChangeAspect="1"/>
          </p:cNvPicPr>
          <p:nvPr/>
        </p:nvPicPr>
        <p:blipFill>
          <a:blip r:embed="rId3" cstate="print">
            <a:extLst/>
          </a:blip>
          <a:stretch>
            <a:fillRect/>
          </a:stretch>
        </p:blipFill>
        <p:spPr>
          <a:xfrm>
            <a:off x="0" y="357187"/>
            <a:ext cx="3600450" cy="1825626"/>
          </a:xfrm>
          <a:prstGeom prst="rect">
            <a:avLst/>
          </a:prstGeom>
          <a:ln w="12700">
            <a:miter lim="400000"/>
          </a:ln>
        </p:spPr>
      </p:pic>
      <p:sp>
        <p:nvSpPr>
          <p:cNvPr id="358" name="Shape 358"/>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359" name="Shape 359"/>
          <p:cNvSpPr/>
          <p:nvPr/>
        </p:nvSpPr>
        <p:spPr>
          <a:xfrm>
            <a:off x="2965450" y="696912"/>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360" name="Shape 360"/>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364" name="Group 364"/>
          <p:cNvGrpSpPr/>
          <p:nvPr/>
        </p:nvGrpSpPr>
        <p:grpSpPr>
          <a:xfrm>
            <a:off x="-1" y="0"/>
            <a:ext cx="728664" cy="898525"/>
            <a:chOff x="0" y="0"/>
            <a:chExt cx="728662" cy="898525"/>
          </a:xfrm>
        </p:grpSpPr>
        <p:sp>
          <p:nvSpPr>
            <p:cNvPr id="361" name="Shape 361"/>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362" name="Shape 362"/>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363"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365" name="Shape 365"/>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8.    </a:t>
            </a:r>
            <a:r>
              <a:rPr>
                <a:solidFill>
                  <a:srgbClr val="000000"/>
                </a:solidFill>
                <a:effectLst>
                  <a:outerShdw blurRad="12700" dist="25400" dir="2700000" rotWithShape="0">
                    <a:srgbClr val="FFFFFF"/>
                  </a:outerShdw>
                </a:effectLst>
                <a:latin typeface="Arial"/>
                <a:ea typeface="Arial"/>
                <a:cs typeface="Arial"/>
                <a:sym typeface="Arial"/>
              </a:rPr>
              <a:t>КОРПОРАТИВНІ ПРАВА</a:t>
            </a:r>
            <a:r>
              <a:rPr sz="1400" b="0">
                <a:solidFill>
                  <a:srgbClr val="000000"/>
                </a:solidFill>
                <a:latin typeface="Arial"/>
                <a:ea typeface="Arial"/>
                <a:cs typeface="Arial"/>
                <a:sym typeface="Arial"/>
              </a:rPr>
              <a:t> </a:t>
            </a:r>
          </a:p>
        </p:txBody>
      </p:sp>
      <p:sp>
        <p:nvSpPr>
          <p:cNvPr id="366" name="Shape 366"/>
          <p:cNvSpPr>
            <a:spLocks noGrp="1"/>
          </p:cNvSpPr>
          <p:nvPr>
            <p:ph type="title" idx="4294967295"/>
          </p:nvPr>
        </p:nvSpPr>
        <p:spPr>
          <a:xfrm>
            <a:off x="3600450" y="736600"/>
            <a:ext cx="5543550" cy="4411663"/>
          </a:xfrm>
          <a:prstGeom prst="rect">
            <a:avLst/>
          </a:prstGeom>
        </p:spPr>
        <p:txBody>
          <a:bodyPr>
            <a:normAutofit/>
          </a:bodyPr>
          <a:lstStyle/>
          <a:p>
            <a:pPr>
              <a:defRPr sz="2500">
                <a:solidFill>
                  <a:srgbClr val="FFFF00"/>
                </a:solidFill>
              </a:defRPr>
            </a:pPr>
            <a:r>
              <a:t>Це можуть бути частки (паї) у </a:t>
            </a:r>
            <a:br/>
            <a:r>
              <a:t>статутному (складеному) капіталі товариства, зареєстрованого </a:t>
            </a:r>
            <a:br/>
            <a:r>
              <a:t>в Україні або за кордоном.</a:t>
            </a:r>
            <a:br/>
            <a:r>
              <a:t>Їх вартість відображається у </a:t>
            </a:r>
            <a:br/>
            <a:r>
              <a:t>декларації у </a:t>
            </a:r>
            <a:r>
              <a:rPr b="1"/>
              <a:t>відсотковому та </a:t>
            </a:r>
            <a:br>
              <a:rPr b="1"/>
            </a:br>
            <a:r>
              <a:rPr b="1"/>
              <a:t>грошовому вираженні</a:t>
            </a:r>
            <a:r>
              <a:rPr sz="2400" b="1">
                <a:solidFill>
                  <a:srgbClr val="000000"/>
                </a:solidFill>
              </a:rPr>
              <a:t> </a:t>
            </a:r>
            <a:br>
              <a:rPr sz="2400" b="1">
                <a:solidFill>
                  <a:srgbClr val="000000"/>
                </a:solidFill>
              </a:rPr>
            </a:br>
            <a:r>
              <a:rPr sz="1800">
                <a:solidFill>
                  <a:srgbClr val="000000"/>
                </a:solidFill>
              </a:rPr>
              <a:t> </a:t>
            </a:r>
            <a:br>
              <a:rPr sz="1800">
                <a:solidFill>
                  <a:srgbClr val="000000"/>
                </a:solidFill>
              </a:rPr>
            </a:br>
            <a:endParaRPr sz="1800">
              <a:solidFill>
                <a:srgbClr val="000000"/>
              </a:solidFill>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Shape 368"/>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19</a:t>
            </a:fld>
            <a:endParaRPr/>
          </a:p>
        </p:txBody>
      </p:sp>
      <p:pic>
        <p:nvPicPr>
          <p:cNvPr id="369" name="image.tif"/>
          <p:cNvPicPr>
            <a:picLocks noChangeAspect="1"/>
          </p:cNvPicPr>
          <p:nvPr/>
        </p:nvPicPr>
        <p:blipFill>
          <a:blip r:embed="rId2" cstate="print">
            <a:extLst/>
          </a:blip>
          <a:stretch>
            <a:fillRect/>
          </a:stretch>
        </p:blipFill>
        <p:spPr>
          <a:xfrm>
            <a:off x="0" y="2195512"/>
            <a:ext cx="3600450" cy="2952751"/>
          </a:xfrm>
          <a:prstGeom prst="rect">
            <a:avLst/>
          </a:prstGeom>
          <a:ln w="12700">
            <a:miter lim="400000"/>
          </a:ln>
        </p:spPr>
      </p:pic>
      <p:pic>
        <p:nvPicPr>
          <p:cNvPr id="370" name="Картинки по запросу корпоративні права фізичної особи.jpeg" descr="Картинки по запросу корпоративні права фізичної особи"/>
          <p:cNvPicPr>
            <a:picLocks noChangeAspect="1"/>
          </p:cNvPicPr>
          <p:nvPr/>
        </p:nvPicPr>
        <p:blipFill>
          <a:blip r:embed="rId3" cstate="print">
            <a:extLst/>
          </a:blip>
          <a:stretch>
            <a:fillRect/>
          </a:stretch>
        </p:blipFill>
        <p:spPr>
          <a:xfrm>
            <a:off x="0" y="412750"/>
            <a:ext cx="3600450" cy="1825625"/>
          </a:xfrm>
          <a:prstGeom prst="rect">
            <a:avLst/>
          </a:prstGeom>
          <a:ln w="12700">
            <a:miter lim="400000"/>
          </a:ln>
        </p:spPr>
      </p:pic>
      <p:sp>
        <p:nvSpPr>
          <p:cNvPr id="371" name="Shape 371"/>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372" name="Shape 372"/>
          <p:cNvSpPr/>
          <p:nvPr/>
        </p:nvSpPr>
        <p:spPr>
          <a:xfrm>
            <a:off x="2965450" y="696912"/>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373" name="Shape 373"/>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377" name="Group 377"/>
          <p:cNvGrpSpPr/>
          <p:nvPr/>
        </p:nvGrpSpPr>
        <p:grpSpPr>
          <a:xfrm>
            <a:off x="-1" y="0"/>
            <a:ext cx="728664" cy="898525"/>
            <a:chOff x="0" y="0"/>
            <a:chExt cx="728662" cy="898525"/>
          </a:xfrm>
        </p:grpSpPr>
        <p:sp>
          <p:nvSpPr>
            <p:cNvPr id="374" name="Shape 374"/>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375" name="Shape 375"/>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376"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378" name="Shape 378"/>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8.    </a:t>
            </a:r>
            <a:r>
              <a:rPr>
                <a:solidFill>
                  <a:srgbClr val="000000"/>
                </a:solidFill>
                <a:effectLst>
                  <a:outerShdw blurRad="12700" dist="25400" dir="2700000" rotWithShape="0">
                    <a:srgbClr val="FFFFFF"/>
                  </a:outerShdw>
                </a:effectLst>
                <a:latin typeface="Arial"/>
                <a:ea typeface="Arial"/>
                <a:cs typeface="Arial"/>
                <a:sym typeface="Arial"/>
              </a:rPr>
              <a:t>КОРПОРАТИВНІ ПРАВА</a:t>
            </a:r>
            <a:r>
              <a:rPr sz="1400" b="0">
                <a:solidFill>
                  <a:srgbClr val="000000"/>
                </a:solidFill>
                <a:latin typeface="Arial"/>
                <a:ea typeface="Arial"/>
                <a:cs typeface="Arial"/>
                <a:sym typeface="Arial"/>
              </a:rPr>
              <a:t> </a:t>
            </a:r>
          </a:p>
        </p:txBody>
      </p:sp>
      <p:sp>
        <p:nvSpPr>
          <p:cNvPr id="379" name="Shape 379"/>
          <p:cNvSpPr>
            <a:spLocks noGrp="1"/>
          </p:cNvSpPr>
          <p:nvPr>
            <p:ph type="title" idx="4294967295"/>
          </p:nvPr>
        </p:nvSpPr>
        <p:spPr>
          <a:xfrm>
            <a:off x="3600450" y="736600"/>
            <a:ext cx="5543550" cy="4411663"/>
          </a:xfrm>
          <a:prstGeom prst="rect">
            <a:avLst/>
          </a:prstGeom>
        </p:spPr>
        <p:txBody>
          <a:bodyPr>
            <a:normAutofit fontScale="90000"/>
          </a:bodyPr>
          <a:lstStyle/>
          <a:p>
            <a:pPr defTabSz="677370">
              <a:defRPr sz="1485" b="1">
                <a:solidFill>
                  <a:srgbClr val="A50021"/>
                </a:solidFill>
                <a:effectLst>
                  <a:outerShdw blurRad="12573" dist="25146" dir="2700000" rotWithShape="0">
                    <a:srgbClr val="000000"/>
                  </a:outerShdw>
                </a:effectLst>
              </a:defRPr>
            </a:pPr>
            <a:r>
              <a:t>ВАЖЛИВО! </a:t>
            </a:r>
            <a:br/>
            <a:r>
              <a:rPr b="0">
                <a:solidFill>
                  <a:srgbClr val="FFFF00"/>
                </a:solidFill>
              </a:rPr>
              <a:t>Відомості у ЄДРПОУ можуть не відображати реальний стан: </a:t>
            </a:r>
            <a:br>
              <a:rPr b="0">
                <a:solidFill>
                  <a:srgbClr val="FFFF00"/>
                </a:solidFill>
              </a:rPr>
            </a:br>
            <a:r>
              <a:rPr>
                <a:solidFill>
                  <a:srgbClr val="FFFF00"/>
                </a:solidFill>
              </a:rPr>
              <a:t>1. </a:t>
            </a:r>
            <a:r>
              <a:rPr b="0">
                <a:solidFill>
                  <a:srgbClr val="FFFF00"/>
                </a:solidFill>
              </a:rPr>
              <a:t>Якщо декларант (член сім’ї) подав заяву про вихід із товариства, його </a:t>
            </a:r>
            <a:r>
              <a:rPr>
                <a:solidFill>
                  <a:srgbClr val="FFFF00"/>
                </a:solidFill>
              </a:rPr>
              <a:t>вихід із складу учасників товариства  не пов’язується  ні з рішенням загальних зборів учасників, ні з внесенням змін до установчих  документів товариства.</a:t>
            </a:r>
            <a:r>
              <a:rPr b="0">
                <a:solidFill>
                  <a:srgbClr val="FFFF00"/>
                </a:solidFill>
              </a:rPr>
              <a:t> </a:t>
            </a:r>
            <a:br>
              <a:rPr b="0">
                <a:solidFill>
                  <a:srgbClr val="FFFF00"/>
                </a:solidFill>
              </a:rPr>
            </a:br>
            <a:r>
              <a:rPr>
                <a:solidFill>
                  <a:srgbClr val="FFFF00"/>
                </a:solidFill>
              </a:rPr>
              <a:t>2. </a:t>
            </a:r>
            <a:r>
              <a:rPr b="0">
                <a:solidFill>
                  <a:srgbClr val="FFFF00"/>
                </a:solidFill>
              </a:rPr>
              <a:t>Через дію Закону України «Про тимчасові заходи на період проведення антитерористичної операції» зміна до установчих документів не вноситься у разі, якщо підприємство не перереєстровано на контрольованій території.</a:t>
            </a:r>
            <a:br>
              <a:rPr b="0">
                <a:solidFill>
                  <a:srgbClr val="FFFF00"/>
                </a:solidFill>
              </a:rPr>
            </a:br>
            <a:r>
              <a:rPr>
                <a:solidFill>
                  <a:srgbClr val="FFFF00"/>
                </a:solidFill>
              </a:rPr>
              <a:t>3. </a:t>
            </a:r>
            <a:r>
              <a:rPr b="0">
                <a:solidFill>
                  <a:srgbClr val="FFFF00"/>
                </a:solidFill>
              </a:rPr>
              <a:t>Якщо статутний фонд не сформований, у особи виникають корпоративні права в розмірі фактично здійсненого внеску (судова практика)</a:t>
            </a:r>
            <a:br>
              <a:rPr b="0">
                <a:solidFill>
                  <a:srgbClr val="FFFF00"/>
                </a:solidFill>
              </a:rPr>
            </a:br>
            <a:r>
              <a:rPr>
                <a:solidFill>
                  <a:srgbClr val="FFFF00"/>
                </a:solidFill>
              </a:rPr>
              <a:t>4.</a:t>
            </a:r>
            <a:r>
              <a:rPr b="0">
                <a:solidFill>
                  <a:srgbClr val="FFFF00"/>
                </a:solidFill>
              </a:rPr>
              <a:t> Грошовій еквівалент корпоративних прав зазначається у </a:t>
            </a:r>
            <a:r>
              <a:rPr b="0" u="sng">
                <a:solidFill>
                  <a:srgbClr val="FFFF00"/>
                </a:solidFill>
              </a:rPr>
              <a:t>гривнях, якщо у валюті, то за курсом  на момент набуття їх у власність </a:t>
            </a:r>
            <a:r>
              <a:rPr b="0">
                <a:solidFill>
                  <a:srgbClr val="FFFF00"/>
                </a:solidFill>
              </a:rPr>
              <a:t>або останньої оцінки. </a:t>
            </a:r>
            <a:br>
              <a:rPr b="0">
                <a:solidFill>
                  <a:srgbClr val="FFFF00"/>
                </a:solidFill>
              </a:rPr>
            </a:br>
            <a:r>
              <a:rPr>
                <a:solidFill>
                  <a:srgbClr val="FFFF00"/>
                </a:solidFill>
              </a:rPr>
              <a:t>5.</a:t>
            </a:r>
            <a:r>
              <a:rPr b="0">
                <a:solidFill>
                  <a:srgbClr val="FFFF00"/>
                </a:solidFill>
              </a:rPr>
              <a:t> У декларації зазначаються корпоративні права, які належать іншим особам, але декларант (член його сім’ї) має право одержувати від них дохід чи вчиняти дії, тотожні до права розпорядження ними.</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99"/>
            </a:gs>
            <a:gs pos="100000">
              <a:srgbClr val="99CCFF"/>
            </a:gs>
          </a:gsLst>
          <a:lin ang="16200000" scaled="0"/>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397" y="-985"/>
            <a:ext cx="9144793" cy="5145470"/>
          </a:xfrm>
          <a:prstGeom prst="rect">
            <a:avLst/>
          </a:prstGeom>
        </p:spPr>
      </p:pic>
      <p:sp>
        <p:nvSpPr>
          <p:cNvPr id="42" name="Shape 42"/>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a:t>
            </a:fld>
            <a:endParaRPr/>
          </a:p>
        </p:txBody>
      </p:sp>
      <p:sp>
        <p:nvSpPr>
          <p:cNvPr id="43" name="Shape 43"/>
          <p:cNvSpPr>
            <a:spLocks noGrp="1"/>
          </p:cNvSpPr>
          <p:nvPr>
            <p:ph type="title" idx="4294967295"/>
          </p:nvPr>
        </p:nvSpPr>
        <p:spPr>
          <a:xfrm>
            <a:off x="1250948" y="611788"/>
            <a:ext cx="6642101" cy="857251"/>
          </a:xfrm>
          <a:prstGeom prst="rect">
            <a:avLst/>
          </a:prstGeom>
        </p:spPr>
        <p:txBody>
          <a:bodyPr>
            <a:normAutofit fontScale="90000"/>
          </a:bodyPr>
          <a:lstStyle>
            <a:lvl1pPr defTabSz="581580">
              <a:defRPr sz="2805">
                <a:solidFill>
                  <a:schemeClr val="accent2"/>
                </a:solidFill>
                <a:effectLst>
                  <a:outerShdw blurRad="10795" dist="21590" dir="2700000" rotWithShape="0">
                    <a:srgbClr val="000000"/>
                  </a:outerShdw>
                </a:effectLst>
                <a:latin typeface="Arial"/>
                <a:ea typeface="Arial"/>
                <a:cs typeface="Arial"/>
                <a:sym typeface="Arial"/>
              </a:defRPr>
            </a:lvl1pPr>
          </a:lstStyle>
          <a:p>
            <a:r>
              <a:rPr dirty="0" err="1"/>
              <a:t>Національне</a:t>
            </a:r>
            <a:r>
              <a:rPr dirty="0"/>
              <a:t> </a:t>
            </a:r>
            <a:r>
              <a:rPr dirty="0" err="1"/>
              <a:t>агентство</a:t>
            </a:r>
            <a:r>
              <a:rPr dirty="0"/>
              <a:t> з </a:t>
            </a:r>
            <a:r>
              <a:rPr dirty="0" err="1"/>
              <a:t>питань</a:t>
            </a:r>
            <a:r>
              <a:rPr dirty="0"/>
              <a:t> </a:t>
            </a:r>
            <a:r>
              <a:rPr dirty="0" err="1"/>
              <a:t>запобігання</a:t>
            </a:r>
            <a:r>
              <a:rPr dirty="0"/>
              <a:t> </a:t>
            </a:r>
            <a:r>
              <a:rPr dirty="0" err="1"/>
              <a:t>корупції</a:t>
            </a:r>
            <a:endParaRPr dirty="0"/>
          </a:p>
        </p:txBody>
      </p:sp>
      <p:sp>
        <p:nvSpPr>
          <p:cNvPr id="44" name="Shape 44"/>
          <p:cNvSpPr>
            <a:spLocks noGrp="1"/>
          </p:cNvSpPr>
          <p:nvPr>
            <p:ph type="body" idx="4294967295"/>
          </p:nvPr>
        </p:nvSpPr>
        <p:spPr>
          <a:xfrm>
            <a:off x="448468" y="1470024"/>
            <a:ext cx="8424863" cy="3673476"/>
          </a:xfrm>
          <a:prstGeom prst="rect">
            <a:avLst/>
          </a:prstGeom>
        </p:spPr>
        <p:txBody>
          <a:bodyPr>
            <a:normAutofit lnSpcReduction="10000"/>
          </a:bodyPr>
          <a:lstStyle/>
          <a:p>
            <a:pPr marL="242808" indent="-242808" algn="ctr" defTabSz="650001">
              <a:spcBef>
                <a:spcPts val="700"/>
              </a:spcBef>
              <a:buSzTx/>
              <a:buNone/>
              <a:defRPr sz="3135" b="1">
                <a:solidFill>
                  <a:srgbClr val="800080"/>
                </a:solidFill>
                <a:effectLst>
                  <a:outerShdw blurRad="12065" dist="24130" dir="2700000" rotWithShape="0">
                    <a:srgbClr val="000000"/>
                  </a:outerShdw>
                </a:effectLst>
              </a:defRPr>
            </a:pPr>
            <a:r>
              <a:rPr dirty="0" err="1"/>
              <a:t>Особливості</a:t>
            </a:r>
            <a:r>
              <a:rPr dirty="0"/>
              <a:t> </a:t>
            </a:r>
            <a:r>
              <a:rPr dirty="0" err="1"/>
              <a:t>заповнення</a:t>
            </a:r>
            <a:r>
              <a:rPr dirty="0"/>
              <a:t> </a:t>
            </a:r>
            <a:r>
              <a:rPr dirty="0" err="1"/>
              <a:t>декларації</a:t>
            </a:r>
            <a:r>
              <a:rPr dirty="0"/>
              <a:t> </a:t>
            </a:r>
            <a:r>
              <a:rPr dirty="0" err="1"/>
              <a:t>особи</a:t>
            </a:r>
            <a:r>
              <a:rPr dirty="0"/>
              <a:t>, </a:t>
            </a:r>
          </a:p>
          <a:p>
            <a:pPr marL="242808" indent="-242808" algn="ctr" defTabSz="650001">
              <a:spcBef>
                <a:spcPts val="700"/>
              </a:spcBef>
              <a:buSzTx/>
              <a:buNone/>
              <a:defRPr sz="3135" b="1">
                <a:solidFill>
                  <a:srgbClr val="800080"/>
                </a:solidFill>
                <a:effectLst>
                  <a:outerShdw blurRad="12065" dist="24130" dir="2700000" rotWithShape="0">
                    <a:srgbClr val="000000"/>
                  </a:outerShdw>
                </a:effectLst>
              </a:defRPr>
            </a:pPr>
            <a:r>
              <a:rPr dirty="0" err="1"/>
              <a:t>уповноваженої</a:t>
            </a:r>
            <a:r>
              <a:rPr dirty="0"/>
              <a:t> </a:t>
            </a:r>
            <a:r>
              <a:rPr dirty="0" err="1"/>
              <a:t>на</a:t>
            </a:r>
            <a:r>
              <a:rPr dirty="0"/>
              <a:t> </a:t>
            </a:r>
            <a:r>
              <a:rPr dirty="0" err="1"/>
              <a:t>виконання</a:t>
            </a:r>
            <a:r>
              <a:rPr dirty="0"/>
              <a:t> </a:t>
            </a:r>
            <a:r>
              <a:rPr dirty="0" err="1"/>
              <a:t>функцій</a:t>
            </a:r>
            <a:r>
              <a:rPr dirty="0"/>
              <a:t> </a:t>
            </a:r>
            <a:r>
              <a:rPr dirty="0" err="1"/>
              <a:t>держави</a:t>
            </a:r>
            <a:r>
              <a:rPr dirty="0"/>
              <a:t> </a:t>
            </a:r>
            <a:r>
              <a:rPr dirty="0" err="1"/>
              <a:t>або</a:t>
            </a:r>
            <a:r>
              <a:rPr dirty="0"/>
              <a:t> </a:t>
            </a:r>
            <a:r>
              <a:rPr dirty="0" err="1"/>
              <a:t>місцевого</a:t>
            </a:r>
            <a:r>
              <a:rPr dirty="0"/>
              <a:t> </a:t>
            </a:r>
            <a:r>
              <a:rPr dirty="0" err="1"/>
              <a:t>самоврядування</a:t>
            </a:r>
            <a:r>
              <a:rPr dirty="0"/>
              <a:t> </a:t>
            </a:r>
          </a:p>
          <a:p>
            <a:pPr marL="242808" indent="-242808" algn="ctr" defTabSz="650001">
              <a:spcBef>
                <a:spcPts val="700"/>
              </a:spcBef>
              <a:buSzTx/>
              <a:buNone/>
              <a:defRPr sz="3135" b="1">
                <a:solidFill>
                  <a:srgbClr val="0000FF"/>
                </a:solidFill>
                <a:effectLst>
                  <a:outerShdw blurRad="12065" dist="24130" dir="2700000" rotWithShape="0">
                    <a:srgbClr val="000000"/>
                  </a:outerShdw>
                </a:effectLst>
              </a:defRPr>
            </a:pPr>
            <a:endParaRPr sz="1800" dirty="0"/>
          </a:p>
          <a:p>
            <a:pPr marL="242808" indent="-242808" algn="ctr" defTabSz="650001">
              <a:spcBef>
                <a:spcPts val="700"/>
              </a:spcBef>
              <a:buSzTx/>
              <a:buNone/>
              <a:defRPr sz="3135" b="1">
                <a:solidFill>
                  <a:srgbClr val="0000FF"/>
                </a:solidFill>
                <a:effectLst>
                  <a:outerShdw blurRad="12065" dist="24130" dir="2700000" rotWithShape="0">
                    <a:srgbClr val="000000"/>
                  </a:outerShdw>
                </a:effectLst>
              </a:defRPr>
            </a:pPr>
            <a:r>
              <a:rPr lang="uk-UA" dirty="0" smtClean="0">
                <a:solidFill>
                  <a:srgbClr val="002060"/>
                </a:solidFill>
              </a:rPr>
              <a:t>КУЛІКОВА ЮЛІЯ ВОЛОДИМИРІВНА</a:t>
            </a:r>
          </a:p>
          <a:p>
            <a:pPr marL="242808" indent="-242808" algn="ctr" defTabSz="650001">
              <a:spcBef>
                <a:spcPts val="700"/>
              </a:spcBef>
              <a:buSzTx/>
              <a:buNone/>
              <a:defRPr sz="3135" b="1">
                <a:solidFill>
                  <a:srgbClr val="0000FF"/>
                </a:solidFill>
                <a:effectLst>
                  <a:outerShdw blurRad="12065" dist="24130" dir="2700000" rotWithShape="0">
                    <a:srgbClr val="000000"/>
                  </a:outerShdw>
                </a:effectLst>
              </a:defRPr>
            </a:pPr>
            <a:r>
              <a:rPr lang="uk-UA" sz="2000" dirty="0" smtClean="0">
                <a:solidFill>
                  <a:srgbClr val="0070C0"/>
                </a:solidFill>
                <a:latin typeface="Arial"/>
                <a:ea typeface="Arial"/>
                <a:cs typeface="Arial"/>
                <a:sym typeface="Arial"/>
              </a:rPr>
              <a:t>Заступник керівника відділу проведення повних перевірок</a:t>
            </a:r>
          </a:p>
          <a:p>
            <a:pPr marL="242808" indent="-242808" algn="ctr" defTabSz="650001">
              <a:spcBef>
                <a:spcPts val="700"/>
              </a:spcBef>
              <a:buSzTx/>
              <a:buNone/>
              <a:defRPr sz="3135" b="1">
                <a:solidFill>
                  <a:srgbClr val="0000FF"/>
                </a:solidFill>
                <a:effectLst>
                  <a:outerShdw blurRad="12065" dist="24130" dir="2700000" rotWithShape="0">
                    <a:srgbClr val="000000"/>
                  </a:outerShdw>
                </a:effectLst>
              </a:defRPr>
            </a:pPr>
            <a:r>
              <a:rPr lang="uk-UA" sz="2000" dirty="0" smtClean="0">
                <a:solidFill>
                  <a:srgbClr val="0070C0"/>
                </a:solidFill>
                <a:latin typeface="Arial"/>
                <a:ea typeface="Arial"/>
                <a:cs typeface="Arial"/>
                <a:sym typeface="Arial"/>
              </a:rPr>
              <a:t>Департаменту перевірки декларацій </a:t>
            </a:r>
          </a:p>
          <a:p>
            <a:pPr marL="242808" indent="-242808" algn="ctr" defTabSz="650001">
              <a:spcBef>
                <a:spcPts val="700"/>
              </a:spcBef>
              <a:buSzTx/>
              <a:buNone/>
              <a:defRPr sz="3135" b="1">
                <a:solidFill>
                  <a:srgbClr val="0000FF"/>
                </a:solidFill>
                <a:effectLst>
                  <a:outerShdw blurRad="12065" dist="24130" dir="2700000" rotWithShape="0">
                    <a:srgbClr val="000000"/>
                  </a:outerShdw>
                </a:effectLst>
              </a:defRPr>
            </a:pPr>
            <a:r>
              <a:rPr lang="uk-UA" sz="2000" dirty="0" smtClean="0">
                <a:solidFill>
                  <a:srgbClr val="0070C0"/>
                </a:solidFill>
                <a:latin typeface="Arial"/>
                <a:ea typeface="Arial"/>
                <a:cs typeface="Arial"/>
                <a:sym typeface="Arial"/>
              </a:rPr>
              <a:t>та моніторингу способу життя</a:t>
            </a:r>
            <a:endParaRPr sz="2000" dirty="0">
              <a:solidFill>
                <a:srgbClr val="0070C0"/>
              </a:solidFill>
              <a:latin typeface="Arial"/>
              <a:ea typeface="Arial"/>
              <a:cs typeface="Arial"/>
              <a:sym typeface="Arial"/>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Shape 381"/>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20</a:t>
            </a:fld>
            <a:endParaRPr/>
          </a:p>
        </p:txBody>
      </p:sp>
      <p:pic>
        <p:nvPicPr>
          <p:cNvPr id="382" name="Картинки по запросу бенефіціарний власник.png" descr="Картинки по запросу бенефіціарний власник"/>
          <p:cNvPicPr>
            <a:picLocks noChangeAspect="1"/>
          </p:cNvPicPr>
          <p:nvPr/>
        </p:nvPicPr>
        <p:blipFill>
          <a:blip r:embed="rId2" cstate="print">
            <a:extLst/>
          </a:blip>
          <a:stretch>
            <a:fillRect/>
          </a:stretch>
        </p:blipFill>
        <p:spPr>
          <a:xfrm>
            <a:off x="0" y="0"/>
            <a:ext cx="3654425" cy="2627313"/>
          </a:xfrm>
          <a:prstGeom prst="rect">
            <a:avLst/>
          </a:prstGeom>
          <a:ln w="12700">
            <a:miter lim="400000"/>
          </a:ln>
        </p:spPr>
      </p:pic>
      <p:sp>
        <p:nvSpPr>
          <p:cNvPr id="383" name="Shape 383"/>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384" name="Shape 384"/>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388" name="Group 388"/>
          <p:cNvGrpSpPr/>
          <p:nvPr/>
        </p:nvGrpSpPr>
        <p:grpSpPr>
          <a:xfrm>
            <a:off x="-1" y="0"/>
            <a:ext cx="728664" cy="990600"/>
            <a:chOff x="0" y="0"/>
            <a:chExt cx="728662" cy="990600"/>
          </a:xfrm>
        </p:grpSpPr>
        <p:sp>
          <p:nvSpPr>
            <p:cNvPr id="385" name="Shape 385"/>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386" name="Shape 386"/>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387" name="Герб.png" descr="Герб.png"/>
            <p:cNvPicPr>
              <a:picLocks noChangeAspect="1"/>
            </p:cNvPicPr>
            <p:nvPr/>
          </p:nvPicPr>
          <p:blipFill>
            <a:blip r:embed="rId3" cstate="print">
              <a:extLst/>
            </a:blip>
            <a:stretch>
              <a:fillRect/>
            </a:stretch>
          </p:blipFill>
          <p:spPr>
            <a:xfrm>
              <a:off x="56486" y="212332"/>
              <a:ext cx="647701" cy="550334"/>
            </a:xfrm>
            <a:prstGeom prst="rect">
              <a:avLst/>
            </a:prstGeom>
            <a:ln w="12700" cap="flat">
              <a:noFill/>
              <a:miter lim="400000"/>
            </a:ln>
            <a:effectLst/>
          </p:spPr>
        </p:pic>
      </p:grpSp>
      <p:sp>
        <p:nvSpPr>
          <p:cNvPr id="389" name="Shape 389"/>
          <p:cNvSpPr/>
          <p:nvPr/>
        </p:nvSpPr>
        <p:spPr>
          <a:xfrm>
            <a:off x="736600" y="121887"/>
            <a:ext cx="8407400" cy="611889"/>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9.</a:t>
            </a:r>
            <a:r>
              <a:rPr sz="2100"/>
              <a:t> </a:t>
            </a:r>
            <a:r>
              <a:rPr sz="1500">
                <a:solidFill>
                  <a:srgbClr val="000000"/>
                </a:solidFill>
                <a:effectLst>
                  <a:outerShdw blurRad="12700" dist="25400" dir="2700000" rotWithShape="0">
                    <a:srgbClr val="FFFFFF"/>
                  </a:outerShdw>
                </a:effectLst>
                <a:latin typeface="Arial"/>
                <a:ea typeface="Arial"/>
                <a:cs typeface="Arial"/>
                <a:sym typeface="Arial"/>
              </a:rPr>
              <a:t>ЮРИДИЧНІ ОСОБИ, КІНЦЕВИМ БЕНЕФІЦІАРНИМ ВЛАСНИКОМ (КОНТРОЛЕРОМ) ЯКИХ Є СУБ’ЄКТ ДЕКЛАРУВАННЯ АБО ЧЛЕНИ ЙОГО СІМ’Ї </a:t>
            </a:r>
          </a:p>
        </p:txBody>
      </p:sp>
      <p:pic>
        <p:nvPicPr>
          <p:cNvPr id="390" name="image.png"/>
          <p:cNvPicPr>
            <a:picLocks noChangeAspect="1"/>
          </p:cNvPicPr>
          <p:nvPr/>
        </p:nvPicPr>
        <p:blipFill>
          <a:blip r:embed="rId4" cstate="print">
            <a:extLst/>
          </a:blip>
          <a:stretch>
            <a:fillRect/>
          </a:stretch>
        </p:blipFill>
        <p:spPr>
          <a:xfrm>
            <a:off x="0" y="2411412"/>
            <a:ext cx="3600450" cy="2736851"/>
          </a:xfrm>
          <a:prstGeom prst="rect">
            <a:avLst/>
          </a:prstGeom>
          <a:ln w="12700">
            <a:miter lim="400000"/>
          </a:ln>
        </p:spPr>
      </p:pic>
      <p:sp>
        <p:nvSpPr>
          <p:cNvPr id="391" name="Shape 391"/>
          <p:cNvSpPr/>
          <p:nvPr/>
        </p:nvSpPr>
        <p:spPr>
          <a:xfrm>
            <a:off x="3654425" y="844550"/>
            <a:ext cx="5489575" cy="4045815"/>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spAutoFit/>
          </a:bodyPr>
          <a:lstStyle/>
          <a:p>
            <a:pPr algn="just" defTabSz="685800">
              <a:lnSpc>
                <a:spcPct val="110000"/>
              </a:lnSpc>
              <a:defRPr sz="1800" b="1">
                <a:solidFill>
                  <a:srgbClr val="FFFF00"/>
                </a:solidFill>
                <a:latin typeface="Arial"/>
                <a:ea typeface="Arial"/>
                <a:cs typeface="Arial"/>
                <a:sym typeface="Arial"/>
              </a:defRPr>
            </a:pPr>
            <a:r>
              <a:t>К</a:t>
            </a:r>
            <a:r>
              <a:rPr>
                <a:latin typeface="Century Gothic"/>
                <a:ea typeface="Century Gothic"/>
                <a:cs typeface="Century Gothic"/>
                <a:sym typeface="Century Gothic"/>
              </a:rPr>
              <a:t>інцевий бенефіціарний власник (контролер) </a:t>
            </a:r>
            <a:r>
              <a:rPr b="0">
                <a:latin typeface="Century Gothic"/>
                <a:ea typeface="Century Gothic"/>
                <a:cs typeface="Century Gothic"/>
                <a:sym typeface="Century Gothic"/>
              </a:rPr>
              <a:t>- фізична особа, яка незалежно від формального володіння </a:t>
            </a:r>
            <a:r>
              <a:rPr>
                <a:latin typeface="Century Gothic"/>
                <a:ea typeface="Century Gothic"/>
                <a:cs typeface="Century Gothic"/>
                <a:sym typeface="Century Gothic"/>
              </a:rPr>
              <a:t>має можливість здійснювати вирішальний вплив на управління </a:t>
            </a:r>
            <a:r>
              <a:rPr b="0">
                <a:latin typeface="Century Gothic"/>
                <a:ea typeface="Century Gothic"/>
                <a:cs typeface="Century Gothic"/>
                <a:sym typeface="Century Gothic"/>
              </a:rPr>
              <a:t>або господарську діяльність юридичної особи </a:t>
            </a:r>
            <a:r>
              <a:rPr>
                <a:latin typeface="Century Gothic"/>
                <a:ea typeface="Century Gothic"/>
                <a:cs typeface="Century Gothic"/>
                <a:sym typeface="Century Gothic"/>
              </a:rPr>
              <a:t>безпосередньо або через інших осіб</a:t>
            </a:r>
            <a:r>
              <a:rPr b="0">
                <a:latin typeface="Century Gothic"/>
                <a:ea typeface="Century Gothic"/>
                <a:cs typeface="Century Gothic"/>
                <a:sym typeface="Century Gothic"/>
              </a:rPr>
              <a:t>.</a:t>
            </a:r>
            <a:endParaRPr>
              <a:latin typeface="Century Gothic"/>
              <a:ea typeface="Century Gothic"/>
              <a:cs typeface="Century Gothic"/>
              <a:sym typeface="Century Gothic"/>
            </a:endParaRPr>
          </a:p>
          <a:p>
            <a:pPr algn="just" defTabSz="685800">
              <a:lnSpc>
                <a:spcPct val="110000"/>
              </a:lnSpc>
              <a:defRPr sz="1800">
                <a:solidFill>
                  <a:srgbClr val="FFFF00"/>
                </a:solidFill>
                <a:latin typeface="Arial"/>
                <a:ea typeface="Arial"/>
                <a:cs typeface="Arial"/>
                <a:sym typeface="Arial"/>
              </a:defRPr>
            </a:pPr>
            <a:r>
              <a:t>Ним </a:t>
            </a:r>
            <a:r>
              <a:rPr b="1">
                <a:latin typeface="Century Gothic"/>
                <a:ea typeface="Century Gothic"/>
                <a:cs typeface="Century Gothic"/>
                <a:sym typeface="Century Gothic"/>
              </a:rPr>
              <a:t>не може бути особа</a:t>
            </a:r>
            <a:r>
              <a:rPr>
                <a:latin typeface="Century Gothic"/>
                <a:ea typeface="Century Gothic"/>
                <a:cs typeface="Century Gothic"/>
                <a:sym typeface="Century Gothic"/>
              </a:rPr>
              <a:t>, яка має формальне право на 25 чи більше відсотків статутного капіталу або прав голосу в юридичній особі, але є агентом, номінальним утримувачем (власником)</a:t>
            </a:r>
            <a:r>
              <a:t>,</a:t>
            </a:r>
            <a:r>
              <a:rPr>
                <a:latin typeface="Century Gothic"/>
                <a:ea typeface="Century Gothic"/>
                <a:cs typeface="Century Gothic"/>
                <a:sym typeface="Century Gothic"/>
              </a:rPr>
              <a:t> </a:t>
            </a:r>
            <a:r>
              <a:t>чи</a:t>
            </a:r>
            <a:r>
              <a:rPr>
                <a:latin typeface="Century Gothic"/>
                <a:ea typeface="Century Gothic"/>
                <a:cs typeface="Century Gothic"/>
                <a:sym typeface="Century Gothic"/>
              </a:rPr>
              <a:t> є тільки посередником щодо такого права</a:t>
            </a:r>
            <a:r>
              <a:t>.</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Shape 393"/>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21</a:t>
            </a:fld>
            <a:endParaRPr/>
          </a:p>
        </p:txBody>
      </p:sp>
      <p:pic>
        <p:nvPicPr>
          <p:cNvPr id="394" name="image.png"/>
          <p:cNvPicPr>
            <a:picLocks noChangeAspect="1"/>
          </p:cNvPicPr>
          <p:nvPr/>
        </p:nvPicPr>
        <p:blipFill>
          <a:blip r:embed="rId2" cstate="print">
            <a:extLst/>
          </a:blip>
          <a:stretch>
            <a:fillRect/>
          </a:stretch>
        </p:blipFill>
        <p:spPr>
          <a:xfrm>
            <a:off x="0" y="2249487"/>
            <a:ext cx="3600450" cy="2898776"/>
          </a:xfrm>
          <a:prstGeom prst="rect">
            <a:avLst/>
          </a:prstGeom>
          <a:ln w="12700">
            <a:miter lim="400000"/>
          </a:ln>
        </p:spPr>
      </p:pic>
      <p:pic>
        <p:nvPicPr>
          <p:cNvPr id="395" name="Картинки по запросу НЕМАТЕРІАЛЬНІ АКТИВИ.jpeg" descr="Картинки по запросу НЕМАТЕРІАЛЬНІ АКТИВИ"/>
          <p:cNvPicPr>
            <a:picLocks noChangeAspect="1"/>
          </p:cNvPicPr>
          <p:nvPr/>
        </p:nvPicPr>
        <p:blipFill>
          <a:blip r:embed="rId3" cstate="print">
            <a:extLst/>
          </a:blip>
          <a:stretch>
            <a:fillRect/>
          </a:stretch>
        </p:blipFill>
        <p:spPr>
          <a:xfrm>
            <a:off x="0" y="198437"/>
            <a:ext cx="3600450" cy="2703513"/>
          </a:xfrm>
          <a:prstGeom prst="rect">
            <a:avLst/>
          </a:prstGeom>
          <a:ln w="12700">
            <a:miter lim="400000"/>
          </a:ln>
        </p:spPr>
      </p:pic>
      <p:sp>
        <p:nvSpPr>
          <p:cNvPr id="396" name="Shape 396"/>
          <p:cNvSpPr/>
          <p:nvPr/>
        </p:nvSpPr>
        <p:spPr>
          <a:xfrm>
            <a:off x="3436937" y="0"/>
            <a:ext cx="570706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397" name="Shape 397"/>
          <p:cNvSpPr/>
          <p:nvPr/>
        </p:nvSpPr>
        <p:spPr>
          <a:xfrm>
            <a:off x="2951162" y="574675"/>
            <a:ext cx="1233488"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398" name="Shape 398"/>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402" name="Group 402"/>
          <p:cNvGrpSpPr/>
          <p:nvPr/>
        </p:nvGrpSpPr>
        <p:grpSpPr>
          <a:xfrm>
            <a:off x="-1" y="0"/>
            <a:ext cx="728664" cy="990600"/>
            <a:chOff x="0" y="0"/>
            <a:chExt cx="728662" cy="990600"/>
          </a:xfrm>
        </p:grpSpPr>
        <p:sp>
          <p:nvSpPr>
            <p:cNvPr id="399" name="Shape 399"/>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400" name="Shape 400"/>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401"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403" name="Shape 403"/>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10.</a:t>
            </a:r>
            <a:r>
              <a:rPr sz="2100"/>
              <a:t>     </a:t>
            </a:r>
            <a:r>
              <a:rPr sz="2100">
                <a:solidFill>
                  <a:srgbClr val="000000"/>
                </a:solidFill>
                <a:effectLst>
                  <a:outerShdw blurRad="12700" dist="25400" dir="2700000" rotWithShape="0">
                    <a:srgbClr val="FFFFFF"/>
                  </a:outerShdw>
                </a:effectLst>
                <a:latin typeface="Arial"/>
                <a:ea typeface="Arial"/>
                <a:cs typeface="Arial"/>
                <a:sym typeface="Arial"/>
              </a:rPr>
              <a:t>НЕМАТЕРІАЛЬНІ АКТИВИ</a:t>
            </a:r>
            <a:r>
              <a:rPr sz="1400" b="0">
                <a:solidFill>
                  <a:srgbClr val="000000"/>
                </a:solidFill>
                <a:latin typeface="Arial"/>
                <a:ea typeface="Arial"/>
                <a:cs typeface="Arial"/>
                <a:sym typeface="Arial"/>
              </a:rPr>
              <a:t> </a:t>
            </a:r>
          </a:p>
        </p:txBody>
      </p:sp>
      <p:pic>
        <p:nvPicPr>
          <p:cNvPr id="404" name="Картинки по запросу НЕМАТЕРІАЛЬНІ АКТИВИ.jpg" descr="Картинки по запросу НЕМАТЕРІАЛЬНІ АКТИВИ"/>
          <p:cNvPicPr>
            <a:picLocks noChangeAspect="1"/>
          </p:cNvPicPr>
          <p:nvPr/>
        </p:nvPicPr>
        <p:blipFill>
          <a:blip r:embed="rId5" cstate="print">
            <a:extLst/>
          </a:blip>
          <a:stretch>
            <a:fillRect/>
          </a:stretch>
        </p:blipFill>
        <p:spPr>
          <a:xfrm>
            <a:off x="1116012" y="4249737"/>
            <a:ext cx="2322513" cy="898526"/>
          </a:xfrm>
          <a:prstGeom prst="rect">
            <a:avLst/>
          </a:prstGeom>
          <a:ln w="12700">
            <a:miter lim="400000"/>
          </a:ln>
        </p:spPr>
      </p:pic>
      <p:sp>
        <p:nvSpPr>
          <p:cNvPr id="405" name="Shape 405"/>
          <p:cNvSpPr>
            <a:spLocks noGrp="1"/>
          </p:cNvSpPr>
          <p:nvPr>
            <p:ph type="title" idx="4294967295"/>
          </p:nvPr>
        </p:nvSpPr>
        <p:spPr>
          <a:xfrm>
            <a:off x="3436937" y="736600"/>
            <a:ext cx="5707063" cy="4411663"/>
          </a:xfrm>
          <a:prstGeom prst="rect">
            <a:avLst/>
          </a:prstGeom>
        </p:spPr>
        <p:txBody>
          <a:bodyPr>
            <a:normAutofit/>
          </a:bodyPr>
          <a:lstStyle/>
          <a:p>
            <a:pPr>
              <a:defRPr sz="2500">
                <a:solidFill>
                  <a:srgbClr val="CCFF33"/>
                </a:solidFill>
              </a:defRPr>
            </a:pPr>
            <a:r>
              <a:t>Це</a:t>
            </a:r>
            <a:r>
              <a:rPr b="1"/>
              <a:t> </a:t>
            </a:r>
            <a:r>
              <a:t>немонетарні активи, які не мають матеріальної форми та можуть бути ідентифіковані. Це права, що мають цільове призначення, реальну вартість та здатні приносити прибуток (користь).</a:t>
            </a:r>
            <a:br/>
            <a:r>
              <a:t/>
            </a:r>
            <a:br/>
            <a:r>
              <a:t>Якщо вартість нематеріального активу на момент виникнення прав на нього невідома, це слід зазначити в декларації.</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22</a:t>
            </a:fld>
            <a:endParaRPr/>
          </a:p>
        </p:txBody>
      </p:sp>
      <p:pic>
        <p:nvPicPr>
          <p:cNvPr id="408" name="Похожее изображение.jpg" descr="Похожее изображение"/>
          <p:cNvPicPr>
            <a:picLocks noChangeAspect="1"/>
          </p:cNvPicPr>
          <p:nvPr/>
        </p:nvPicPr>
        <p:blipFill>
          <a:blip r:embed="rId2" cstate="print">
            <a:extLst/>
          </a:blip>
          <a:stretch>
            <a:fillRect/>
          </a:stretch>
        </p:blipFill>
        <p:spPr>
          <a:xfrm>
            <a:off x="0" y="0"/>
            <a:ext cx="3436938" cy="3117850"/>
          </a:xfrm>
          <a:prstGeom prst="rect">
            <a:avLst/>
          </a:prstGeom>
          <a:ln w="12700">
            <a:miter lim="400000"/>
          </a:ln>
        </p:spPr>
      </p:pic>
      <p:pic>
        <p:nvPicPr>
          <p:cNvPr id="409" name="image.tif"/>
          <p:cNvPicPr>
            <a:picLocks noChangeAspect="1"/>
          </p:cNvPicPr>
          <p:nvPr/>
        </p:nvPicPr>
        <p:blipFill>
          <a:blip r:embed="rId3" cstate="print">
            <a:extLst/>
          </a:blip>
          <a:stretch>
            <a:fillRect/>
          </a:stretch>
        </p:blipFill>
        <p:spPr>
          <a:xfrm>
            <a:off x="0" y="2249487"/>
            <a:ext cx="3600450" cy="2898776"/>
          </a:xfrm>
          <a:prstGeom prst="rect">
            <a:avLst/>
          </a:prstGeom>
          <a:ln w="12700">
            <a:miter lim="400000"/>
          </a:ln>
        </p:spPr>
      </p:pic>
      <p:sp>
        <p:nvSpPr>
          <p:cNvPr id="410" name="Shape 410"/>
          <p:cNvSpPr/>
          <p:nvPr/>
        </p:nvSpPr>
        <p:spPr>
          <a:xfrm>
            <a:off x="3436937" y="0"/>
            <a:ext cx="570706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411" name="Shape 411"/>
          <p:cNvSpPr/>
          <p:nvPr/>
        </p:nvSpPr>
        <p:spPr>
          <a:xfrm>
            <a:off x="2951162" y="574675"/>
            <a:ext cx="1233488"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412" name="Shape 412"/>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416" name="Group 416"/>
          <p:cNvGrpSpPr/>
          <p:nvPr/>
        </p:nvGrpSpPr>
        <p:grpSpPr>
          <a:xfrm>
            <a:off x="-1" y="0"/>
            <a:ext cx="728664" cy="898525"/>
            <a:chOff x="0" y="0"/>
            <a:chExt cx="728662" cy="898525"/>
          </a:xfrm>
        </p:grpSpPr>
        <p:sp>
          <p:nvSpPr>
            <p:cNvPr id="413" name="Shape 413"/>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414" name="Shape 414"/>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415"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417" name="Shape 417"/>
          <p:cNvSpPr/>
          <p:nvPr/>
        </p:nvSpPr>
        <p:spPr>
          <a:xfrm>
            <a:off x="1965325" y="4916487"/>
            <a:ext cx="1209675" cy="373399"/>
          </a:xfrm>
          <a:prstGeom prst="rect">
            <a:avLst/>
          </a:prstGeom>
          <a:solidFill>
            <a:srgbClr val="002060"/>
          </a:solidFill>
          <a:ln w="12700">
            <a:miter lim="400000"/>
          </a:ln>
          <a:extLst>
            <a:ext uri="{C572A759-6A51-4108-AA02-DFA0A04FC94B}">
              <ma14:wrappingTextBoxFlag xmlns:ma14="http://schemas.microsoft.com/office/mac/drawingml/2011/main" xmlns="" val="1"/>
            </a:ext>
          </a:extLst>
        </p:spPr>
        <p:txBody>
          <a:bodyPr lIns="34298" tIns="34298" rIns="34298" bIns="34298">
            <a:spAutoFit/>
          </a:bodyPr>
          <a:lstStyle/>
          <a:p>
            <a:pPr algn="ctr" defTabSz="684212">
              <a:defRPr sz="1100" b="1">
                <a:solidFill>
                  <a:srgbClr val="FFFF00"/>
                </a:solidFill>
              </a:defRPr>
            </a:pPr>
            <a:r>
              <a:t>/</a:t>
            </a:r>
            <a:r>
              <a:rPr>
                <a:solidFill>
                  <a:srgbClr val="FFFFFF"/>
                </a:solidFill>
              </a:rPr>
              <a:t>antikor</a:t>
            </a:r>
            <a:r>
              <a:rPr>
                <a:solidFill>
                  <a:srgbClr val="00B0F0"/>
                </a:solidFill>
              </a:rPr>
              <a:t>.</a:t>
            </a:r>
            <a:r>
              <a:rPr>
                <a:solidFill>
                  <a:srgbClr val="FFFFFF"/>
                </a:solidFill>
              </a:rPr>
              <a:t>gp</a:t>
            </a:r>
            <a:r>
              <a:rPr>
                <a:solidFill>
                  <a:srgbClr val="00B0F0"/>
                </a:solidFill>
              </a:rPr>
              <a:t>.</a:t>
            </a:r>
            <a:r>
              <a:rPr>
                <a:solidFill>
                  <a:srgbClr val="FFFFFF"/>
                </a:solidFill>
              </a:rPr>
              <a:t>gov</a:t>
            </a:r>
            <a:r>
              <a:rPr>
                <a:solidFill>
                  <a:srgbClr val="00B0F0"/>
                </a:solidFill>
              </a:rPr>
              <a:t>.</a:t>
            </a:r>
            <a:r>
              <a:rPr>
                <a:solidFill>
                  <a:srgbClr val="FFFFFF"/>
                </a:solidFill>
              </a:rPr>
              <a:t>ua</a:t>
            </a:r>
          </a:p>
        </p:txBody>
      </p:sp>
      <p:sp>
        <p:nvSpPr>
          <p:cNvPr id="418" name="Shape 418"/>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10.</a:t>
            </a:r>
            <a:r>
              <a:rPr sz="2100"/>
              <a:t>     </a:t>
            </a:r>
            <a:r>
              <a:rPr sz="2100">
                <a:solidFill>
                  <a:srgbClr val="000000"/>
                </a:solidFill>
                <a:effectLst>
                  <a:outerShdw blurRad="12700" dist="25400" dir="2700000" rotWithShape="0">
                    <a:srgbClr val="FFFFFF"/>
                  </a:outerShdw>
                </a:effectLst>
                <a:latin typeface="Arial"/>
                <a:ea typeface="Arial"/>
                <a:cs typeface="Arial"/>
                <a:sym typeface="Arial"/>
              </a:rPr>
              <a:t>НЕМАТЕРІАЛЬНІ АКТИВИ</a:t>
            </a:r>
            <a:r>
              <a:rPr sz="1400" b="0">
                <a:solidFill>
                  <a:srgbClr val="000000"/>
                </a:solidFill>
                <a:latin typeface="Arial"/>
                <a:ea typeface="Arial"/>
                <a:cs typeface="Arial"/>
                <a:sym typeface="Arial"/>
              </a:rPr>
              <a:t> </a:t>
            </a:r>
          </a:p>
        </p:txBody>
      </p:sp>
      <p:pic>
        <p:nvPicPr>
          <p:cNvPr id="419" name="Картинки по запросу НЕМАТЕРІАЛЬНІ АКТИВИ.jpg" descr="Картинки по запросу НЕМАТЕРІАЛЬНІ АКТИВИ"/>
          <p:cNvPicPr>
            <a:picLocks noChangeAspect="1"/>
          </p:cNvPicPr>
          <p:nvPr/>
        </p:nvPicPr>
        <p:blipFill>
          <a:blip r:embed="rId5" cstate="print">
            <a:extLst/>
          </a:blip>
          <a:stretch>
            <a:fillRect/>
          </a:stretch>
        </p:blipFill>
        <p:spPr>
          <a:xfrm>
            <a:off x="1116012" y="4249737"/>
            <a:ext cx="2322513" cy="898526"/>
          </a:xfrm>
          <a:prstGeom prst="rect">
            <a:avLst/>
          </a:prstGeom>
          <a:ln w="12700">
            <a:miter lim="400000"/>
          </a:ln>
        </p:spPr>
      </p:pic>
      <p:sp>
        <p:nvSpPr>
          <p:cNvPr id="420" name="Shape 420"/>
          <p:cNvSpPr>
            <a:spLocks noGrp="1"/>
          </p:cNvSpPr>
          <p:nvPr>
            <p:ph type="title" idx="4294967295"/>
          </p:nvPr>
        </p:nvSpPr>
        <p:spPr>
          <a:xfrm>
            <a:off x="3436937" y="736600"/>
            <a:ext cx="5707063" cy="4411663"/>
          </a:xfrm>
          <a:prstGeom prst="rect">
            <a:avLst/>
          </a:prstGeom>
        </p:spPr>
        <p:txBody>
          <a:bodyPr>
            <a:normAutofit/>
          </a:bodyPr>
          <a:lstStyle/>
          <a:p>
            <a:pPr defTabSz="670528">
              <a:lnSpc>
                <a:spcPct val="110000"/>
              </a:lnSpc>
              <a:defRPr sz="2058">
                <a:solidFill>
                  <a:srgbClr val="CCFF33"/>
                </a:solidFill>
              </a:defRPr>
            </a:pPr>
            <a:r>
              <a:t>За стандартами бухгалтерського обліку нематеріальні активи обліковуються за групами:</a:t>
            </a:r>
            <a:br/>
            <a:r>
              <a:rPr>
                <a:solidFill>
                  <a:srgbClr val="000000"/>
                </a:solidFill>
              </a:rPr>
              <a:t> </a:t>
            </a:r>
            <a:br>
              <a:rPr>
                <a:solidFill>
                  <a:srgbClr val="000000"/>
                </a:solidFill>
              </a:rPr>
            </a:br>
            <a:r>
              <a:rPr>
                <a:solidFill>
                  <a:srgbClr val="FF9900"/>
                </a:solidFill>
              </a:rPr>
              <a:t>- права користування природними ресурсами; </a:t>
            </a:r>
            <a:br>
              <a:rPr>
                <a:solidFill>
                  <a:srgbClr val="FF9900"/>
                </a:solidFill>
              </a:rPr>
            </a:br>
            <a:r>
              <a:rPr>
                <a:solidFill>
                  <a:srgbClr val="FF9900"/>
                </a:solidFill>
              </a:rPr>
              <a:t>- права на комерційні позначення (торгові марки, знаки, найменування тощо); </a:t>
            </a:r>
            <a:br>
              <a:rPr>
                <a:solidFill>
                  <a:srgbClr val="FF9900"/>
                </a:solidFill>
              </a:rPr>
            </a:br>
            <a:r>
              <a:rPr>
                <a:solidFill>
                  <a:srgbClr val="FF9900"/>
                </a:solidFill>
              </a:rPr>
              <a:t>- права на об'єкти промислової власності (винахід, корисні моделі, промислові зразки, сорти рослин, породи тварин, ноу-хау;</a:t>
            </a:r>
            <a:br>
              <a:rPr>
                <a:solidFill>
                  <a:srgbClr val="FF9900"/>
                </a:solidFill>
              </a:rPr>
            </a:br>
            <a:r>
              <a:rPr>
                <a:solidFill>
                  <a:srgbClr val="FF9900"/>
                </a:solidFill>
              </a:rPr>
              <a:t>- авторське право та суміжні з ним права; </a:t>
            </a:r>
            <a:br>
              <a:rPr>
                <a:solidFill>
                  <a:srgbClr val="FF9900"/>
                </a:solidFill>
              </a:rPr>
            </a:br>
            <a:r>
              <a:rPr>
                <a:solidFill>
                  <a:srgbClr val="FF9900"/>
                </a:solidFill>
              </a:rPr>
              <a:t>- інші нематеріальні активи.</a:t>
            </a:r>
            <a:r>
              <a:rPr>
                <a:solidFill>
                  <a:srgbClr val="000000"/>
                </a:solidFill>
              </a:rPr>
              <a:t> </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Shape 437"/>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23</a:t>
            </a:fld>
            <a:endParaRPr/>
          </a:p>
        </p:txBody>
      </p:sp>
      <p:pic>
        <p:nvPicPr>
          <p:cNvPr id="438" name="Картинки по запросу доходи.jpg" descr="Картинки по запросу доходи"/>
          <p:cNvPicPr>
            <a:picLocks noChangeAspect="1"/>
          </p:cNvPicPr>
          <p:nvPr/>
        </p:nvPicPr>
        <p:blipFill>
          <a:blip r:embed="rId2" cstate="print">
            <a:extLst/>
          </a:blip>
          <a:stretch>
            <a:fillRect/>
          </a:stretch>
        </p:blipFill>
        <p:spPr>
          <a:xfrm>
            <a:off x="0" y="0"/>
            <a:ext cx="3600450" cy="2162175"/>
          </a:xfrm>
          <a:prstGeom prst="rect">
            <a:avLst/>
          </a:prstGeom>
          <a:ln w="12700">
            <a:miter lim="400000"/>
          </a:ln>
        </p:spPr>
      </p:pic>
      <p:pic>
        <p:nvPicPr>
          <p:cNvPr id="439" name="Картинки по запросу доходи, подарунки.jpg" descr="Картинки по запросу доходи, подарунки"/>
          <p:cNvPicPr>
            <a:picLocks noChangeAspect="1"/>
          </p:cNvPicPr>
          <p:nvPr/>
        </p:nvPicPr>
        <p:blipFill>
          <a:blip r:embed="rId3" cstate="print">
            <a:extLst/>
          </a:blip>
          <a:stretch>
            <a:fillRect/>
          </a:stretch>
        </p:blipFill>
        <p:spPr>
          <a:xfrm>
            <a:off x="0" y="1276350"/>
            <a:ext cx="3600450" cy="2544763"/>
          </a:xfrm>
          <a:prstGeom prst="rect">
            <a:avLst/>
          </a:prstGeom>
          <a:ln w="12700">
            <a:miter lim="400000"/>
          </a:ln>
        </p:spPr>
      </p:pic>
      <p:pic>
        <p:nvPicPr>
          <p:cNvPr id="440" name="image.png"/>
          <p:cNvPicPr>
            <a:picLocks noChangeAspect="1"/>
          </p:cNvPicPr>
          <p:nvPr/>
        </p:nvPicPr>
        <p:blipFill>
          <a:blip r:embed="rId4" cstate="print">
            <a:extLst/>
          </a:blip>
          <a:stretch>
            <a:fillRect/>
          </a:stretch>
        </p:blipFill>
        <p:spPr>
          <a:xfrm>
            <a:off x="0" y="2682875"/>
            <a:ext cx="3708400" cy="2465388"/>
          </a:xfrm>
          <a:prstGeom prst="rect">
            <a:avLst/>
          </a:prstGeom>
          <a:ln w="12700">
            <a:miter lim="400000"/>
          </a:ln>
        </p:spPr>
      </p:pic>
      <p:sp>
        <p:nvSpPr>
          <p:cNvPr id="441" name="Shape 441"/>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442" name="Shape 442"/>
          <p:cNvSpPr/>
          <p:nvPr/>
        </p:nvSpPr>
        <p:spPr>
          <a:xfrm>
            <a:off x="3330575" y="681037"/>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443" name="Shape 443"/>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447" name="Group 447"/>
          <p:cNvGrpSpPr/>
          <p:nvPr/>
        </p:nvGrpSpPr>
        <p:grpSpPr>
          <a:xfrm>
            <a:off x="-1" y="0"/>
            <a:ext cx="728664" cy="898525"/>
            <a:chOff x="0" y="0"/>
            <a:chExt cx="728662" cy="898525"/>
          </a:xfrm>
        </p:grpSpPr>
        <p:sp>
          <p:nvSpPr>
            <p:cNvPr id="444" name="Shape 444"/>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445" name="Shape 445"/>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446" name="Герб.png" descr="Герб.png"/>
            <p:cNvPicPr>
              <a:picLocks noChangeAspect="1"/>
            </p:cNvPicPr>
            <p:nvPr/>
          </p:nvPicPr>
          <p:blipFill>
            <a:blip r:embed="rId5" cstate="print">
              <a:extLst/>
            </a:blip>
            <a:stretch>
              <a:fillRect/>
            </a:stretch>
          </p:blipFill>
          <p:spPr>
            <a:xfrm>
              <a:off x="56486" y="192596"/>
              <a:ext cx="647701" cy="499181"/>
            </a:xfrm>
            <a:prstGeom prst="rect">
              <a:avLst/>
            </a:prstGeom>
            <a:ln w="12700" cap="flat">
              <a:noFill/>
              <a:miter lim="400000"/>
            </a:ln>
            <a:effectLst/>
          </p:spPr>
        </p:pic>
      </p:grpSp>
      <p:sp>
        <p:nvSpPr>
          <p:cNvPr id="448" name="Shape 448"/>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11.</a:t>
            </a:r>
            <a:r>
              <a:rPr sz="2100"/>
              <a:t>    </a:t>
            </a:r>
            <a:r>
              <a:rPr sz="2100">
                <a:solidFill>
                  <a:srgbClr val="000000"/>
                </a:solidFill>
                <a:effectLst>
                  <a:outerShdw blurRad="12700" dist="25400" dir="2700000" rotWithShape="0">
                    <a:srgbClr val="FFFFFF"/>
                  </a:outerShdw>
                </a:effectLst>
                <a:latin typeface="Arial"/>
                <a:ea typeface="Arial"/>
                <a:cs typeface="Arial"/>
                <a:sym typeface="Arial"/>
              </a:rPr>
              <a:t>ДОХОДИ, У ТОМУ ЧИСЛІ ПОДАРУНКИ </a:t>
            </a:r>
          </a:p>
        </p:txBody>
      </p:sp>
      <p:sp>
        <p:nvSpPr>
          <p:cNvPr id="449" name="Shape 449"/>
          <p:cNvSpPr>
            <a:spLocks noGrp="1"/>
          </p:cNvSpPr>
          <p:nvPr>
            <p:ph type="title" idx="4294967295"/>
          </p:nvPr>
        </p:nvSpPr>
        <p:spPr>
          <a:xfrm>
            <a:off x="3436937" y="681037"/>
            <a:ext cx="5707063" cy="639763"/>
          </a:xfrm>
          <a:prstGeom prst="rect">
            <a:avLst/>
          </a:prstGeom>
        </p:spPr>
        <p:txBody>
          <a:bodyPr>
            <a:normAutofit/>
          </a:bodyPr>
          <a:lstStyle>
            <a:lvl1pPr algn="l">
              <a:defRPr b="1" i="1">
                <a:solidFill>
                  <a:srgbClr val="F81636"/>
                </a:solidFill>
                <a:effectLst>
                  <a:outerShdw blurRad="12700" dist="25400" dir="2700000" rotWithShape="0">
                    <a:srgbClr val="000000"/>
                  </a:outerShdw>
                </a:effectLst>
              </a:defRPr>
            </a:lvl1pPr>
          </a:lstStyle>
          <a:p>
            <a:r>
              <a:t>Види доходів</a:t>
            </a:r>
          </a:p>
        </p:txBody>
      </p:sp>
      <p:sp>
        <p:nvSpPr>
          <p:cNvPr id="450" name="Shape 450"/>
          <p:cNvSpPr>
            <a:spLocks noGrp="1"/>
          </p:cNvSpPr>
          <p:nvPr>
            <p:ph type="body" idx="4294967295"/>
          </p:nvPr>
        </p:nvSpPr>
        <p:spPr>
          <a:xfrm>
            <a:off x="3348037" y="1276350"/>
            <a:ext cx="5759451" cy="3821113"/>
          </a:xfrm>
          <a:prstGeom prst="rect">
            <a:avLst/>
          </a:prstGeom>
        </p:spPr>
        <p:txBody>
          <a:bodyPr>
            <a:normAutofit/>
          </a:bodyPr>
          <a:lstStyle/>
          <a:p>
            <a:pPr marL="269875" lvl="1" indent="-88900">
              <a:lnSpc>
                <a:spcPct val="80000"/>
              </a:lnSpc>
              <a:spcBef>
                <a:spcPts val="0"/>
              </a:spcBef>
              <a:defRPr sz="1600" b="1">
                <a:solidFill>
                  <a:srgbClr val="FFFFFF"/>
                </a:solidFill>
              </a:defRPr>
            </a:pPr>
            <a:r>
              <a:rPr dirty="0"/>
              <a:t>   </a:t>
            </a:r>
            <a:r>
              <a:rPr sz="1500" dirty="0" err="1">
                <a:solidFill>
                  <a:srgbClr val="CCFF33"/>
                </a:solidFill>
              </a:rPr>
              <a:t>Заробітна</a:t>
            </a:r>
            <a:r>
              <a:rPr sz="1500" dirty="0">
                <a:solidFill>
                  <a:srgbClr val="CCFF33"/>
                </a:solidFill>
              </a:rPr>
              <a:t> </a:t>
            </a:r>
            <a:r>
              <a:rPr sz="1500" dirty="0" err="1">
                <a:solidFill>
                  <a:srgbClr val="CCFF33"/>
                </a:solidFill>
              </a:rPr>
              <a:t>плата</a:t>
            </a:r>
            <a:endParaRPr sz="1500" dirty="0">
              <a:solidFill>
                <a:srgbClr val="CCFF33"/>
              </a:solidFill>
            </a:endParaRPr>
          </a:p>
          <a:p>
            <a:pPr marL="269875" lvl="1" indent="-88900">
              <a:lnSpc>
                <a:spcPct val="80000"/>
              </a:lnSpc>
              <a:spcBef>
                <a:spcPts val="0"/>
              </a:spcBef>
              <a:defRPr sz="1500" b="1">
                <a:solidFill>
                  <a:srgbClr val="CCFF33"/>
                </a:solidFill>
              </a:defRPr>
            </a:pPr>
            <a:r>
              <a:rPr dirty="0"/>
              <a:t>   </a:t>
            </a:r>
            <a:r>
              <a:rPr dirty="0" err="1"/>
              <a:t>Гонорари</a:t>
            </a:r>
            <a:endParaRPr dirty="0"/>
          </a:p>
          <a:p>
            <a:pPr marL="269875" lvl="1" indent="-88900">
              <a:lnSpc>
                <a:spcPct val="80000"/>
              </a:lnSpc>
              <a:spcBef>
                <a:spcPts val="0"/>
              </a:spcBef>
              <a:defRPr sz="1500" b="1">
                <a:solidFill>
                  <a:srgbClr val="CCFF33"/>
                </a:solidFill>
              </a:defRPr>
            </a:pPr>
            <a:r>
              <a:rPr dirty="0"/>
              <a:t>   </a:t>
            </a:r>
            <a:r>
              <a:rPr dirty="0" err="1"/>
              <a:t>Дивіденди</a:t>
            </a:r>
            <a:endParaRPr dirty="0"/>
          </a:p>
          <a:p>
            <a:pPr marL="269875" lvl="1" indent="-88900">
              <a:lnSpc>
                <a:spcPct val="80000"/>
              </a:lnSpc>
              <a:spcBef>
                <a:spcPts val="0"/>
              </a:spcBef>
              <a:defRPr sz="1500" b="1">
                <a:solidFill>
                  <a:srgbClr val="CCFF33"/>
                </a:solidFill>
              </a:defRPr>
            </a:pPr>
            <a:r>
              <a:rPr dirty="0"/>
              <a:t>   </a:t>
            </a:r>
            <a:r>
              <a:rPr dirty="0" err="1"/>
              <a:t>Проценти</a:t>
            </a:r>
            <a:endParaRPr dirty="0"/>
          </a:p>
          <a:p>
            <a:pPr marL="269875" lvl="1" indent="-88900">
              <a:lnSpc>
                <a:spcPct val="80000"/>
              </a:lnSpc>
              <a:spcBef>
                <a:spcPts val="0"/>
              </a:spcBef>
              <a:defRPr sz="1500" b="1">
                <a:solidFill>
                  <a:srgbClr val="CCFF33"/>
                </a:solidFill>
              </a:defRPr>
            </a:pPr>
            <a:r>
              <a:rPr dirty="0"/>
              <a:t>   </a:t>
            </a:r>
            <a:r>
              <a:rPr dirty="0" err="1"/>
              <a:t>Роялті</a:t>
            </a:r>
            <a:endParaRPr dirty="0"/>
          </a:p>
          <a:p>
            <a:pPr marL="269875" lvl="1" indent="-88900">
              <a:lnSpc>
                <a:spcPct val="80000"/>
              </a:lnSpc>
              <a:spcBef>
                <a:spcPts val="0"/>
              </a:spcBef>
              <a:defRPr sz="1500" b="1">
                <a:solidFill>
                  <a:srgbClr val="CCFF33"/>
                </a:solidFill>
              </a:defRPr>
            </a:pPr>
            <a:r>
              <a:rPr dirty="0"/>
              <a:t>   </a:t>
            </a:r>
            <a:r>
              <a:rPr dirty="0" err="1"/>
              <a:t>Страхові</a:t>
            </a:r>
            <a:r>
              <a:rPr dirty="0"/>
              <a:t> </a:t>
            </a:r>
            <a:r>
              <a:rPr dirty="0" err="1"/>
              <a:t>виплати</a:t>
            </a:r>
            <a:endParaRPr dirty="0"/>
          </a:p>
          <a:p>
            <a:pPr marL="269875" lvl="1" indent="-88900">
              <a:lnSpc>
                <a:spcPct val="80000"/>
              </a:lnSpc>
              <a:spcBef>
                <a:spcPts val="0"/>
              </a:spcBef>
              <a:defRPr sz="1500" b="1">
                <a:solidFill>
                  <a:srgbClr val="CCFF33"/>
                </a:solidFill>
              </a:defRPr>
            </a:pPr>
            <a:r>
              <a:rPr dirty="0"/>
              <a:t>   </a:t>
            </a:r>
            <a:r>
              <a:rPr dirty="0" err="1"/>
              <a:t>Благодійна</a:t>
            </a:r>
            <a:r>
              <a:rPr dirty="0"/>
              <a:t> </a:t>
            </a:r>
            <a:r>
              <a:rPr dirty="0" err="1"/>
              <a:t>допомога</a:t>
            </a:r>
            <a:endParaRPr dirty="0"/>
          </a:p>
          <a:p>
            <a:pPr marL="269875" lvl="1" indent="-88900">
              <a:lnSpc>
                <a:spcPct val="80000"/>
              </a:lnSpc>
              <a:spcBef>
                <a:spcPts val="0"/>
              </a:spcBef>
              <a:defRPr sz="1500" b="1">
                <a:solidFill>
                  <a:srgbClr val="CCFF33"/>
                </a:solidFill>
              </a:defRPr>
            </a:pPr>
            <a:r>
              <a:rPr dirty="0"/>
              <a:t>   </a:t>
            </a:r>
            <a:r>
              <a:rPr dirty="0" err="1"/>
              <a:t>Пенсія</a:t>
            </a:r>
            <a:endParaRPr dirty="0"/>
          </a:p>
          <a:p>
            <a:pPr marL="269875" lvl="1" indent="-88900">
              <a:lnSpc>
                <a:spcPct val="80000"/>
              </a:lnSpc>
              <a:spcBef>
                <a:spcPts val="0"/>
              </a:spcBef>
              <a:defRPr sz="1500" b="1">
                <a:solidFill>
                  <a:srgbClr val="CCFF33"/>
                </a:solidFill>
              </a:defRPr>
            </a:pPr>
            <a:r>
              <a:rPr dirty="0"/>
              <a:t>   </a:t>
            </a:r>
            <a:r>
              <a:rPr dirty="0" err="1"/>
              <a:t>Доходи</a:t>
            </a:r>
            <a:r>
              <a:rPr dirty="0"/>
              <a:t> </a:t>
            </a:r>
            <a:r>
              <a:rPr dirty="0" err="1"/>
              <a:t>від</a:t>
            </a:r>
            <a:r>
              <a:rPr dirty="0"/>
              <a:t> </a:t>
            </a:r>
            <a:r>
              <a:rPr dirty="0" err="1"/>
              <a:t>відчуження</a:t>
            </a:r>
            <a:r>
              <a:rPr dirty="0"/>
              <a:t> </a:t>
            </a:r>
            <a:r>
              <a:rPr dirty="0" err="1"/>
              <a:t>цінних</a:t>
            </a:r>
            <a:endParaRPr dirty="0"/>
          </a:p>
          <a:p>
            <a:pPr marL="88900" lvl="1" indent="92075">
              <a:lnSpc>
                <a:spcPct val="80000"/>
              </a:lnSpc>
              <a:spcBef>
                <a:spcPts val="0"/>
              </a:spcBef>
              <a:buSzTx/>
              <a:buNone/>
              <a:defRPr sz="1500" b="1">
                <a:solidFill>
                  <a:srgbClr val="CCFF33"/>
                </a:solidFill>
              </a:defRPr>
            </a:pPr>
            <a:r>
              <a:rPr dirty="0" err="1"/>
              <a:t>паперів</a:t>
            </a:r>
            <a:r>
              <a:rPr dirty="0"/>
              <a:t> </a:t>
            </a:r>
            <a:r>
              <a:rPr dirty="0" err="1"/>
              <a:t>та</a:t>
            </a:r>
            <a:r>
              <a:rPr dirty="0"/>
              <a:t> </a:t>
            </a:r>
            <a:r>
              <a:rPr dirty="0" err="1"/>
              <a:t>корпоративних</a:t>
            </a:r>
            <a:r>
              <a:rPr dirty="0"/>
              <a:t> </a:t>
            </a:r>
            <a:r>
              <a:rPr dirty="0" err="1"/>
              <a:t>прав</a:t>
            </a:r>
            <a:endParaRPr dirty="0"/>
          </a:p>
          <a:p>
            <a:pPr marL="269875" lvl="1" indent="-88900">
              <a:lnSpc>
                <a:spcPct val="80000"/>
              </a:lnSpc>
              <a:spcBef>
                <a:spcPts val="0"/>
              </a:spcBef>
              <a:defRPr sz="1500" b="1">
                <a:solidFill>
                  <a:srgbClr val="CCFF33"/>
                </a:solidFill>
              </a:defRPr>
            </a:pPr>
            <a:r>
              <a:rPr dirty="0"/>
              <a:t>   </a:t>
            </a:r>
            <a:r>
              <a:rPr dirty="0" err="1"/>
              <a:t>Подарунки</a:t>
            </a:r>
            <a:r>
              <a:rPr dirty="0"/>
              <a:t> </a:t>
            </a:r>
          </a:p>
          <a:p>
            <a:pPr marL="269875" lvl="1" indent="-88900">
              <a:lnSpc>
                <a:spcPct val="80000"/>
              </a:lnSpc>
              <a:spcBef>
                <a:spcPts val="0"/>
              </a:spcBef>
              <a:defRPr sz="1500" b="1">
                <a:solidFill>
                  <a:srgbClr val="CCFF33"/>
                </a:solidFill>
              </a:defRPr>
            </a:pPr>
            <a:r>
              <a:rPr dirty="0"/>
              <a:t>   </a:t>
            </a:r>
            <a:r>
              <a:rPr dirty="0" err="1"/>
              <a:t>Інші</a:t>
            </a:r>
            <a:r>
              <a:rPr dirty="0"/>
              <a:t> </a:t>
            </a:r>
            <a:r>
              <a:rPr dirty="0" err="1"/>
              <a:t>доходи</a:t>
            </a:r>
            <a:endParaRPr dirty="0"/>
          </a:p>
          <a:p>
            <a:pPr marL="88900" lvl="1" indent="92075">
              <a:lnSpc>
                <a:spcPct val="80000"/>
              </a:lnSpc>
              <a:spcBef>
                <a:spcPts val="0"/>
              </a:spcBef>
              <a:buSzTx/>
              <a:buNone/>
              <a:defRPr sz="1200" b="1">
                <a:solidFill>
                  <a:srgbClr val="F81636"/>
                </a:solidFill>
              </a:defRPr>
            </a:pPr>
            <a:endParaRPr dirty="0"/>
          </a:p>
          <a:p>
            <a:pPr marL="88900" lvl="1" indent="92075">
              <a:lnSpc>
                <a:spcPct val="80000"/>
              </a:lnSpc>
              <a:spcBef>
                <a:spcPts val="0"/>
              </a:spcBef>
              <a:buSzTx/>
              <a:buNone/>
              <a:defRPr sz="1200" b="1">
                <a:solidFill>
                  <a:srgbClr val="002060"/>
                </a:solidFill>
              </a:defRPr>
            </a:pPr>
            <a:r>
              <a:rPr dirty="0"/>
              <a:t>  </a:t>
            </a:r>
          </a:p>
          <a:p>
            <a:pPr marL="88900" lvl="1" indent="92075">
              <a:lnSpc>
                <a:spcPct val="80000"/>
              </a:lnSpc>
              <a:spcBef>
                <a:spcPts val="0"/>
              </a:spcBef>
              <a:buSzTx/>
              <a:buNone/>
              <a:defRPr sz="1800" b="1">
                <a:solidFill>
                  <a:srgbClr val="002060"/>
                </a:solidFill>
              </a:defRPr>
            </a:pPr>
            <a:r>
              <a:rPr dirty="0"/>
              <a:t>  </a:t>
            </a:r>
            <a:r>
              <a:rPr dirty="0" err="1"/>
              <a:t>Поняття</a:t>
            </a:r>
            <a:r>
              <a:rPr dirty="0"/>
              <a:t> і </a:t>
            </a:r>
            <a:r>
              <a:rPr dirty="0" err="1"/>
              <a:t>види</a:t>
            </a:r>
            <a:r>
              <a:rPr dirty="0"/>
              <a:t> </a:t>
            </a:r>
            <a:r>
              <a:rPr dirty="0" err="1"/>
              <a:t>доходів</a:t>
            </a:r>
            <a:r>
              <a:rPr dirty="0"/>
              <a:t> </a:t>
            </a:r>
            <a:r>
              <a:rPr dirty="0" err="1"/>
              <a:t>визначені</a:t>
            </a:r>
            <a:r>
              <a:rPr dirty="0"/>
              <a:t> </a:t>
            </a:r>
            <a:r>
              <a:rPr dirty="0" err="1"/>
              <a:t>статтями</a:t>
            </a:r>
            <a:r>
              <a:rPr dirty="0"/>
              <a:t> 14, 164, </a:t>
            </a:r>
            <a:r>
              <a:rPr lang="uk-UA" dirty="0" smtClean="0"/>
              <a:t>      </a:t>
            </a:r>
          </a:p>
          <a:p>
            <a:pPr marL="88900" lvl="1" indent="92075">
              <a:lnSpc>
                <a:spcPct val="80000"/>
              </a:lnSpc>
              <a:spcBef>
                <a:spcPts val="0"/>
              </a:spcBef>
              <a:buSzTx/>
              <a:buNone/>
              <a:defRPr sz="1800" b="1">
                <a:solidFill>
                  <a:srgbClr val="002060"/>
                </a:solidFill>
              </a:defRPr>
            </a:pPr>
            <a:r>
              <a:rPr lang="uk-UA" dirty="0"/>
              <a:t> </a:t>
            </a:r>
            <a:r>
              <a:rPr lang="uk-UA" dirty="0" smtClean="0"/>
              <a:t> </a:t>
            </a:r>
            <a:r>
              <a:rPr dirty="0" smtClean="0"/>
              <a:t>165 </a:t>
            </a:r>
            <a:r>
              <a:rPr dirty="0" err="1"/>
              <a:t>Податкового</a:t>
            </a:r>
            <a:r>
              <a:rPr dirty="0"/>
              <a:t> </a:t>
            </a:r>
            <a:r>
              <a:rPr dirty="0" err="1"/>
              <a:t>кодексу</a:t>
            </a:r>
            <a:r>
              <a:rPr dirty="0"/>
              <a:t> </a:t>
            </a:r>
            <a:r>
              <a:rPr dirty="0" err="1"/>
              <a:t>України</a:t>
            </a:r>
            <a:r>
              <a:rPr dirty="0"/>
              <a:t>.</a:t>
            </a:r>
            <a:r>
              <a:rPr b="0" dirty="0"/>
              <a:t> </a:t>
            </a:r>
          </a:p>
        </p:txBody>
      </p:sp>
      <p:sp>
        <p:nvSpPr>
          <p:cNvPr id="451" name="Shape 451"/>
          <p:cNvSpPr/>
          <p:nvPr/>
        </p:nvSpPr>
        <p:spPr>
          <a:xfrm>
            <a:off x="6784975" y="774700"/>
            <a:ext cx="2359026" cy="2870033"/>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spAutoFit/>
          </a:bodyPr>
          <a:lstStyle/>
          <a:p>
            <a:pPr defTabSz="685800">
              <a:defRPr b="1">
                <a:solidFill>
                  <a:srgbClr val="FFFFFF"/>
                </a:solidFill>
                <a:latin typeface="Century Gothic"/>
                <a:ea typeface="Century Gothic"/>
                <a:cs typeface="Century Gothic"/>
                <a:sym typeface="Century Gothic"/>
              </a:defRPr>
            </a:pPr>
            <a:r>
              <a:rPr dirty="0" err="1"/>
              <a:t>Подарунок</a:t>
            </a:r>
            <a:r>
              <a:rPr dirty="0"/>
              <a:t> </a:t>
            </a:r>
            <a:r>
              <a:rPr b="0" dirty="0"/>
              <a:t>– </a:t>
            </a:r>
            <a:r>
              <a:rPr b="0" dirty="0" err="1"/>
              <a:t>якщо</a:t>
            </a:r>
            <a:r>
              <a:rPr b="0" dirty="0"/>
              <a:t>  </a:t>
            </a:r>
            <a:r>
              <a:rPr b="0" dirty="0" err="1"/>
              <a:t>вартість</a:t>
            </a:r>
            <a:r>
              <a:rPr b="0" dirty="0"/>
              <a:t> </a:t>
            </a:r>
            <a:r>
              <a:rPr b="0" dirty="0" err="1"/>
              <a:t>перевищує</a:t>
            </a:r>
            <a:r>
              <a:rPr b="0" dirty="0"/>
              <a:t> </a:t>
            </a:r>
            <a:r>
              <a:rPr dirty="0"/>
              <a:t>5 ПМ</a:t>
            </a:r>
          </a:p>
          <a:p>
            <a:pPr defTabSz="685800">
              <a:defRPr b="1">
                <a:solidFill>
                  <a:srgbClr val="FFFFFF"/>
                </a:solidFill>
                <a:latin typeface="Century Gothic"/>
                <a:ea typeface="Century Gothic"/>
                <a:cs typeface="Century Gothic"/>
                <a:sym typeface="Century Gothic"/>
              </a:defRPr>
            </a:pPr>
            <a:r>
              <a:rPr dirty="0" err="1"/>
              <a:t>Подарунок</a:t>
            </a:r>
            <a:r>
              <a:rPr dirty="0"/>
              <a:t> у </a:t>
            </a:r>
            <a:r>
              <a:rPr dirty="0" err="1"/>
              <a:t>вигляді</a:t>
            </a:r>
            <a:r>
              <a:rPr dirty="0"/>
              <a:t> </a:t>
            </a:r>
            <a:r>
              <a:rPr dirty="0" err="1"/>
              <a:t>грошових</a:t>
            </a:r>
            <a:r>
              <a:rPr dirty="0"/>
              <a:t> </a:t>
            </a:r>
            <a:r>
              <a:rPr dirty="0" err="1"/>
              <a:t>коштів</a:t>
            </a:r>
            <a:r>
              <a:rPr dirty="0"/>
              <a:t> </a:t>
            </a:r>
            <a:r>
              <a:rPr b="0" dirty="0"/>
              <a:t>- </a:t>
            </a:r>
            <a:r>
              <a:rPr b="0" dirty="0" err="1"/>
              <a:t>якщо</a:t>
            </a:r>
            <a:r>
              <a:rPr b="0" dirty="0"/>
              <a:t> </a:t>
            </a:r>
            <a:r>
              <a:rPr b="0" dirty="0" err="1"/>
              <a:t>розмір</a:t>
            </a:r>
            <a:r>
              <a:rPr b="0" dirty="0"/>
              <a:t> </a:t>
            </a:r>
            <a:r>
              <a:rPr b="0" dirty="0" err="1"/>
              <a:t>отриманих</a:t>
            </a:r>
            <a:r>
              <a:rPr b="0" dirty="0"/>
              <a:t> </a:t>
            </a:r>
            <a:r>
              <a:rPr b="0" dirty="0" err="1"/>
              <a:t>від</a:t>
            </a:r>
            <a:r>
              <a:rPr b="0" dirty="0"/>
              <a:t> </a:t>
            </a:r>
            <a:r>
              <a:rPr b="0" dirty="0" err="1"/>
              <a:t>особи</a:t>
            </a:r>
            <a:r>
              <a:rPr b="0" dirty="0"/>
              <a:t> (</a:t>
            </a:r>
            <a:r>
              <a:rPr b="0" dirty="0" err="1"/>
              <a:t>групи</a:t>
            </a:r>
            <a:r>
              <a:rPr b="0" dirty="0"/>
              <a:t> </a:t>
            </a:r>
            <a:r>
              <a:rPr b="0" dirty="0" err="1"/>
              <a:t>осіб</a:t>
            </a:r>
            <a:r>
              <a:rPr b="0" dirty="0"/>
              <a:t>) </a:t>
            </a:r>
            <a:r>
              <a:rPr dirty="0" err="1"/>
              <a:t>протягом</a:t>
            </a:r>
            <a:r>
              <a:rPr dirty="0"/>
              <a:t> </a:t>
            </a:r>
            <a:r>
              <a:rPr dirty="0" err="1"/>
              <a:t>року</a:t>
            </a:r>
            <a:r>
              <a:rPr dirty="0"/>
              <a:t>, </a:t>
            </a:r>
            <a:r>
              <a:rPr b="0" dirty="0" err="1"/>
              <a:t>перевищує</a:t>
            </a:r>
            <a:r>
              <a:rPr b="0" dirty="0"/>
              <a:t> 5 ПМ</a:t>
            </a:r>
            <a:endParaRPr u="sng" dirty="0">
              <a:effectLst>
                <a:outerShdw blurRad="12700" dist="25400" dir="2700000" rotWithShape="0">
                  <a:srgbClr val="000000"/>
                </a:outerShdw>
              </a:effectLst>
            </a:endParaRPr>
          </a:p>
          <a:p>
            <a:pPr defTabSz="685800">
              <a:defRPr>
                <a:solidFill>
                  <a:srgbClr val="FFFFFF"/>
                </a:solidFill>
                <a:effectLst>
                  <a:outerShdw blurRad="12700" dist="25400" dir="2700000" rotWithShape="0">
                    <a:srgbClr val="000000"/>
                  </a:outerShdw>
                </a:effectLst>
                <a:latin typeface="Century Gothic"/>
                <a:ea typeface="Century Gothic"/>
                <a:cs typeface="Century Gothic"/>
                <a:sym typeface="Century Gothic"/>
              </a:defRPr>
            </a:pPr>
            <a:r>
              <a:rPr dirty="0"/>
              <a:t>  </a:t>
            </a:r>
          </a:p>
          <a:p>
            <a:pPr defTabSz="685800">
              <a:defRPr u="sng">
                <a:solidFill>
                  <a:srgbClr val="FFFFFF"/>
                </a:solidFill>
                <a:effectLst>
                  <a:outerShdw blurRad="12700" dist="25400" dir="2700000" rotWithShape="0">
                    <a:srgbClr val="000000"/>
                  </a:outerShdw>
                </a:effectLst>
                <a:latin typeface="Century Gothic"/>
                <a:ea typeface="Century Gothic"/>
                <a:cs typeface="Century Gothic"/>
                <a:sym typeface="Century Gothic"/>
              </a:defRPr>
            </a:pPr>
            <a:r>
              <a:rPr dirty="0"/>
              <a:t>2018 </a:t>
            </a:r>
            <a:r>
              <a:rPr dirty="0" err="1"/>
              <a:t>рік</a:t>
            </a:r>
            <a:r>
              <a:rPr dirty="0"/>
              <a:t> 1 ПМ = 1762 </a:t>
            </a:r>
            <a:r>
              <a:rPr dirty="0" err="1"/>
              <a:t>грн</a:t>
            </a:r>
            <a:r>
              <a:rPr dirty="0"/>
              <a:t>.</a:t>
            </a:r>
          </a:p>
          <a:p>
            <a:pPr defTabSz="685800">
              <a:defRPr>
                <a:solidFill>
                  <a:srgbClr val="FFFFFF"/>
                </a:solidFill>
                <a:effectLst>
                  <a:outerShdw blurRad="12700" dist="25400" dir="2700000" rotWithShape="0">
                    <a:srgbClr val="000000"/>
                  </a:outerShdw>
                </a:effectLst>
                <a:latin typeface="Century Gothic"/>
                <a:ea typeface="Century Gothic"/>
                <a:cs typeface="Century Gothic"/>
                <a:sym typeface="Century Gothic"/>
              </a:defRPr>
            </a:pPr>
            <a:r>
              <a:rPr dirty="0"/>
              <a:t>               </a:t>
            </a:r>
            <a:r>
              <a:rPr u="sng" dirty="0"/>
              <a:t>5 ПМ = 8810 </a:t>
            </a:r>
            <a:r>
              <a:rPr u="sng" dirty="0" err="1"/>
              <a:t>грн</a:t>
            </a:r>
            <a:r>
              <a:rPr u="sng" dirty="0" smtClean="0"/>
              <a:t>.</a:t>
            </a:r>
            <a:endParaRPr lang="uk-UA" u="sng" dirty="0" smtClean="0"/>
          </a:p>
          <a:p>
            <a:pPr defTabSz="685800">
              <a:defRPr>
                <a:solidFill>
                  <a:srgbClr val="FFFFFF"/>
                </a:solidFill>
                <a:effectLst>
                  <a:outerShdw blurRad="12700" dist="25400" dir="2700000" rotWithShape="0">
                    <a:srgbClr val="000000"/>
                  </a:outerShdw>
                </a:effectLst>
                <a:latin typeface="Century Gothic"/>
                <a:ea typeface="Century Gothic"/>
                <a:cs typeface="Century Gothic"/>
                <a:sym typeface="Century Gothic"/>
              </a:defRPr>
            </a:pPr>
            <a:r>
              <a:rPr lang="uk-UA" u="sng" dirty="0" smtClean="0"/>
              <a:t>2019 рік 1ПМ = 1921 грн.</a:t>
            </a:r>
          </a:p>
          <a:p>
            <a:pPr defTabSz="685800">
              <a:defRPr>
                <a:solidFill>
                  <a:srgbClr val="FFFFFF"/>
                </a:solidFill>
                <a:effectLst>
                  <a:outerShdw blurRad="12700" dist="25400" dir="2700000" rotWithShape="0">
                    <a:srgbClr val="000000"/>
                  </a:outerShdw>
                </a:effectLst>
                <a:latin typeface="Century Gothic"/>
                <a:ea typeface="Century Gothic"/>
                <a:cs typeface="Century Gothic"/>
                <a:sym typeface="Century Gothic"/>
              </a:defRPr>
            </a:pPr>
            <a:r>
              <a:rPr lang="uk-UA" u="sng" dirty="0" smtClean="0"/>
              <a:t>               5ПМ = 9605 грн.</a:t>
            </a:r>
            <a:endParaRPr u="sng" dirty="0"/>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Shape 453"/>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24</a:t>
            </a:fld>
            <a:endParaRPr/>
          </a:p>
        </p:txBody>
      </p:sp>
      <p:pic>
        <p:nvPicPr>
          <p:cNvPr id="454" name="Картинки по запросу доходи.jpg" descr="Картинки по запросу доходи"/>
          <p:cNvPicPr>
            <a:picLocks noChangeAspect="1"/>
          </p:cNvPicPr>
          <p:nvPr/>
        </p:nvPicPr>
        <p:blipFill>
          <a:blip r:embed="rId2" cstate="print">
            <a:extLst/>
          </a:blip>
          <a:stretch>
            <a:fillRect/>
          </a:stretch>
        </p:blipFill>
        <p:spPr>
          <a:xfrm>
            <a:off x="0" y="0"/>
            <a:ext cx="3600450" cy="2162175"/>
          </a:xfrm>
          <a:prstGeom prst="rect">
            <a:avLst/>
          </a:prstGeom>
          <a:ln w="12700">
            <a:miter lim="400000"/>
          </a:ln>
        </p:spPr>
      </p:pic>
      <p:pic>
        <p:nvPicPr>
          <p:cNvPr id="455" name="Картинки по запросу доходи, подарунки.jpg" descr="Картинки по запросу доходи, подарунки"/>
          <p:cNvPicPr>
            <a:picLocks noChangeAspect="1"/>
          </p:cNvPicPr>
          <p:nvPr/>
        </p:nvPicPr>
        <p:blipFill>
          <a:blip r:embed="rId3" cstate="print">
            <a:extLst/>
          </a:blip>
          <a:stretch>
            <a:fillRect/>
          </a:stretch>
        </p:blipFill>
        <p:spPr>
          <a:xfrm>
            <a:off x="0" y="1276350"/>
            <a:ext cx="3600450" cy="2544763"/>
          </a:xfrm>
          <a:prstGeom prst="rect">
            <a:avLst/>
          </a:prstGeom>
          <a:ln w="12700">
            <a:miter lim="400000"/>
          </a:ln>
        </p:spPr>
      </p:pic>
      <p:pic>
        <p:nvPicPr>
          <p:cNvPr id="456" name="image.tif"/>
          <p:cNvPicPr>
            <a:picLocks noChangeAspect="1"/>
          </p:cNvPicPr>
          <p:nvPr/>
        </p:nvPicPr>
        <p:blipFill>
          <a:blip r:embed="rId4" cstate="print">
            <a:extLst/>
          </a:blip>
          <a:stretch>
            <a:fillRect/>
          </a:stretch>
        </p:blipFill>
        <p:spPr>
          <a:xfrm>
            <a:off x="0" y="2682875"/>
            <a:ext cx="3708400" cy="2465388"/>
          </a:xfrm>
          <a:prstGeom prst="rect">
            <a:avLst/>
          </a:prstGeom>
          <a:ln w="12700">
            <a:miter lim="400000"/>
          </a:ln>
        </p:spPr>
      </p:pic>
      <p:sp>
        <p:nvSpPr>
          <p:cNvPr id="457" name="Shape 457"/>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458" name="Shape 458"/>
          <p:cNvSpPr/>
          <p:nvPr/>
        </p:nvSpPr>
        <p:spPr>
          <a:xfrm>
            <a:off x="3330575" y="681037"/>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459" name="Shape 459"/>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463" name="Group 463"/>
          <p:cNvGrpSpPr/>
          <p:nvPr/>
        </p:nvGrpSpPr>
        <p:grpSpPr>
          <a:xfrm>
            <a:off x="-1" y="0"/>
            <a:ext cx="728664" cy="898525"/>
            <a:chOff x="0" y="0"/>
            <a:chExt cx="728662" cy="898525"/>
          </a:xfrm>
        </p:grpSpPr>
        <p:sp>
          <p:nvSpPr>
            <p:cNvPr id="460" name="Shape 460"/>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461" name="Shape 461"/>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462" name="Герб.png" descr="Герб.png"/>
            <p:cNvPicPr>
              <a:picLocks noChangeAspect="1"/>
            </p:cNvPicPr>
            <p:nvPr/>
          </p:nvPicPr>
          <p:blipFill>
            <a:blip r:embed="rId5" cstate="print">
              <a:extLst/>
            </a:blip>
            <a:stretch>
              <a:fillRect/>
            </a:stretch>
          </p:blipFill>
          <p:spPr>
            <a:xfrm>
              <a:off x="56486" y="192596"/>
              <a:ext cx="647701" cy="499181"/>
            </a:xfrm>
            <a:prstGeom prst="rect">
              <a:avLst/>
            </a:prstGeom>
            <a:ln w="12700" cap="flat">
              <a:noFill/>
              <a:miter lim="400000"/>
            </a:ln>
            <a:effectLst/>
          </p:spPr>
        </p:pic>
      </p:grpSp>
      <p:sp>
        <p:nvSpPr>
          <p:cNvPr id="464" name="Shape 464"/>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11.</a:t>
            </a:r>
            <a:r>
              <a:rPr sz="2100"/>
              <a:t>    </a:t>
            </a:r>
            <a:r>
              <a:rPr sz="2100">
                <a:solidFill>
                  <a:srgbClr val="000000"/>
                </a:solidFill>
                <a:effectLst>
                  <a:outerShdw blurRad="12700" dist="25400" dir="2700000" rotWithShape="0">
                    <a:srgbClr val="FFFFFF"/>
                  </a:outerShdw>
                </a:effectLst>
                <a:latin typeface="Arial"/>
                <a:ea typeface="Arial"/>
                <a:cs typeface="Arial"/>
                <a:sym typeface="Arial"/>
              </a:rPr>
              <a:t>ДОХОДИ, У ТОМУ ЧИСЛІ ПОДАРУНКИ </a:t>
            </a:r>
          </a:p>
        </p:txBody>
      </p:sp>
      <p:sp>
        <p:nvSpPr>
          <p:cNvPr id="465" name="Shape 465"/>
          <p:cNvSpPr>
            <a:spLocks noGrp="1"/>
          </p:cNvSpPr>
          <p:nvPr>
            <p:ph type="title" idx="4294967295"/>
          </p:nvPr>
        </p:nvSpPr>
        <p:spPr>
          <a:xfrm>
            <a:off x="3436937" y="574675"/>
            <a:ext cx="5707063" cy="638175"/>
          </a:xfrm>
          <a:prstGeom prst="rect">
            <a:avLst/>
          </a:prstGeom>
        </p:spPr>
        <p:txBody>
          <a:bodyPr>
            <a:normAutofit/>
          </a:bodyPr>
          <a:lstStyle>
            <a:lvl1pPr>
              <a:defRPr b="1" i="1">
                <a:solidFill>
                  <a:srgbClr val="F81636"/>
                </a:solidFill>
                <a:effectLst>
                  <a:outerShdw blurRad="12700" dist="25400" dir="2700000" rotWithShape="0">
                    <a:srgbClr val="000000"/>
                  </a:outerShdw>
                </a:effectLst>
              </a:defRPr>
            </a:lvl1pPr>
          </a:lstStyle>
          <a:p>
            <a:r>
              <a:t>Варто знати!</a:t>
            </a:r>
          </a:p>
        </p:txBody>
      </p:sp>
      <p:sp>
        <p:nvSpPr>
          <p:cNvPr id="466" name="Shape 466"/>
          <p:cNvSpPr>
            <a:spLocks noGrp="1"/>
          </p:cNvSpPr>
          <p:nvPr>
            <p:ph type="body" idx="4294967295"/>
          </p:nvPr>
        </p:nvSpPr>
        <p:spPr>
          <a:xfrm>
            <a:off x="3384550" y="1114425"/>
            <a:ext cx="5759450" cy="4033838"/>
          </a:xfrm>
          <a:prstGeom prst="rect">
            <a:avLst/>
          </a:prstGeom>
        </p:spPr>
        <p:txBody>
          <a:bodyPr>
            <a:normAutofit/>
          </a:bodyPr>
          <a:lstStyle/>
          <a:p>
            <a:pPr marL="555625" lvl="1" indent="-212725">
              <a:lnSpc>
                <a:spcPct val="80000"/>
              </a:lnSpc>
              <a:spcBef>
                <a:spcPts val="0"/>
              </a:spcBef>
              <a:defRPr sz="1800" b="1">
                <a:solidFill>
                  <a:srgbClr val="CCFF33"/>
                </a:solidFill>
              </a:defRPr>
            </a:pPr>
            <a:r>
              <a:t>Заробітна плата – це як основна заробітна плата, так і заохочувальні та компенсаційні виплати (премії, надбавки) за трудовими відносинами</a:t>
            </a:r>
          </a:p>
          <a:p>
            <a:pPr marL="555625" lvl="1" indent="-212725">
              <a:lnSpc>
                <a:spcPct val="80000"/>
              </a:lnSpc>
              <a:spcBef>
                <a:spcPts val="0"/>
              </a:spcBef>
              <a:defRPr sz="1800" b="1">
                <a:solidFill>
                  <a:srgbClr val="CCFF33"/>
                </a:solidFill>
              </a:defRPr>
            </a:pPr>
            <a:r>
              <a:t>Кошти на відрядження  доходом не вважаються </a:t>
            </a:r>
          </a:p>
          <a:p>
            <a:pPr marL="555625" lvl="1" indent="-212725">
              <a:lnSpc>
                <a:spcPct val="80000"/>
              </a:lnSpc>
              <a:spcBef>
                <a:spcPts val="0"/>
              </a:spcBef>
              <a:defRPr sz="1800" b="1">
                <a:solidFill>
                  <a:srgbClr val="CCFF33"/>
                </a:solidFill>
              </a:defRPr>
            </a:pPr>
            <a:r>
              <a:t>Соціальні виплати, субсидії вважаються доходом і відображаються за умови </a:t>
            </a:r>
            <a:r>
              <a:rPr u="sng"/>
              <a:t>їх монетизації</a:t>
            </a:r>
          </a:p>
          <a:p>
            <a:pPr marL="555625" lvl="1" indent="-212725">
              <a:lnSpc>
                <a:spcPct val="80000"/>
              </a:lnSpc>
              <a:spcBef>
                <a:spcPts val="0"/>
              </a:spcBef>
              <a:defRPr sz="1800" b="1">
                <a:solidFill>
                  <a:srgbClr val="CCFF33"/>
                </a:solidFill>
              </a:defRPr>
            </a:pPr>
            <a:r>
              <a:t>Подарунки – це доход незалежно від форми  </a:t>
            </a:r>
          </a:p>
          <a:p>
            <a:pPr marL="555625" lvl="1" indent="-212725">
              <a:lnSpc>
                <a:spcPct val="80000"/>
              </a:lnSpc>
              <a:spcBef>
                <a:spcPts val="0"/>
              </a:spcBef>
              <a:defRPr sz="1800" b="1">
                <a:solidFill>
                  <a:srgbClr val="CCFF33"/>
                </a:solidFill>
              </a:defRPr>
            </a:pPr>
            <a:r>
              <a:t>Доходи декларуються незалежно від їх розміру, крім </a:t>
            </a:r>
            <a:r>
              <a:rPr u="sng"/>
              <a:t>подарунків. </a:t>
            </a:r>
          </a:p>
          <a:p>
            <a:pPr marL="555625" lvl="1" indent="-212725">
              <a:lnSpc>
                <a:spcPct val="80000"/>
              </a:lnSpc>
              <a:spcBef>
                <a:spcPts val="0"/>
              </a:spcBef>
              <a:defRPr sz="1800" b="1">
                <a:solidFill>
                  <a:srgbClr val="CCFF33"/>
                </a:solidFill>
              </a:defRPr>
            </a:pPr>
            <a:r>
              <a:t>Кредит, позика, поворотна безвідсоткова фінансова допомога є доходом. Якщо вони не сплачені повністю станом на 31.12 - додатково відображаються у розділі «Фінансові зобов’язання»,</a:t>
            </a:r>
            <a:r>
              <a:rPr b="0"/>
              <a:t> </a:t>
            </a:r>
            <a:r>
              <a:t>незалежно від дати отримання</a:t>
            </a:r>
          </a:p>
        </p:txBody>
      </p:sp>
      <p:pic>
        <p:nvPicPr>
          <p:cNvPr id="467" name="image.png"/>
          <p:cNvPicPr>
            <a:picLocks noChangeAspect="1"/>
          </p:cNvPicPr>
          <p:nvPr/>
        </p:nvPicPr>
        <p:blipFill>
          <a:blip r:embed="rId6" cstate="print">
            <a:extLst/>
          </a:blip>
          <a:stretch>
            <a:fillRect/>
          </a:stretch>
        </p:blipFill>
        <p:spPr>
          <a:xfrm>
            <a:off x="3006725" y="3816350"/>
            <a:ext cx="500063" cy="487363"/>
          </a:xfrm>
          <a:prstGeom prst="rect">
            <a:avLst/>
          </a:prstGeom>
          <a:ln w="12700">
            <a:miter lim="400000"/>
          </a:ln>
          <a:effectLst>
            <a:outerShdw blurRad="190500" rotWithShape="0">
              <a:srgbClr val="000000">
                <a:alpha val="69999"/>
              </a:srgbClr>
            </a:outerShdw>
          </a:effectLst>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Shape 469"/>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25</a:t>
            </a:fld>
            <a:endParaRPr/>
          </a:p>
        </p:txBody>
      </p:sp>
      <p:pic>
        <p:nvPicPr>
          <p:cNvPr id="470" name="Картинки по запросу гроші фото.jpg" descr="Картинки по запросу гроші фото"/>
          <p:cNvPicPr>
            <a:picLocks noChangeAspect="1"/>
          </p:cNvPicPr>
          <p:nvPr/>
        </p:nvPicPr>
        <p:blipFill>
          <a:blip r:embed="rId2" cstate="print">
            <a:extLst/>
          </a:blip>
          <a:stretch>
            <a:fillRect/>
          </a:stretch>
        </p:blipFill>
        <p:spPr>
          <a:xfrm>
            <a:off x="0" y="1168400"/>
            <a:ext cx="3600450" cy="2000250"/>
          </a:xfrm>
          <a:prstGeom prst="rect">
            <a:avLst/>
          </a:prstGeom>
          <a:ln w="12700">
            <a:miter lim="400000"/>
          </a:ln>
        </p:spPr>
      </p:pic>
      <p:pic>
        <p:nvPicPr>
          <p:cNvPr id="471" name="Картинки по запросу гроші фото.jpg" descr="Картинки по запросу гроші фото"/>
          <p:cNvPicPr>
            <a:picLocks noChangeAspect="1"/>
          </p:cNvPicPr>
          <p:nvPr/>
        </p:nvPicPr>
        <p:blipFill>
          <a:blip r:embed="rId3" cstate="print">
            <a:extLst/>
          </a:blip>
          <a:stretch>
            <a:fillRect/>
          </a:stretch>
        </p:blipFill>
        <p:spPr>
          <a:xfrm>
            <a:off x="0" y="0"/>
            <a:ext cx="3600450" cy="1763713"/>
          </a:xfrm>
          <a:prstGeom prst="rect">
            <a:avLst/>
          </a:prstGeom>
          <a:ln w="12700">
            <a:miter lim="400000"/>
          </a:ln>
        </p:spPr>
      </p:pic>
      <p:sp>
        <p:nvSpPr>
          <p:cNvPr id="472" name="Shape 472"/>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473" name="Shape 473"/>
          <p:cNvSpPr/>
          <p:nvPr/>
        </p:nvSpPr>
        <p:spPr>
          <a:xfrm>
            <a:off x="2951162" y="628650"/>
            <a:ext cx="1233488"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474" name="Shape 474"/>
          <p:cNvSpPr/>
          <p:nvPr/>
        </p:nvSpPr>
        <p:spPr>
          <a:xfrm rot="5400000">
            <a:off x="4693443" y="-3758407"/>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478" name="Group 478"/>
          <p:cNvGrpSpPr/>
          <p:nvPr/>
        </p:nvGrpSpPr>
        <p:grpSpPr>
          <a:xfrm>
            <a:off x="-1" y="0"/>
            <a:ext cx="728664" cy="898525"/>
            <a:chOff x="0" y="0"/>
            <a:chExt cx="728662" cy="898525"/>
          </a:xfrm>
        </p:grpSpPr>
        <p:sp>
          <p:nvSpPr>
            <p:cNvPr id="475" name="Shape 475"/>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476" name="Shape 476"/>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477"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479" name="Shape 479"/>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12.</a:t>
            </a:r>
            <a:r>
              <a:rPr sz="2100"/>
              <a:t>    </a:t>
            </a:r>
            <a:r>
              <a:rPr sz="2100">
                <a:effectLst>
                  <a:outerShdw blurRad="12700" dist="25400" dir="2700000" rotWithShape="0">
                    <a:srgbClr val="000000"/>
                  </a:outerShdw>
                </a:effectLst>
              </a:rPr>
              <a:t> </a:t>
            </a:r>
            <a:r>
              <a:rPr sz="2100">
                <a:solidFill>
                  <a:srgbClr val="000000"/>
                </a:solidFill>
                <a:effectLst>
                  <a:outerShdw blurRad="12700" dist="25400" dir="2700000" rotWithShape="0">
                    <a:srgbClr val="FFFFFF"/>
                  </a:outerShdw>
                </a:effectLst>
                <a:latin typeface="Arial"/>
                <a:ea typeface="Arial"/>
                <a:cs typeface="Arial"/>
                <a:sym typeface="Arial"/>
              </a:rPr>
              <a:t>ГРОШОВІ   АКТИВИ</a:t>
            </a:r>
            <a:r>
              <a:rPr sz="1400" b="0">
                <a:solidFill>
                  <a:srgbClr val="000000"/>
                </a:solidFill>
                <a:latin typeface="Arial"/>
                <a:ea typeface="Arial"/>
                <a:cs typeface="Arial"/>
                <a:sym typeface="Arial"/>
              </a:rPr>
              <a:t> </a:t>
            </a:r>
          </a:p>
        </p:txBody>
      </p:sp>
      <p:pic>
        <p:nvPicPr>
          <p:cNvPr id="480" name="image.png"/>
          <p:cNvPicPr>
            <a:picLocks noChangeAspect="1"/>
          </p:cNvPicPr>
          <p:nvPr/>
        </p:nvPicPr>
        <p:blipFill>
          <a:blip r:embed="rId5" cstate="print">
            <a:extLst/>
          </a:blip>
          <a:stretch>
            <a:fillRect/>
          </a:stretch>
        </p:blipFill>
        <p:spPr>
          <a:xfrm>
            <a:off x="0" y="3006725"/>
            <a:ext cx="3600450" cy="2141538"/>
          </a:xfrm>
          <a:prstGeom prst="rect">
            <a:avLst/>
          </a:prstGeom>
          <a:ln w="12700">
            <a:miter lim="400000"/>
          </a:ln>
        </p:spPr>
      </p:pic>
      <p:sp>
        <p:nvSpPr>
          <p:cNvPr id="481" name="Shape 481"/>
          <p:cNvSpPr>
            <a:spLocks noGrp="1"/>
          </p:cNvSpPr>
          <p:nvPr>
            <p:ph type="title" idx="4294967295"/>
          </p:nvPr>
        </p:nvSpPr>
        <p:spPr>
          <a:xfrm>
            <a:off x="3492500" y="3924300"/>
            <a:ext cx="5651500" cy="1223963"/>
          </a:xfrm>
          <a:prstGeom prst="rect">
            <a:avLst/>
          </a:prstGeom>
        </p:spPr>
        <p:txBody>
          <a:bodyPr>
            <a:normAutofit/>
          </a:bodyPr>
          <a:lstStyle/>
          <a:p>
            <a:pPr defTabSz="636317">
              <a:lnSpc>
                <a:spcPct val="80000"/>
              </a:lnSpc>
              <a:defRPr sz="2139" b="1">
                <a:solidFill>
                  <a:srgbClr val="F81636"/>
                </a:solidFill>
              </a:defRPr>
            </a:pPr>
            <a:r>
              <a:rPr dirty="0" err="1"/>
              <a:t>Не</a:t>
            </a:r>
            <a:r>
              <a:rPr dirty="0"/>
              <a:t> </a:t>
            </a:r>
            <a:r>
              <a:rPr dirty="0" err="1"/>
              <a:t>декларуються</a:t>
            </a:r>
            <a:r>
              <a:rPr dirty="0"/>
              <a:t> </a:t>
            </a:r>
            <a:r>
              <a:rPr dirty="0" err="1"/>
              <a:t>грошові</a:t>
            </a:r>
            <a:r>
              <a:rPr dirty="0"/>
              <a:t> </a:t>
            </a:r>
            <a:r>
              <a:rPr dirty="0" err="1"/>
              <a:t>активи</a:t>
            </a:r>
            <a:r>
              <a:rPr dirty="0"/>
              <a:t> </a:t>
            </a:r>
            <a:r>
              <a:rPr dirty="0" err="1"/>
              <a:t>сукупна</a:t>
            </a:r>
            <a:r>
              <a:rPr dirty="0"/>
              <a:t> </a:t>
            </a:r>
            <a:r>
              <a:rPr dirty="0" err="1"/>
              <a:t>вартість</a:t>
            </a:r>
            <a:r>
              <a:rPr dirty="0"/>
              <a:t> </a:t>
            </a:r>
            <a:r>
              <a:rPr dirty="0" err="1"/>
              <a:t>яких</a:t>
            </a:r>
            <a:r>
              <a:rPr dirty="0"/>
              <a:t> </a:t>
            </a:r>
            <a:r>
              <a:rPr dirty="0" err="1"/>
              <a:t>не</a:t>
            </a:r>
            <a:r>
              <a:rPr dirty="0"/>
              <a:t> </a:t>
            </a:r>
            <a:r>
              <a:rPr dirty="0" err="1"/>
              <a:t>перевищує</a:t>
            </a:r>
            <a:r>
              <a:rPr b="0" dirty="0"/>
              <a:t> </a:t>
            </a:r>
            <a:r>
              <a:rPr dirty="0"/>
              <a:t>50 </a:t>
            </a:r>
            <a:r>
              <a:rPr dirty="0" smtClean="0"/>
              <a:t>ПМ</a:t>
            </a:r>
            <a:r>
              <a:rPr lang="uk-UA" dirty="0" smtClean="0"/>
              <a:t> </a:t>
            </a:r>
            <a:r>
              <a:rPr lang="ru-RU" dirty="0" err="1" smtClean="0"/>
              <a:t>встановлених</a:t>
            </a:r>
            <a:r>
              <a:rPr lang="ru-RU" dirty="0" smtClean="0"/>
              <a:t> </a:t>
            </a:r>
            <a:r>
              <a:rPr lang="ru-RU" dirty="0"/>
              <a:t>на 1 </a:t>
            </a:r>
            <a:r>
              <a:rPr lang="ru-RU" dirty="0" err="1"/>
              <a:t>січня</a:t>
            </a:r>
            <a:r>
              <a:rPr lang="ru-RU" dirty="0"/>
              <a:t> </a:t>
            </a:r>
            <a:r>
              <a:rPr lang="ru-RU" dirty="0" err="1"/>
              <a:t>звітного</a:t>
            </a:r>
            <a:r>
              <a:rPr lang="ru-RU" dirty="0"/>
              <a:t> року</a:t>
            </a:r>
            <a:r>
              <a:rPr lang="ru-RU" sz="1800" dirty="0">
                <a:solidFill>
                  <a:srgbClr val="FF0000"/>
                </a:solidFill>
              </a:rPr>
              <a:t> </a:t>
            </a:r>
            <a:r>
              <a:rPr lang="uk-UA" dirty="0" smtClean="0"/>
              <a:t> </a:t>
            </a:r>
            <a:br>
              <a:rPr lang="uk-UA" dirty="0" smtClean="0"/>
            </a:br>
            <a:r>
              <a:rPr lang="uk-UA" dirty="0" smtClean="0"/>
              <a:t>(88 100 грн. - 2018 рік, </a:t>
            </a:r>
            <a:r>
              <a:rPr dirty="0" smtClean="0"/>
              <a:t> </a:t>
            </a:r>
            <a:r>
              <a:rPr lang="uk-UA" dirty="0" smtClean="0"/>
              <a:t>96 050 грн. – 2019 рік)</a:t>
            </a:r>
            <a:endParaRPr sz="2790" dirty="0">
              <a:solidFill>
                <a:srgbClr val="FF0000"/>
              </a:solidFill>
            </a:endParaRPr>
          </a:p>
        </p:txBody>
      </p:sp>
      <p:sp>
        <p:nvSpPr>
          <p:cNvPr id="482" name="Shape 482"/>
          <p:cNvSpPr>
            <a:spLocks noGrp="1"/>
          </p:cNvSpPr>
          <p:nvPr>
            <p:ph type="body" sz="quarter" idx="4294967295"/>
          </p:nvPr>
        </p:nvSpPr>
        <p:spPr>
          <a:xfrm>
            <a:off x="3600450" y="844550"/>
            <a:ext cx="2592388" cy="3081338"/>
          </a:xfrm>
          <a:prstGeom prst="rect">
            <a:avLst/>
          </a:prstGeom>
        </p:spPr>
        <p:txBody>
          <a:bodyPr>
            <a:normAutofit/>
          </a:bodyPr>
          <a:lstStyle/>
          <a:p>
            <a:pPr marL="190023" indent="-190023" defTabSz="650001">
              <a:lnSpc>
                <a:spcPct val="90000"/>
              </a:lnSpc>
              <a:spcBef>
                <a:spcPts val="400"/>
              </a:spcBef>
              <a:buChar char="•"/>
              <a:defRPr sz="1710" b="1">
                <a:solidFill>
                  <a:srgbClr val="CCFF33"/>
                </a:solidFill>
                <a:effectLst>
                  <a:outerShdw blurRad="12065" dist="24130" dir="2700000" rotWithShape="0">
                    <a:srgbClr val="000000"/>
                  </a:outerShdw>
                </a:effectLst>
              </a:defRPr>
            </a:pPr>
            <a:r>
              <a:t>готівкові кошти</a:t>
            </a:r>
          </a:p>
          <a:p>
            <a:pPr marL="190023" indent="-190023" defTabSz="650001">
              <a:lnSpc>
                <a:spcPct val="90000"/>
              </a:lnSpc>
              <a:spcBef>
                <a:spcPts val="400"/>
              </a:spcBef>
              <a:buChar char="•"/>
              <a:defRPr sz="1710" b="1">
                <a:solidFill>
                  <a:srgbClr val="CCFF33"/>
                </a:solidFill>
                <a:effectLst>
                  <a:outerShdw blurRad="12065" dist="24130" dir="2700000" rotWithShape="0">
                    <a:srgbClr val="000000"/>
                  </a:outerShdw>
                </a:effectLst>
              </a:defRPr>
            </a:pPr>
            <a:r>
              <a:t> кошти, розміщені на банківських рахунках</a:t>
            </a:r>
          </a:p>
          <a:p>
            <a:pPr marL="190023" indent="-190023" defTabSz="650001">
              <a:lnSpc>
                <a:spcPct val="90000"/>
              </a:lnSpc>
              <a:spcBef>
                <a:spcPts val="400"/>
              </a:spcBef>
              <a:buChar char="•"/>
              <a:defRPr sz="1710" b="1">
                <a:solidFill>
                  <a:srgbClr val="CCFF33"/>
                </a:solidFill>
                <a:effectLst>
                  <a:outerShdw blurRad="12065" dist="24130" dir="2700000" rotWithShape="0">
                    <a:srgbClr val="000000"/>
                  </a:outerShdw>
                </a:effectLst>
              </a:defRPr>
            </a:pPr>
            <a:r>
              <a:t> внески до кредитних спілок, інших фінансових установ</a:t>
            </a:r>
          </a:p>
          <a:p>
            <a:pPr marL="190023" indent="-190023" defTabSz="650001">
              <a:lnSpc>
                <a:spcPct val="90000"/>
              </a:lnSpc>
              <a:spcBef>
                <a:spcPts val="400"/>
              </a:spcBef>
              <a:buChar char="•"/>
              <a:defRPr sz="1710" b="1">
                <a:solidFill>
                  <a:srgbClr val="CCFF33"/>
                </a:solidFill>
                <a:effectLst>
                  <a:outerShdw blurRad="12065" dist="24130" dir="2700000" rotWithShape="0">
                    <a:srgbClr val="000000"/>
                  </a:outerShdw>
                </a:effectLst>
              </a:defRPr>
            </a:pPr>
            <a:r>
              <a:t> кошти, позичені третім особам </a:t>
            </a:r>
          </a:p>
          <a:p>
            <a:pPr marL="190023" indent="-190023" defTabSz="650001">
              <a:lnSpc>
                <a:spcPct val="90000"/>
              </a:lnSpc>
              <a:spcBef>
                <a:spcPts val="400"/>
              </a:spcBef>
              <a:buChar char="•"/>
              <a:defRPr sz="1710" b="1">
                <a:solidFill>
                  <a:srgbClr val="CCFF33"/>
                </a:solidFill>
                <a:effectLst>
                  <a:outerShdw blurRad="12065" dist="24130" dir="2700000" rotWithShape="0">
                    <a:srgbClr val="000000"/>
                  </a:outerShdw>
                </a:effectLst>
              </a:defRPr>
            </a:pPr>
            <a:r>
              <a:t>активи у дорогоцінних (банківських) металах</a:t>
            </a:r>
          </a:p>
        </p:txBody>
      </p:sp>
      <p:sp>
        <p:nvSpPr>
          <p:cNvPr id="483" name="Shape 483"/>
          <p:cNvSpPr/>
          <p:nvPr/>
        </p:nvSpPr>
        <p:spPr>
          <a:xfrm>
            <a:off x="6624637" y="790575"/>
            <a:ext cx="2519363" cy="263349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ormAutofit/>
          </a:bodyPr>
          <a:lstStyle/>
          <a:p>
            <a:pPr marL="255587" indent="-255587" defTabSz="684212">
              <a:spcBef>
                <a:spcPts val="400"/>
              </a:spcBef>
              <a:defRPr sz="1800">
                <a:solidFill>
                  <a:srgbClr val="FFFF00"/>
                </a:solidFill>
              </a:defRPr>
            </a:pPr>
            <a:r>
              <a:rPr dirty="0" err="1"/>
              <a:t>Зазначається</a:t>
            </a:r>
            <a:r>
              <a:rPr dirty="0"/>
              <a:t>:</a:t>
            </a:r>
          </a:p>
          <a:p>
            <a:pPr marL="255587" indent="-255587" defTabSz="684212">
              <a:spcBef>
                <a:spcPts val="400"/>
              </a:spcBef>
              <a:defRPr sz="1800">
                <a:solidFill>
                  <a:srgbClr val="FFFF00"/>
                </a:solidFill>
              </a:defRPr>
            </a:pPr>
            <a:r>
              <a:rPr dirty="0"/>
              <a:t>-    </a:t>
            </a:r>
            <a:r>
              <a:rPr dirty="0" err="1"/>
              <a:t>вид</a:t>
            </a:r>
            <a:r>
              <a:rPr dirty="0"/>
              <a:t> </a:t>
            </a:r>
            <a:r>
              <a:rPr dirty="0" err="1"/>
              <a:t>активу</a:t>
            </a:r>
            <a:endParaRPr dirty="0"/>
          </a:p>
          <a:p>
            <a:pPr marL="255587" indent="-255587" defTabSz="684212">
              <a:spcBef>
                <a:spcPts val="400"/>
              </a:spcBef>
              <a:defRPr sz="1800">
                <a:solidFill>
                  <a:srgbClr val="FFFF00"/>
                </a:solidFill>
              </a:defRPr>
            </a:pPr>
            <a:r>
              <a:rPr dirty="0"/>
              <a:t>-    </a:t>
            </a:r>
            <a:r>
              <a:rPr dirty="0" err="1"/>
              <a:t>розмір</a:t>
            </a:r>
            <a:r>
              <a:rPr dirty="0"/>
              <a:t> </a:t>
            </a:r>
            <a:r>
              <a:rPr dirty="0" err="1"/>
              <a:t>та</a:t>
            </a:r>
            <a:r>
              <a:rPr dirty="0"/>
              <a:t> </a:t>
            </a:r>
            <a:r>
              <a:rPr dirty="0" err="1"/>
              <a:t>валюта</a:t>
            </a:r>
            <a:r>
              <a:rPr dirty="0"/>
              <a:t> </a:t>
            </a:r>
            <a:r>
              <a:rPr dirty="0" err="1"/>
              <a:t>активу</a:t>
            </a:r>
            <a:endParaRPr dirty="0"/>
          </a:p>
          <a:p>
            <a:pPr marL="255587" indent="-255587" defTabSz="684212">
              <a:spcBef>
                <a:spcPts val="400"/>
              </a:spcBef>
              <a:defRPr sz="1800">
                <a:solidFill>
                  <a:srgbClr val="FFFF00"/>
                </a:solidFill>
              </a:defRPr>
            </a:pPr>
            <a:r>
              <a:rPr dirty="0"/>
              <a:t>-    </a:t>
            </a:r>
            <a:r>
              <a:rPr dirty="0" err="1"/>
              <a:t>найменування</a:t>
            </a:r>
            <a:r>
              <a:rPr dirty="0"/>
              <a:t> </a:t>
            </a:r>
            <a:r>
              <a:rPr dirty="0" err="1"/>
              <a:t>та</a:t>
            </a:r>
            <a:r>
              <a:rPr dirty="0"/>
              <a:t> </a:t>
            </a:r>
            <a:r>
              <a:rPr dirty="0" err="1"/>
              <a:t>код</a:t>
            </a:r>
            <a:r>
              <a:rPr dirty="0"/>
              <a:t> ЄДРПОУ </a:t>
            </a:r>
            <a:r>
              <a:rPr dirty="0" err="1"/>
              <a:t>установи</a:t>
            </a:r>
            <a:r>
              <a:rPr dirty="0"/>
              <a:t>, </a:t>
            </a:r>
            <a:r>
              <a:rPr dirty="0" err="1"/>
              <a:t>де</a:t>
            </a:r>
            <a:r>
              <a:rPr dirty="0"/>
              <a:t> </a:t>
            </a:r>
            <a:r>
              <a:rPr dirty="0" err="1"/>
              <a:t>відкриті</a:t>
            </a:r>
            <a:r>
              <a:rPr dirty="0"/>
              <a:t> </a:t>
            </a:r>
            <a:r>
              <a:rPr dirty="0" err="1"/>
              <a:t>рахунки</a:t>
            </a:r>
            <a:r>
              <a:rPr dirty="0"/>
              <a:t> </a:t>
            </a:r>
            <a:r>
              <a:rPr dirty="0" err="1"/>
              <a:t>або</a:t>
            </a:r>
            <a:r>
              <a:rPr dirty="0"/>
              <a:t> </a:t>
            </a:r>
            <a:r>
              <a:rPr dirty="0" err="1"/>
              <a:t>зроблені</a:t>
            </a:r>
            <a:r>
              <a:rPr dirty="0"/>
              <a:t> </a:t>
            </a:r>
            <a:r>
              <a:rPr dirty="0" err="1"/>
              <a:t>внески</a:t>
            </a:r>
            <a:endParaRPr dirty="0"/>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Shape 485"/>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26</a:t>
            </a:fld>
            <a:endParaRPr/>
          </a:p>
        </p:txBody>
      </p:sp>
      <p:pic>
        <p:nvPicPr>
          <p:cNvPr id="486" name="Картинки по запросу гроші фото.jpg" descr="Картинки по запросу гроші фото"/>
          <p:cNvPicPr>
            <a:picLocks noChangeAspect="1"/>
          </p:cNvPicPr>
          <p:nvPr/>
        </p:nvPicPr>
        <p:blipFill>
          <a:blip r:embed="rId2" cstate="print">
            <a:extLst/>
          </a:blip>
          <a:stretch>
            <a:fillRect/>
          </a:stretch>
        </p:blipFill>
        <p:spPr>
          <a:xfrm>
            <a:off x="0" y="1168400"/>
            <a:ext cx="3600450" cy="2000250"/>
          </a:xfrm>
          <a:prstGeom prst="rect">
            <a:avLst/>
          </a:prstGeom>
          <a:ln w="12700">
            <a:miter lim="400000"/>
          </a:ln>
        </p:spPr>
      </p:pic>
      <p:pic>
        <p:nvPicPr>
          <p:cNvPr id="487" name="Картинки по запросу гроші фото.jpg" descr="Картинки по запросу гроші фото"/>
          <p:cNvPicPr>
            <a:picLocks noChangeAspect="1"/>
          </p:cNvPicPr>
          <p:nvPr/>
        </p:nvPicPr>
        <p:blipFill>
          <a:blip r:embed="rId3" cstate="print">
            <a:extLst/>
          </a:blip>
          <a:stretch>
            <a:fillRect/>
          </a:stretch>
        </p:blipFill>
        <p:spPr>
          <a:xfrm>
            <a:off x="0" y="0"/>
            <a:ext cx="3600450" cy="1763713"/>
          </a:xfrm>
          <a:prstGeom prst="rect">
            <a:avLst/>
          </a:prstGeom>
          <a:ln w="12700">
            <a:miter lim="400000"/>
          </a:ln>
        </p:spPr>
      </p:pic>
      <p:sp>
        <p:nvSpPr>
          <p:cNvPr id="488" name="Shape 488"/>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489" name="Shape 489"/>
          <p:cNvSpPr/>
          <p:nvPr/>
        </p:nvSpPr>
        <p:spPr>
          <a:xfrm>
            <a:off x="2951162" y="628650"/>
            <a:ext cx="1233488"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490" name="Shape 490"/>
          <p:cNvSpPr/>
          <p:nvPr/>
        </p:nvSpPr>
        <p:spPr>
          <a:xfrm rot="5400000">
            <a:off x="4693443" y="-3758407"/>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494" name="Group 494"/>
          <p:cNvGrpSpPr/>
          <p:nvPr/>
        </p:nvGrpSpPr>
        <p:grpSpPr>
          <a:xfrm>
            <a:off x="-1" y="0"/>
            <a:ext cx="728664" cy="990600"/>
            <a:chOff x="0" y="0"/>
            <a:chExt cx="728662" cy="990600"/>
          </a:xfrm>
        </p:grpSpPr>
        <p:sp>
          <p:nvSpPr>
            <p:cNvPr id="491" name="Shape 491"/>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492" name="Shape 492"/>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493"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495" name="Shape 495"/>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12.</a:t>
            </a:r>
            <a:r>
              <a:rPr sz="2100"/>
              <a:t>    </a:t>
            </a:r>
            <a:r>
              <a:rPr sz="2100">
                <a:effectLst>
                  <a:outerShdw blurRad="12700" dist="25400" dir="2700000" rotWithShape="0">
                    <a:srgbClr val="000000"/>
                  </a:outerShdw>
                </a:effectLst>
              </a:rPr>
              <a:t> </a:t>
            </a:r>
            <a:r>
              <a:rPr sz="2100">
                <a:solidFill>
                  <a:srgbClr val="000000"/>
                </a:solidFill>
                <a:effectLst>
                  <a:outerShdw blurRad="12700" dist="25400" dir="2700000" rotWithShape="0">
                    <a:srgbClr val="FFFFFF"/>
                  </a:outerShdw>
                </a:effectLst>
                <a:latin typeface="Arial"/>
                <a:ea typeface="Arial"/>
                <a:cs typeface="Arial"/>
                <a:sym typeface="Arial"/>
              </a:rPr>
              <a:t>ГРОШОВІ   АКТИВИ</a:t>
            </a:r>
            <a:r>
              <a:rPr sz="1400" b="0">
                <a:solidFill>
                  <a:srgbClr val="000000"/>
                </a:solidFill>
                <a:latin typeface="Arial"/>
                <a:ea typeface="Arial"/>
                <a:cs typeface="Arial"/>
                <a:sym typeface="Arial"/>
              </a:rPr>
              <a:t> </a:t>
            </a:r>
          </a:p>
        </p:txBody>
      </p:sp>
      <p:pic>
        <p:nvPicPr>
          <p:cNvPr id="496" name="image.tif"/>
          <p:cNvPicPr>
            <a:picLocks noChangeAspect="1"/>
          </p:cNvPicPr>
          <p:nvPr/>
        </p:nvPicPr>
        <p:blipFill>
          <a:blip r:embed="rId5" cstate="print">
            <a:extLst/>
          </a:blip>
          <a:stretch>
            <a:fillRect/>
          </a:stretch>
        </p:blipFill>
        <p:spPr>
          <a:xfrm>
            <a:off x="0" y="3006725"/>
            <a:ext cx="3600450" cy="2141538"/>
          </a:xfrm>
          <a:prstGeom prst="rect">
            <a:avLst/>
          </a:prstGeom>
          <a:ln w="12700">
            <a:miter lim="400000"/>
          </a:ln>
        </p:spPr>
      </p:pic>
      <p:sp>
        <p:nvSpPr>
          <p:cNvPr id="497" name="Shape 497"/>
          <p:cNvSpPr>
            <a:spLocks noGrp="1"/>
          </p:cNvSpPr>
          <p:nvPr>
            <p:ph type="body" idx="4294967295"/>
          </p:nvPr>
        </p:nvSpPr>
        <p:spPr>
          <a:xfrm>
            <a:off x="3600450" y="844550"/>
            <a:ext cx="5543550" cy="4303713"/>
          </a:xfrm>
          <a:prstGeom prst="rect">
            <a:avLst/>
          </a:prstGeom>
        </p:spPr>
        <p:txBody>
          <a:bodyPr>
            <a:normAutofit/>
          </a:bodyPr>
          <a:lstStyle/>
          <a:p>
            <a:pPr marL="0" indent="85629" algn="ctr" defTabSz="636317">
              <a:lnSpc>
                <a:spcPct val="80000"/>
              </a:lnSpc>
              <a:spcBef>
                <a:spcPts val="600"/>
              </a:spcBef>
              <a:buSzTx/>
              <a:buNone/>
              <a:defRPr sz="2604" b="1">
                <a:solidFill>
                  <a:srgbClr val="FFFF66"/>
                </a:solidFill>
                <a:effectLst>
                  <a:outerShdw blurRad="11811" dist="23622" dir="2700000" rotWithShape="0">
                    <a:srgbClr val="000000"/>
                  </a:outerShdw>
                </a:effectLst>
              </a:defRPr>
            </a:pPr>
            <a:r>
              <a:t>Небанківські фінансові установи:</a:t>
            </a:r>
            <a:endParaRPr>
              <a:solidFill>
                <a:srgbClr val="EEECE1"/>
              </a:solidFill>
            </a:endParaRPr>
          </a:p>
          <a:p>
            <a:pPr marL="85629" indent="0" defTabSz="636317">
              <a:lnSpc>
                <a:spcPct val="80000"/>
              </a:lnSpc>
              <a:spcBef>
                <a:spcPts val="400"/>
              </a:spcBef>
              <a:buChar char="•"/>
              <a:defRPr sz="1674" b="1">
                <a:solidFill>
                  <a:srgbClr val="EEECE1"/>
                </a:solidFill>
                <a:effectLst>
                  <a:outerShdw blurRad="11811" dist="23622" dir="2700000" rotWithShape="0">
                    <a:srgbClr val="000000"/>
                  </a:outerShdw>
                </a:effectLst>
              </a:defRPr>
            </a:pPr>
            <a:r>
              <a:t>   </a:t>
            </a:r>
            <a:r>
              <a:rPr sz="1860"/>
              <a:t>кредитні спілки</a:t>
            </a:r>
          </a:p>
          <a:p>
            <a:pPr marL="85629" indent="0" defTabSz="636317">
              <a:lnSpc>
                <a:spcPct val="80000"/>
              </a:lnSpc>
              <a:spcBef>
                <a:spcPts val="400"/>
              </a:spcBef>
              <a:buChar char="•"/>
              <a:defRPr sz="1860" b="1">
                <a:solidFill>
                  <a:srgbClr val="EEECE1"/>
                </a:solidFill>
                <a:effectLst>
                  <a:outerShdw blurRad="11811" dist="23622" dir="2700000" rotWithShape="0">
                    <a:srgbClr val="000000"/>
                  </a:outerShdw>
                </a:effectLst>
              </a:defRPr>
            </a:pPr>
            <a:r>
              <a:t>  ломбарди </a:t>
            </a:r>
          </a:p>
          <a:p>
            <a:pPr marL="85629" indent="0" defTabSz="636317">
              <a:lnSpc>
                <a:spcPct val="80000"/>
              </a:lnSpc>
              <a:spcBef>
                <a:spcPts val="400"/>
              </a:spcBef>
              <a:buChar char="•"/>
              <a:defRPr sz="1860" b="1">
                <a:solidFill>
                  <a:srgbClr val="EEECE1"/>
                </a:solidFill>
                <a:effectLst>
                  <a:outerShdw blurRad="11811" dist="23622" dir="2700000" rotWithShape="0">
                    <a:srgbClr val="000000"/>
                  </a:outerShdw>
                </a:effectLst>
              </a:defRPr>
            </a:pPr>
            <a:r>
              <a:t>  лізингові компанії</a:t>
            </a:r>
          </a:p>
          <a:p>
            <a:pPr marL="85629" indent="0" defTabSz="636317">
              <a:lnSpc>
                <a:spcPct val="80000"/>
              </a:lnSpc>
              <a:spcBef>
                <a:spcPts val="400"/>
              </a:spcBef>
              <a:buChar char="•"/>
              <a:defRPr sz="1860" b="1">
                <a:solidFill>
                  <a:srgbClr val="EEECE1"/>
                </a:solidFill>
                <a:effectLst>
                  <a:outerShdw blurRad="11811" dist="23622" dir="2700000" rotWithShape="0">
                    <a:srgbClr val="000000"/>
                  </a:outerShdw>
                </a:effectLst>
              </a:defRPr>
            </a:pPr>
            <a:r>
              <a:t>  довірчі товариства </a:t>
            </a:r>
          </a:p>
          <a:p>
            <a:pPr marL="85629" indent="0" defTabSz="636317">
              <a:lnSpc>
                <a:spcPct val="80000"/>
              </a:lnSpc>
              <a:spcBef>
                <a:spcPts val="400"/>
              </a:spcBef>
              <a:buChar char="•"/>
              <a:defRPr sz="1860" b="1">
                <a:solidFill>
                  <a:srgbClr val="EEECE1"/>
                </a:solidFill>
                <a:effectLst>
                  <a:outerShdw blurRad="11811" dist="23622" dir="2700000" rotWithShape="0">
                    <a:srgbClr val="000000"/>
                  </a:outerShdw>
                </a:effectLst>
              </a:defRPr>
            </a:pPr>
            <a:r>
              <a:t>  страхові компанії</a:t>
            </a:r>
          </a:p>
          <a:p>
            <a:pPr marL="85629" indent="0" defTabSz="636317">
              <a:lnSpc>
                <a:spcPct val="80000"/>
              </a:lnSpc>
              <a:spcBef>
                <a:spcPts val="400"/>
              </a:spcBef>
              <a:buChar char="•"/>
              <a:defRPr sz="1860" b="1">
                <a:solidFill>
                  <a:srgbClr val="EEECE1"/>
                </a:solidFill>
                <a:effectLst>
                  <a:outerShdw blurRad="11811" dist="23622" dir="2700000" rotWithShape="0">
                    <a:srgbClr val="000000"/>
                  </a:outerShdw>
                </a:effectLst>
              </a:defRPr>
            </a:pPr>
            <a:r>
              <a:t>  установи накопичувального пенсійного забезпечення</a:t>
            </a:r>
          </a:p>
          <a:p>
            <a:pPr marL="85629" indent="0" defTabSz="636317">
              <a:lnSpc>
                <a:spcPct val="80000"/>
              </a:lnSpc>
              <a:spcBef>
                <a:spcPts val="400"/>
              </a:spcBef>
              <a:buChar char="•"/>
              <a:defRPr sz="1860" b="1">
                <a:solidFill>
                  <a:srgbClr val="EEECE1"/>
                </a:solidFill>
                <a:effectLst>
                  <a:outerShdw blurRad="11811" dist="23622" dir="2700000" rotWithShape="0">
                    <a:srgbClr val="000000"/>
                  </a:outerShdw>
                </a:effectLst>
              </a:defRPr>
            </a:pPr>
            <a:r>
              <a:t>  інвестиційні фонди і компанії</a:t>
            </a:r>
          </a:p>
          <a:p>
            <a:pPr marL="85629" indent="0" defTabSz="636317">
              <a:lnSpc>
                <a:spcPct val="80000"/>
              </a:lnSpc>
              <a:spcBef>
                <a:spcPts val="400"/>
              </a:spcBef>
              <a:buChar char="•"/>
              <a:defRPr sz="1860" b="1">
                <a:solidFill>
                  <a:srgbClr val="EEECE1"/>
                </a:solidFill>
                <a:effectLst>
                  <a:outerShdw blurRad="11811" dist="23622" dir="2700000" rotWithShape="0">
                    <a:srgbClr val="000000"/>
                  </a:outerShdw>
                </a:effectLst>
              </a:defRPr>
            </a:pPr>
            <a:r>
              <a:t>  інші юридичні особи, виключним видом діяльності яких є надання фінансових послуг.</a:t>
            </a:r>
          </a:p>
          <a:p>
            <a:pPr marL="0" indent="85629" algn="ctr" defTabSz="636317">
              <a:lnSpc>
                <a:spcPct val="80000"/>
              </a:lnSpc>
              <a:spcBef>
                <a:spcPts val="400"/>
              </a:spcBef>
              <a:buSzTx/>
              <a:buNone/>
              <a:defRPr sz="1860" b="1">
                <a:effectLst>
                  <a:outerShdw blurRad="11811" dist="23622" dir="2700000" rotWithShape="0">
                    <a:srgbClr val="FFFFFF"/>
                  </a:outerShdw>
                </a:effectLst>
              </a:defRPr>
            </a:pPr>
            <a:endParaRPr/>
          </a:p>
          <a:p>
            <a:pPr marL="0" indent="85629" algn="ctr" defTabSz="636317">
              <a:lnSpc>
                <a:spcPct val="80000"/>
              </a:lnSpc>
              <a:buSzTx/>
              <a:buNone/>
              <a:defRPr sz="2232" b="1">
                <a:solidFill>
                  <a:srgbClr val="00FF00"/>
                </a:solidFill>
                <a:effectLst>
                  <a:outerShdw blurRad="11811" dist="23622" dir="2700000" rotWithShape="0">
                    <a:srgbClr val="000000"/>
                  </a:outerShdw>
                </a:effectLst>
              </a:defRPr>
            </a:pPr>
            <a:r>
              <a:t>Всі вони внесені до Державного реєстру фінансових установ</a:t>
            </a:r>
            <a:r>
              <a:rPr b="0"/>
              <a:t> </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Shape 509"/>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27</a:t>
            </a:fld>
            <a:endParaRPr/>
          </a:p>
        </p:txBody>
      </p:sp>
      <p:pic>
        <p:nvPicPr>
          <p:cNvPr id="510" name="67_main.jpg" descr="http://vesti-ukr.com/img/article/1419/67_main.jpg"/>
          <p:cNvPicPr>
            <a:picLocks noChangeAspect="1"/>
          </p:cNvPicPr>
          <p:nvPr/>
        </p:nvPicPr>
        <p:blipFill>
          <a:blip r:embed="rId2" cstate="print">
            <a:extLst/>
          </a:blip>
          <a:stretch>
            <a:fillRect/>
          </a:stretch>
        </p:blipFill>
        <p:spPr>
          <a:xfrm>
            <a:off x="0" y="0"/>
            <a:ext cx="8001000" cy="5148263"/>
          </a:xfrm>
          <a:prstGeom prst="rect">
            <a:avLst/>
          </a:prstGeom>
          <a:ln w="12700">
            <a:miter lim="400000"/>
          </a:ln>
        </p:spPr>
      </p:pic>
      <p:sp>
        <p:nvSpPr>
          <p:cNvPr id="511" name="Shape 511"/>
          <p:cNvSpPr/>
          <p:nvPr/>
        </p:nvSpPr>
        <p:spPr>
          <a:xfrm>
            <a:off x="3608387" y="0"/>
            <a:ext cx="5535613"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512" name="Shape 512"/>
          <p:cNvSpPr/>
          <p:nvPr/>
        </p:nvSpPr>
        <p:spPr>
          <a:xfrm>
            <a:off x="2965450" y="696912"/>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grpSp>
        <p:nvGrpSpPr>
          <p:cNvPr id="516" name="Group 516"/>
          <p:cNvGrpSpPr/>
          <p:nvPr/>
        </p:nvGrpSpPr>
        <p:grpSpPr>
          <a:xfrm>
            <a:off x="-1" y="0"/>
            <a:ext cx="728663" cy="990600"/>
            <a:chOff x="0" y="0"/>
            <a:chExt cx="728662" cy="990600"/>
          </a:xfrm>
        </p:grpSpPr>
        <p:sp>
          <p:nvSpPr>
            <p:cNvPr id="513" name="Shape 513"/>
            <p:cNvSpPr/>
            <p:nvPr/>
          </p:nvSpPr>
          <p:spPr>
            <a:xfrm rot="5400000">
              <a:off x="-130970"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514" name="Shape 514"/>
            <p:cNvSpPr/>
            <p:nvPr/>
          </p:nvSpPr>
          <p:spPr>
            <a:xfrm rot="5400000">
              <a:off x="-107995" y="153602"/>
              <a:ext cx="954176" cy="673895"/>
            </a:xfrm>
            <a:custGeom>
              <a:avLst/>
              <a:gdLst/>
              <a:ahLst/>
              <a:cxnLst>
                <a:cxn ang="0">
                  <a:pos x="wd2" y="hd2"/>
                </a:cxn>
                <a:cxn ang="5400000">
                  <a:pos x="wd2" y="hd2"/>
                </a:cxn>
                <a:cxn ang="10800000">
                  <a:pos x="wd2" y="hd2"/>
                </a:cxn>
                <a:cxn ang="16200000">
                  <a:pos x="wd2" y="hd2"/>
                </a:cxn>
              </a:cxnLst>
              <a:rect l="0" t="0" r="r" b="b"/>
              <a:pathLst>
                <a:path w="21600" h="21600" extrusionOk="0">
                  <a:moveTo>
                    <a:pt x="18410" y="0"/>
                  </a:moveTo>
                  <a:lnTo>
                    <a:pt x="0" y="0"/>
                  </a:lnTo>
                  <a:lnTo>
                    <a:pt x="0" y="21600"/>
                  </a:lnTo>
                  <a:lnTo>
                    <a:pt x="18410"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515" name="Герб.png" descr="Герб.png"/>
            <p:cNvPicPr>
              <a:picLocks noChangeAspect="1"/>
            </p:cNvPicPr>
            <p:nvPr/>
          </p:nvPicPr>
          <p:blipFill>
            <a:blip r:embed="rId3" cstate="print">
              <a:extLst/>
            </a:blip>
            <a:stretch>
              <a:fillRect/>
            </a:stretch>
          </p:blipFill>
          <p:spPr>
            <a:xfrm>
              <a:off x="56486" y="212332"/>
              <a:ext cx="647701" cy="550334"/>
            </a:xfrm>
            <a:prstGeom prst="rect">
              <a:avLst/>
            </a:prstGeom>
            <a:ln w="12700" cap="flat">
              <a:noFill/>
              <a:miter lim="400000"/>
            </a:ln>
            <a:effectLst/>
          </p:spPr>
        </p:pic>
      </p:grpSp>
      <p:grpSp>
        <p:nvGrpSpPr>
          <p:cNvPr id="521" name="Group 521"/>
          <p:cNvGrpSpPr/>
          <p:nvPr/>
        </p:nvGrpSpPr>
        <p:grpSpPr>
          <a:xfrm>
            <a:off x="3243072" y="768095"/>
            <a:ext cx="737616" cy="1609345"/>
            <a:chOff x="0" y="0"/>
            <a:chExt cx="737615" cy="1609344"/>
          </a:xfrm>
        </p:grpSpPr>
        <p:grpSp>
          <p:nvGrpSpPr>
            <p:cNvPr id="519" name="Group 519"/>
            <p:cNvGrpSpPr/>
            <p:nvPr/>
          </p:nvGrpSpPr>
          <p:grpSpPr>
            <a:xfrm>
              <a:off x="43052" y="143571"/>
              <a:ext cx="596170" cy="911937"/>
              <a:chOff x="0" y="0"/>
              <a:chExt cx="596168" cy="911936"/>
            </a:xfrm>
          </p:grpSpPr>
          <p:pic>
            <p:nvPicPr>
              <p:cNvPr id="517" name="3.png" descr="3.png"/>
              <p:cNvPicPr>
                <a:picLocks noChangeAspect="1"/>
              </p:cNvPicPr>
              <p:nvPr/>
            </p:nvPicPr>
            <p:blipFill>
              <a:blip r:embed="rId4" cstate="print">
                <a:extLst/>
              </a:blip>
              <a:srcRect r="72656"/>
              <a:stretch>
                <a:fillRect/>
              </a:stretch>
            </p:blipFill>
            <p:spPr>
              <a:xfrm>
                <a:off x="21154" y="0"/>
                <a:ext cx="565703" cy="593975"/>
              </a:xfrm>
              <a:prstGeom prst="rect">
                <a:avLst/>
              </a:prstGeom>
              <a:ln w="19050" cap="flat">
                <a:solidFill>
                  <a:srgbClr val="FFFF99"/>
                </a:solidFill>
                <a:prstDash val="solid"/>
                <a:round/>
              </a:ln>
              <a:effectLst/>
            </p:spPr>
          </p:pic>
          <p:sp>
            <p:nvSpPr>
              <p:cNvPr id="518" name="Shape 518"/>
              <p:cNvSpPr/>
              <p:nvPr/>
            </p:nvSpPr>
            <p:spPr>
              <a:xfrm>
                <a:off x="0" y="589338"/>
                <a:ext cx="596169" cy="3225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4298" tIns="34298" rIns="34298" bIns="34298" numCol="1" anchor="t">
                <a:spAutoFit/>
              </a:bodyPr>
              <a:lstStyle>
                <a:lvl1pPr defTabSz="684212">
                  <a:defRPr sz="1700">
                    <a:solidFill>
                      <a:schemeClr val="accent1"/>
                    </a:solidFill>
                  </a:defRPr>
                </a:lvl1pPr>
              </a:lstStyle>
              <a:p>
                <a:r>
                  <a:t>НАЗК</a:t>
                </a:r>
              </a:p>
            </p:txBody>
          </p:sp>
        </p:grpSp>
        <p:pic>
          <p:nvPicPr>
            <p:cNvPr id="520" name="image.png"/>
            <p:cNvPicPr>
              <a:picLocks noChangeAspect="1"/>
            </p:cNvPicPr>
            <p:nvPr/>
          </p:nvPicPr>
          <p:blipFill>
            <a:blip r:embed="rId5" cstate="print">
              <a:extLst/>
            </a:blip>
            <a:stretch>
              <a:fillRect/>
            </a:stretch>
          </p:blipFill>
          <p:spPr>
            <a:xfrm>
              <a:off x="0" y="0"/>
              <a:ext cx="737616" cy="1609345"/>
            </a:xfrm>
            <a:prstGeom prst="rect">
              <a:avLst/>
            </a:prstGeom>
            <a:ln w="12700" cap="flat">
              <a:noFill/>
              <a:miter lim="400000"/>
            </a:ln>
            <a:effectLst/>
          </p:spPr>
        </p:pic>
      </p:grpSp>
      <p:grpSp>
        <p:nvGrpSpPr>
          <p:cNvPr id="524" name="Group 524"/>
          <p:cNvGrpSpPr/>
          <p:nvPr/>
        </p:nvGrpSpPr>
        <p:grpSpPr>
          <a:xfrm>
            <a:off x="3924300" y="736600"/>
            <a:ext cx="5219701" cy="4411664"/>
            <a:chOff x="0" y="0"/>
            <a:chExt cx="5219700" cy="4411663"/>
          </a:xfrm>
        </p:grpSpPr>
        <p:sp>
          <p:nvSpPr>
            <p:cNvPr id="522" name="Shape 522"/>
            <p:cNvSpPr/>
            <p:nvPr/>
          </p:nvSpPr>
          <p:spPr>
            <a:xfrm>
              <a:off x="0" y="0"/>
              <a:ext cx="5219700" cy="4411663"/>
            </a:xfrm>
            <a:prstGeom prst="rect">
              <a:avLst/>
            </a:prstGeom>
            <a:solidFill>
              <a:srgbClr val="376092"/>
            </a:solidFill>
            <a:ln w="25400" cap="flat">
              <a:solidFill>
                <a:srgbClr val="385D8A"/>
              </a:solidFill>
              <a:prstDash val="solid"/>
              <a:round/>
            </a:ln>
            <a:effectLst/>
          </p:spPr>
          <p:txBody>
            <a:bodyPr wrap="square" lIns="45719" tIns="45719" rIns="45719" bIns="45719" numCol="1" anchor="ctr">
              <a:noAutofit/>
            </a:bodyPr>
            <a:lstStyle/>
            <a:p>
              <a:pPr marL="257175" indent="-257175" defTabSz="684212">
                <a:lnSpc>
                  <a:spcPts val="1500"/>
                </a:lnSpc>
                <a:defRPr sz="1800" b="1">
                  <a:solidFill>
                    <a:srgbClr val="FFFF00"/>
                  </a:solidFill>
                  <a:effectLst>
                    <a:outerShdw blurRad="12700" dist="25400" dir="2700000" rotWithShape="0">
                      <a:srgbClr val="000000"/>
                    </a:outerShdw>
                  </a:effectLst>
                  <a:latin typeface="Times New Roman"/>
                  <a:ea typeface="Times New Roman"/>
                  <a:cs typeface="Times New Roman"/>
                  <a:sym typeface="Times New Roman"/>
                </a:defRPr>
              </a:pPr>
              <a:endParaRPr/>
            </a:p>
          </p:txBody>
        </p:sp>
        <p:sp>
          <p:nvSpPr>
            <p:cNvPr id="523" name="Shape 523"/>
            <p:cNvSpPr/>
            <p:nvPr/>
          </p:nvSpPr>
          <p:spPr>
            <a:xfrm>
              <a:off x="0" y="138592"/>
              <a:ext cx="5219700" cy="413448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98" tIns="34298" rIns="34298" bIns="34298" numCol="1" anchor="ctr">
              <a:spAutoFit/>
            </a:bodyPr>
            <a:lstStyle/>
            <a:p>
              <a:pPr marL="257175" indent="-257175" defTabSz="684212">
                <a:lnSpc>
                  <a:spcPts val="1500"/>
                </a:lnSpc>
                <a:spcBef>
                  <a:spcPts val="400"/>
                </a:spcBef>
                <a:defRPr sz="2400">
                  <a:solidFill>
                    <a:srgbClr val="FFFF00"/>
                  </a:solidFill>
                </a:defRPr>
              </a:pPr>
              <a:r>
                <a:rPr dirty="0"/>
                <a:t>            </a:t>
              </a:r>
            </a:p>
            <a:p>
              <a:pPr marL="257175" indent="-257175" algn="ctr" defTabSz="684212">
                <a:lnSpc>
                  <a:spcPts val="1500"/>
                </a:lnSpc>
                <a:spcBef>
                  <a:spcPts val="400"/>
                </a:spcBef>
                <a:defRPr sz="2400">
                  <a:solidFill>
                    <a:srgbClr val="FFFF00"/>
                  </a:solidFill>
                </a:defRPr>
              </a:pPr>
              <a:r>
                <a:rPr dirty="0" err="1">
                  <a:solidFill>
                    <a:srgbClr val="CCFF33"/>
                  </a:solidFill>
                </a:rPr>
                <a:t>Гроші</a:t>
              </a:r>
              <a:r>
                <a:rPr dirty="0">
                  <a:solidFill>
                    <a:srgbClr val="CCFF33"/>
                  </a:solidFill>
                </a:rPr>
                <a:t> </a:t>
              </a:r>
              <a:r>
                <a:rPr dirty="0" err="1">
                  <a:solidFill>
                    <a:srgbClr val="CCFF33"/>
                  </a:solidFill>
                </a:rPr>
                <a:t>відображаються</a:t>
              </a:r>
              <a:r>
                <a:rPr sz="2700" dirty="0"/>
                <a:t> </a:t>
              </a:r>
            </a:p>
            <a:p>
              <a:pPr marL="257175" indent="-257175" defTabSz="684212">
                <a:lnSpc>
                  <a:spcPts val="1500"/>
                </a:lnSpc>
                <a:spcBef>
                  <a:spcPts val="400"/>
                </a:spcBef>
                <a:defRPr sz="2700">
                  <a:solidFill>
                    <a:srgbClr val="FFFF00"/>
                  </a:solidFill>
                </a:defRPr>
              </a:pPr>
              <a:endParaRPr sz="2700" dirty="0"/>
            </a:p>
            <a:p>
              <a:pPr marL="257175" indent="-257175" defTabSz="684212">
                <a:lnSpc>
                  <a:spcPts val="1500"/>
                </a:lnSpc>
                <a:spcBef>
                  <a:spcPts val="400"/>
                </a:spcBef>
                <a:buSzPct val="100000"/>
                <a:buFont typeface="Wingdings"/>
                <a:buChar char="✓"/>
                <a:defRPr sz="1800" b="1">
                  <a:solidFill>
                    <a:srgbClr val="FFFF00"/>
                  </a:solidFill>
                </a:defRPr>
              </a:pPr>
              <a:r>
                <a:rPr dirty="0"/>
                <a:t>у </a:t>
              </a:r>
              <a:r>
                <a:rPr dirty="0" err="1"/>
                <a:t>розділі</a:t>
              </a:r>
              <a:r>
                <a:rPr dirty="0"/>
                <a:t> «</a:t>
              </a:r>
              <a:r>
                <a:rPr dirty="0" err="1"/>
                <a:t>Доходи</a:t>
              </a:r>
              <a:r>
                <a:rPr dirty="0"/>
                <a:t>» </a:t>
              </a:r>
              <a:r>
                <a:rPr b="0" dirty="0" err="1"/>
                <a:t>за</a:t>
              </a:r>
              <a:r>
                <a:rPr b="0" dirty="0"/>
                <a:t> </a:t>
              </a:r>
              <a:r>
                <a:rPr b="0" dirty="0" err="1"/>
                <a:t>умови</a:t>
              </a:r>
              <a:r>
                <a:rPr b="0" dirty="0"/>
                <a:t> </a:t>
              </a:r>
              <a:r>
                <a:rPr b="0" dirty="0" err="1"/>
                <a:t>їх</a:t>
              </a:r>
              <a:r>
                <a:rPr b="0" dirty="0"/>
                <a:t> </a:t>
              </a:r>
              <a:r>
                <a:rPr b="0" dirty="0" err="1"/>
                <a:t>дарування</a:t>
              </a:r>
              <a:r>
                <a:rPr b="0" dirty="0"/>
                <a:t> у </a:t>
              </a:r>
              <a:r>
                <a:rPr b="0" dirty="0" err="1"/>
                <a:t>розмірі</a:t>
              </a:r>
              <a:r>
                <a:rPr b="0" dirty="0"/>
                <a:t> </a:t>
              </a:r>
              <a:r>
                <a:rPr dirty="0"/>
                <a:t>&gt; 8’810 </a:t>
              </a:r>
              <a:r>
                <a:rPr dirty="0" err="1"/>
                <a:t>грн</a:t>
              </a:r>
              <a:r>
                <a:rPr b="0" dirty="0" smtClean="0"/>
                <a:t>.</a:t>
              </a:r>
              <a:r>
                <a:rPr lang="uk-UA" b="0" dirty="0" smtClean="0"/>
                <a:t> (2018 рік), 9 605 грн. (2019 рік)</a:t>
              </a:r>
              <a:r>
                <a:rPr b="0" dirty="0" smtClean="0"/>
                <a:t> </a:t>
              </a:r>
              <a:endParaRPr b="0" dirty="0"/>
            </a:p>
            <a:p>
              <a:pPr marL="257175" indent="-257175" defTabSz="684212">
                <a:lnSpc>
                  <a:spcPts val="1500"/>
                </a:lnSpc>
                <a:spcBef>
                  <a:spcPts val="400"/>
                </a:spcBef>
                <a:defRPr sz="1800" i="1">
                  <a:solidFill>
                    <a:srgbClr val="FFFF00"/>
                  </a:solidFill>
                </a:defRPr>
              </a:pPr>
              <a:endParaRPr b="0" dirty="0"/>
            </a:p>
            <a:p>
              <a:pPr marL="257175" indent="-257175" defTabSz="684212">
                <a:lnSpc>
                  <a:spcPts val="1500"/>
                </a:lnSpc>
                <a:spcBef>
                  <a:spcPts val="400"/>
                </a:spcBef>
                <a:buSzPct val="100000"/>
                <a:buFont typeface="Wingdings"/>
                <a:buChar char="✓"/>
                <a:defRPr sz="1800">
                  <a:solidFill>
                    <a:srgbClr val="FFFF00"/>
                  </a:solidFill>
                </a:defRPr>
              </a:pPr>
              <a:r>
                <a:rPr dirty="0"/>
                <a:t>У </a:t>
              </a:r>
              <a:r>
                <a:rPr dirty="0" err="1"/>
                <a:t>розділі</a:t>
              </a:r>
              <a:r>
                <a:rPr dirty="0"/>
                <a:t> </a:t>
              </a:r>
              <a:r>
                <a:rPr b="1" dirty="0"/>
                <a:t>«</a:t>
              </a:r>
              <a:r>
                <a:rPr b="1" dirty="0" err="1"/>
                <a:t>Правочини</a:t>
              </a:r>
              <a:r>
                <a:rPr b="1" dirty="0"/>
                <a:t>»  </a:t>
              </a:r>
              <a:r>
                <a:rPr dirty="0"/>
                <a:t>- у </a:t>
              </a:r>
              <a:r>
                <a:rPr dirty="0" err="1"/>
                <a:t>сумі</a:t>
              </a:r>
              <a:r>
                <a:rPr dirty="0"/>
                <a:t> </a:t>
              </a:r>
              <a:r>
                <a:rPr b="1" dirty="0"/>
                <a:t>&gt; </a:t>
              </a:r>
              <a:r>
                <a:rPr b="1" dirty="0" smtClean="0"/>
                <a:t>88</a:t>
              </a:r>
              <a:r>
                <a:rPr lang="uk-UA" b="1" dirty="0" smtClean="0"/>
                <a:t> </a:t>
              </a:r>
              <a:r>
                <a:rPr b="1" dirty="0" smtClean="0"/>
                <a:t>100 </a:t>
              </a:r>
              <a:r>
                <a:rPr b="1" dirty="0" err="1"/>
                <a:t>грн</a:t>
              </a:r>
              <a:r>
                <a:rPr b="1" dirty="0" smtClean="0"/>
                <a:t>.</a:t>
              </a:r>
              <a:r>
                <a:rPr lang="uk-UA" b="1" dirty="0" smtClean="0"/>
                <a:t> (2018 рік); </a:t>
              </a:r>
              <a:r>
                <a:rPr b="1" dirty="0" smtClean="0"/>
                <a:t> </a:t>
              </a:r>
              <a:r>
                <a:rPr lang="en-US" b="1" dirty="0" smtClean="0"/>
                <a:t>&gt; </a:t>
              </a:r>
              <a:r>
                <a:rPr lang="uk-UA" b="1" dirty="0" smtClean="0"/>
                <a:t> 96 050 грн. (2019 рік)</a:t>
              </a:r>
              <a:endParaRPr b="1" dirty="0"/>
            </a:p>
            <a:p>
              <a:pPr marL="257175" indent="-257175" defTabSz="684212">
                <a:lnSpc>
                  <a:spcPts val="1500"/>
                </a:lnSpc>
                <a:spcBef>
                  <a:spcPts val="400"/>
                </a:spcBef>
                <a:defRPr sz="1800">
                  <a:solidFill>
                    <a:srgbClr val="FFFF00"/>
                  </a:solidFill>
                </a:defRPr>
              </a:pPr>
              <a:endParaRPr b="1" dirty="0"/>
            </a:p>
            <a:p>
              <a:pPr marL="257175" indent="-257175" defTabSz="684212">
                <a:lnSpc>
                  <a:spcPts val="1500"/>
                </a:lnSpc>
                <a:spcBef>
                  <a:spcPts val="400"/>
                </a:spcBef>
                <a:buSzPct val="100000"/>
                <a:buFont typeface="Wingdings"/>
                <a:buChar char="✓"/>
                <a:defRPr sz="1800">
                  <a:solidFill>
                    <a:srgbClr val="FFFF00"/>
                  </a:solidFill>
                </a:defRPr>
              </a:pPr>
              <a:r>
                <a:rPr dirty="0"/>
                <a:t>І </a:t>
              </a:r>
              <a:r>
                <a:rPr dirty="0" err="1"/>
                <a:t>якщо</a:t>
              </a:r>
              <a:r>
                <a:rPr dirty="0"/>
                <a:t> </a:t>
              </a:r>
              <a:r>
                <a:rPr dirty="0" err="1"/>
                <a:t>на</a:t>
              </a:r>
              <a:r>
                <a:rPr dirty="0"/>
                <a:t> 31 </a:t>
              </a:r>
              <a:r>
                <a:rPr dirty="0" err="1"/>
                <a:t>грудня</a:t>
              </a:r>
              <a:r>
                <a:rPr dirty="0"/>
                <a:t> </a:t>
              </a:r>
              <a:r>
                <a:rPr dirty="0" err="1"/>
                <a:t>подаровані</a:t>
              </a:r>
              <a:r>
                <a:rPr dirty="0"/>
                <a:t> </a:t>
              </a:r>
              <a:r>
                <a:rPr b="1" dirty="0" err="1"/>
                <a:t>гроші</a:t>
              </a:r>
              <a:r>
                <a:rPr b="1" dirty="0"/>
                <a:t> </a:t>
              </a:r>
              <a:r>
                <a:rPr b="1" dirty="0" err="1"/>
                <a:t>не</a:t>
              </a:r>
              <a:r>
                <a:rPr b="1" dirty="0"/>
                <a:t> </a:t>
              </a:r>
              <a:r>
                <a:rPr b="1" dirty="0" err="1"/>
                <a:t>використані</a:t>
              </a:r>
              <a:r>
                <a:rPr dirty="0"/>
                <a:t>, а </a:t>
              </a:r>
              <a:r>
                <a:rPr dirty="0" err="1"/>
                <a:t>це</a:t>
              </a:r>
              <a:r>
                <a:rPr dirty="0"/>
                <a:t> </a:t>
              </a:r>
              <a:r>
                <a:rPr dirty="0" err="1"/>
                <a:t>планується</a:t>
              </a:r>
              <a:r>
                <a:rPr dirty="0"/>
                <a:t> у </a:t>
              </a:r>
              <a:r>
                <a:rPr dirty="0" err="1"/>
                <a:t>наступному</a:t>
              </a:r>
              <a:r>
                <a:rPr dirty="0"/>
                <a:t> </a:t>
              </a:r>
              <a:r>
                <a:rPr dirty="0" err="1"/>
                <a:t>році</a:t>
              </a:r>
              <a:r>
                <a:rPr dirty="0"/>
                <a:t> – </a:t>
              </a:r>
              <a:r>
                <a:rPr dirty="0" err="1"/>
                <a:t>зазначаються</a:t>
              </a:r>
              <a:r>
                <a:rPr dirty="0"/>
                <a:t> </a:t>
              </a:r>
              <a:r>
                <a:rPr b="1" dirty="0"/>
                <a:t>у </a:t>
              </a:r>
              <a:r>
                <a:rPr b="1" dirty="0" err="1"/>
                <a:t>розділі</a:t>
              </a:r>
              <a:r>
                <a:rPr b="1" dirty="0"/>
                <a:t> «</a:t>
              </a:r>
              <a:r>
                <a:rPr b="1" dirty="0" err="1"/>
                <a:t>Грошові</a:t>
              </a:r>
              <a:r>
                <a:rPr b="1" dirty="0"/>
                <a:t> </a:t>
              </a:r>
              <a:r>
                <a:rPr b="1" dirty="0" err="1"/>
                <a:t>активи</a:t>
              </a:r>
              <a:r>
                <a:rPr b="1" dirty="0"/>
                <a:t>», </a:t>
              </a:r>
              <a:r>
                <a:rPr b="1" dirty="0" err="1"/>
                <a:t>якщо</a:t>
              </a:r>
              <a:r>
                <a:rPr b="1" dirty="0"/>
                <a:t> &gt; 88’100 </a:t>
              </a:r>
              <a:r>
                <a:rPr b="1" dirty="0" err="1"/>
                <a:t>грн</a:t>
              </a:r>
              <a:r>
                <a:rPr b="1" dirty="0"/>
                <a:t>.</a:t>
              </a:r>
              <a:r>
                <a:rPr dirty="0"/>
                <a:t> </a:t>
              </a:r>
              <a:r>
                <a:rPr lang="uk-UA" dirty="0" smtClean="0"/>
                <a:t>(2018 рік), 96 050 грн. (2019 рік)</a:t>
              </a:r>
              <a:endParaRPr dirty="0"/>
            </a:p>
            <a:p>
              <a:pPr marL="257175" indent="-257175" defTabSz="684212">
                <a:lnSpc>
                  <a:spcPts val="1500"/>
                </a:lnSpc>
                <a:spcBef>
                  <a:spcPts val="400"/>
                </a:spcBef>
                <a:buSzPct val="100000"/>
                <a:buFont typeface="Wingdings"/>
                <a:buChar char="✓"/>
                <a:defRPr sz="1800" i="1">
                  <a:solidFill>
                    <a:srgbClr val="FFFF00"/>
                  </a:solidFill>
                </a:defRPr>
              </a:pPr>
              <a:endParaRPr dirty="0"/>
            </a:p>
            <a:p>
              <a:pPr marL="257175" indent="-257175" defTabSz="684212">
                <a:lnSpc>
                  <a:spcPts val="1500"/>
                </a:lnSpc>
                <a:defRPr sz="1800" i="1">
                  <a:solidFill>
                    <a:srgbClr val="FFFF00"/>
                  </a:solidFill>
                  <a:effectLst>
                    <a:outerShdw blurRad="12700" dist="25400" dir="2700000" rotWithShape="0">
                      <a:srgbClr val="000000"/>
                    </a:outerShdw>
                  </a:effectLst>
                </a:defRPr>
              </a:pPr>
              <a:r>
                <a:rPr dirty="0"/>
                <a:t>     </a:t>
              </a:r>
              <a:r>
                <a:rPr b="1" i="0" dirty="0" err="1">
                  <a:latin typeface="Times New Roman"/>
                  <a:ea typeface="Times New Roman"/>
                  <a:cs typeface="Times New Roman"/>
                  <a:sym typeface="Times New Roman"/>
                </a:rPr>
                <a:t>Подаровані</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гроші</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можна</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позичити</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третім</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особам</a:t>
              </a:r>
              <a:r>
                <a:rPr b="1" i="0" dirty="0">
                  <a:latin typeface="Times New Roman"/>
                  <a:ea typeface="Times New Roman"/>
                  <a:cs typeface="Times New Roman"/>
                  <a:sym typeface="Times New Roman"/>
                </a:rPr>
                <a:t>; а </a:t>
              </a:r>
              <a:r>
                <a:rPr b="1" i="0" dirty="0" err="1">
                  <a:latin typeface="Times New Roman"/>
                  <a:ea typeface="Times New Roman"/>
                  <a:cs typeface="Times New Roman"/>
                  <a:sym typeface="Times New Roman"/>
                </a:rPr>
                <a:t>можна</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відправити</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на</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рахунок</a:t>
              </a:r>
              <a:r>
                <a:rPr b="1" i="0" dirty="0">
                  <a:latin typeface="Times New Roman"/>
                  <a:ea typeface="Times New Roman"/>
                  <a:cs typeface="Times New Roman"/>
                  <a:sym typeface="Times New Roman"/>
                </a:rPr>
                <a:t> у </a:t>
              </a:r>
              <a:r>
                <a:rPr b="1" i="0" dirty="0" err="1">
                  <a:latin typeface="Times New Roman"/>
                  <a:ea typeface="Times New Roman"/>
                  <a:cs typeface="Times New Roman"/>
                  <a:sym typeface="Times New Roman"/>
                </a:rPr>
                <a:t>банк</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Відповідно</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подаровані</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гроші</a:t>
              </a:r>
              <a:r>
                <a:rPr b="1" i="0" dirty="0">
                  <a:latin typeface="Times New Roman"/>
                  <a:ea typeface="Times New Roman"/>
                  <a:cs typeface="Times New Roman"/>
                  <a:sym typeface="Times New Roman"/>
                </a:rPr>
                <a:t> </a:t>
              </a:r>
              <a:r>
                <a:rPr b="1" i="0" dirty="0" err="1">
                  <a:latin typeface="Times New Roman"/>
                  <a:ea typeface="Times New Roman"/>
                  <a:cs typeface="Times New Roman"/>
                  <a:sym typeface="Times New Roman"/>
                </a:rPr>
                <a:t>так</a:t>
              </a:r>
              <a:r>
                <a:rPr b="1" i="0" dirty="0">
                  <a:latin typeface="Times New Roman"/>
                  <a:ea typeface="Times New Roman"/>
                  <a:cs typeface="Times New Roman"/>
                  <a:sym typeface="Times New Roman"/>
                </a:rPr>
                <a:t> і </a:t>
              </a:r>
              <a:r>
                <a:rPr b="1" i="0" dirty="0" err="1">
                  <a:latin typeface="Times New Roman"/>
                  <a:ea typeface="Times New Roman"/>
                  <a:cs typeface="Times New Roman"/>
                  <a:sym typeface="Times New Roman"/>
                </a:rPr>
                <a:t>відображаються</a:t>
              </a:r>
              <a:r>
                <a:rPr b="1" i="0" dirty="0">
                  <a:latin typeface="Times New Roman"/>
                  <a:ea typeface="Times New Roman"/>
                  <a:cs typeface="Times New Roman"/>
                  <a:sym typeface="Times New Roman"/>
                </a:rPr>
                <a:t>.</a:t>
              </a:r>
            </a:p>
          </p:txBody>
        </p:sp>
      </p:grpSp>
      <p:pic>
        <p:nvPicPr>
          <p:cNvPr id="525" name="image.png"/>
          <p:cNvPicPr>
            <a:picLocks noChangeAspect="1"/>
          </p:cNvPicPr>
          <p:nvPr/>
        </p:nvPicPr>
        <p:blipFill>
          <a:blip r:embed="rId6" cstate="print">
            <a:extLst/>
          </a:blip>
          <a:stretch>
            <a:fillRect/>
          </a:stretch>
        </p:blipFill>
        <p:spPr>
          <a:xfrm>
            <a:off x="8643937" y="790575"/>
            <a:ext cx="500063" cy="485775"/>
          </a:xfrm>
          <a:prstGeom prst="rect">
            <a:avLst/>
          </a:prstGeom>
          <a:ln w="12700">
            <a:miter lim="400000"/>
          </a:ln>
          <a:effectLst>
            <a:outerShdw blurRad="190500" rotWithShape="0">
              <a:srgbClr val="000000">
                <a:alpha val="69999"/>
              </a:srgbClr>
            </a:outerShdw>
          </a:effectLst>
        </p:spPr>
      </p:pic>
      <p:sp>
        <p:nvSpPr>
          <p:cNvPr id="526" name="Shape 526"/>
          <p:cNvSpPr/>
          <p:nvPr/>
        </p:nvSpPr>
        <p:spPr>
          <a:xfrm rot="5400000">
            <a:off x="4693443" y="-3758407"/>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sp>
        <p:nvSpPr>
          <p:cNvPr id="527" name="Shape 527"/>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12.</a:t>
            </a:r>
            <a:r>
              <a:rPr sz="2100"/>
              <a:t>    </a:t>
            </a:r>
            <a:r>
              <a:rPr sz="2100">
                <a:effectLst>
                  <a:outerShdw blurRad="12700" dist="25400" dir="2700000" rotWithShape="0">
                    <a:srgbClr val="000000"/>
                  </a:outerShdw>
                </a:effectLst>
              </a:rPr>
              <a:t> </a:t>
            </a:r>
            <a:r>
              <a:rPr sz="2100">
                <a:solidFill>
                  <a:srgbClr val="000000"/>
                </a:solidFill>
                <a:effectLst>
                  <a:outerShdw blurRad="12700" dist="25400" dir="2700000" rotWithShape="0">
                    <a:srgbClr val="FFFFFF"/>
                  </a:outerShdw>
                </a:effectLst>
                <a:latin typeface="Arial"/>
                <a:ea typeface="Arial"/>
                <a:cs typeface="Arial"/>
                <a:sym typeface="Arial"/>
              </a:rPr>
              <a:t>ГРОШОВІ   АКТИВИ</a:t>
            </a:r>
            <a:r>
              <a:rPr sz="1400" b="0">
                <a:solidFill>
                  <a:srgbClr val="000000"/>
                </a:solidFill>
                <a:latin typeface="Arial"/>
                <a:ea typeface="Arial"/>
                <a:cs typeface="Arial"/>
                <a:sym typeface="Arial"/>
              </a:rPr>
              <a:t> </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Shape 529"/>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28</a:t>
            </a:fld>
            <a:endParaRPr/>
          </a:p>
        </p:txBody>
      </p:sp>
      <p:sp>
        <p:nvSpPr>
          <p:cNvPr id="530" name="Shape 530"/>
          <p:cNvSpPr/>
          <p:nvPr/>
        </p:nvSpPr>
        <p:spPr>
          <a:xfrm>
            <a:off x="3384550" y="0"/>
            <a:ext cx="57594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pic>
        <p:nvPicPr>
          <p:cNvPr id="531" name="Картинки по запросу ФІНАНСОВІ ЗОБОВ’ЯЗАННЯ.jpg" descr="Картинки по запросу ФІНАНСОВІ ЗОБОВ’ЯЗАННЯ"/>
          <p:cNvPicPr>
            <a:picLocks noChangeAspect="1"/>
          </p:cNvPicPr>
          <p:nvPr/>
        </p:nvPicPr>
        <p:blipFill>
          <a:blip r:embed="rId2" cstate="print">
            <a:extLst/>
          </a:blip>
          <a:stretch>
            <a:fillRect/>
          </a:stretch>
        </p:blipFill>
        <p:spPr>
          <a:xfrm>
            <a:off x="0" y="0"/>
            <a:ext cx="3600450" cy="2195513"/>
          </a:xfrm>
          <a:prstGeom prst="rect">
            <a:avLst/>
          </a:prstGeom>
          <a:ln w="12700">
            <a:miter lim="400000"/>
          </a:ln>
        </p:spPr>
      </p:pic>
      <p:pic>
        <p:nvPicPr>
          <p:cNvPr id="532" name="image.png"/>
          <p:cNvPicPr>
            <a:picLocks noChangeAspect="1"/>
          </p:cNvPicPr>
          <p:nvPr/>
        </p:nvPicPr>
        <p:blipFill>
          <a:blip r:embed="rId3" cstate="print">
            <a:extLst/>
          </a:blip>
          <a:stretch>
            <a:fillRect/>
          </a:stretch>
        </p:blipFill>
        <p:spPr>
          <a:xfrm>
            <a:off x="0" y="2087562"/>
            <a:ext cx="3600450" cy="3060701"/>
          </a:xfrm>
          <a:prstGeom prst="rect">
            <a:avLst/>
          </a:prstGeom>
          <a:ln w="12700">
            <a:miter lim="400000"/>
          </a:ln>
        </p:spPr>
      </p:pic>
      <p:sp>
        <p:nvSpPr>
          <p:cNvPr id="533" name="Shape 533"/>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537" name="Group 537"/>
          <p:cNvGrpSpPr/>
          <p:nvPr/>
        </p:nvGrpSpPr>
        <p:grpSpPr>
          <a:xfrm>
            <a:off x="-1" y="0"/>
            <a:ext cx="728664" cy="898525"/>
            <a:chOff x="0" y="0"/>
            <a:chExt cx="728662" cy="898525"/>
          </a:xfrm>
        </p:grpSpPr>
        <p:sp>
          <p:nvSpPr>
            <p:cNvPr id="534" name="Shape 534"/>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535" name="Shape 535"/>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536"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538" name="Shape 538"/>
          <p:cNvSpPr/>
          <p:nvPr/>
        </p:nvSpPr>
        <p:spPr>
          <a:xfrm>
            <a:off x="736600" y="253513"/>
            <a:ext cx="8407400" cy="348636"/>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13.    </a:t>
            </a:r>
            <a:r>
              <a:rPr sz="2100">
                <a:solidFill>
                  <a:srgbClr val="000000"/>
                </a:solidFill>
                <a:effectLst>
                  <a:outerShdw blurRad="12700" dist="25400" dir="2700000" rotWithShape="0">
                    <a:srgbClr val="FFFFFF"/>
                  </a:outerShdw>
                </a:effectLst>
                <a:latin typeface="Arial"/>
                <a:ea typeface="Arial"/>
                <a:cs typeface="Arial"/>
                <a:sym typeface="Arial"/>
              </a:rPr>
              <a:t>ФІНАНСОВІ ЗОБОВ’ЯЗАННЯ</a:t>
            </a:r>
            <a:r>
              <a:rPr sz="1400" b="0">
                <a:solidFill>
                  <a:srgbClr val="000000"/>
                </a:solidFill>
                <a:latin typeface="Arial"/>
                <a:ea typeface="Arial"/>
                <a:cs typeface="Arial"/>
                <a:sym typeface="Arial"/>
              </a:rPr>
              <a:t>  </a:t>
            </a:r>
          </a:p>
        </p:txBody>
      </p:sp>
      <p:sp>
        <p:nvSpPr>
          <p:cNvPr id="539" name="Shape 539"/>
          <p:cNvSpPr>
            <a:spLocks noGrp="1"/>
          </p:cNvSpPr>
          <p:nvPr>
            <p:ph type="title" idx="4294967295"/>
          </p:nvPr>
        </p:nvSpPr>
        <p:spPr>
          <a:xfrm>
            <a:off x="3600450" y="736600"/>
            <a:ext cx="5543550" cy="539750"/>
          </a:xfrm>
          <a:prstGeom prst="rect">
            <a:avLst/>
          </a:prstGeom>
        </p:spPr>
        <p:txBody>
          <a:bodyPr>
            <a:normAutofit/>
          </a:bodyPr>
          <a:lstStyle/>
          <a:p>
            <a:pPr>
              <a:defRPr sz="3000" b="1">
                <a:solidFill>
                  <a:schemeClr val="accent2"/>
                </a:solidFill>
                <a:effectLst>
                  <a:outerShdw blurRad="12700" dist="25400" dir="2700000" rotWithShape="0">
                    <a:srgbClr val="000000"/>
                  </a:outerShdw>
                </a:effectLst>
              </a:defRPr>
            </a:pPr>
            <a:r>
              <a:t>Види зобов'язань</a:t>
            </a:r>
            <a:r>
              <a:rPr b="0">
                <a:solidFill>
                  <a:srgbClr val="000000"/>
                </a:solidFill>
              </a:rPr>
              <a:t> </a:t>
            </a:r>
          </a:p>
        </p:txBody>
      </p:sp>
      <p:sp>
        <p:nvSpPr>
          <p:cNvPr id="540" name="Shape 540"/>
          <p:cNvSpPr>
            <a:spLocks noGrp="1"/>
          </p:cNvSpPr>
          <p:nvPr>
            <p:ph type="body" idx="4294967295"/>
          </p:nvPr>
        </p:nvSpPr>
        <p:spPr>
          <a:xfrm>
            <a:off x="3600450" y="1222375"/>
            <a:ext cx="5543550" cy="3925888"/>
          </a:xfrm>
          <a:prstGeom prst="rect">
            <a:avLst/>
          </a:prstGeom>
        </p:spPr>
        <p:txBody>
          <a:bodyPr>
            <a:normAutofit/>
          </a:bodyPr>
          <a:lstStyle/>
          <a:p>
            <a:pPr>
              <a:lnSpc>
                <a:spcPct val="90000"/>
              </a:lnSpc>
              <a:buChar char="•"/>
              <a:defRPr>
                <a:solidFill>
                  <a:srgbClr val="CCFF33"/>
                </a:solidFill>
              </a:defRPr>
            </a:pPr>
            <a:r>
              <a:t>отримані кредити</a:t>
            </a:r>
          </a:p>
          <a:p>
            <a:pPr>
              <a:lnSpc>
                <a:spcPct val="90000"/>
              </a:lnSpc>
              <a:buChar char="•"/>
              <a:defRPr>
                <a:solidFill>
                  <a:srgbClr val="CCFF33"/>
                </a:solidFill>
              </a:defRPr>
            </a:pPr>
            <a:r>
              <a:t> отримані позики</a:t>
            </a:r>
          </a:p>
          <a:p>
            <a:pPr>
              <a:lnSpc>
                <a:spcPct val="90000"/>
              </a:lnSpc>
              <a:buChar char="•"/>
              <a:defRPr>
                <a:solidFill>
                  <a:srgbClr val="CCFF33"/>
                </a:solidFill>
              </a:defRPr>
            </a:pPr>
            <a:r>
              <a:t>зобов’язання за договорами лізингу</a:t>
            </a:r>
          </a:p>
          <a:p>
            <a:pPr>
              <a:lnSpc>
                <a:spcPct val="90000"/>
              </a:lnSpc>
              <a:buChar char="•"/>
              <a:defRPr>
                <a:solidFill>
                  <a:srgbClr val="CCFF33"/>
                </a:solidFill>
              </a:defRPr>
            </a:pPr>
            <a:r>
              <a:t>розмір сплачених коштів в рахунок основної суми позики (кредиту) та процентів за позикою (кредиту)</a:t>
            </a:r>
          </a:p>
          <a:p>
            <a:pPr>
              <a:lnSpc>
                <a:spcPct val="90000"/>
              </a:lnSpc>
              <a:buChar char="•"/>
              <a:defRPr>
                <a:solidFill>
                  <a:srgbClr val="CCFF33"/>
                </a:solidFill>
              </a:defRPr>
            </a:pPr>
            <a:r>
              <a:t>зобов’язання за договорами страхування та недержавного пенсійного забезпечення</a:t>
            </a:r>
          </a:p>
          <a:p>
            <a:pPr>
              <a:lnSpc>
                <a:spcPct val="90000"/>
              </a:lnSpc>
              <a:buChar char="•"/>
              <a:defRPr>
                <a:solidFill>
                  <a:srgbClr val="CCFF33"/>
                </a:solidFill>
              </a:defRPr>
            </a:pPr>
            <a:r>
              <a:t>кошти, позичені у інших осіб</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Shape 542"/>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29</a:t>
            </a:fld>
            <a:endParaRPr/>
          </a:p>
        </p:txBody>
      </p:sp>
      <p:sp>
        <p:nvSpPr>
          <p:cNvPr id="543" name="Shape 543"/>
          <p:cNvSpPr/>
          <p:nvPr/>
        </p:nvSpPr>
        <p:spPr>
          <a:xfrm>
            <a:off x="3384550" y="0"/>
            <a:ext cx="57594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pic>
        <p:nvPicPr>
          <p:cNvPr id="544" name="Картинки по запросу ФІНАНСОВІ ЗОБОВ’ЯЗАННЯ.jpg" descr="Картинки по запросу ФІНАНСОВІ ЗОБОВ’ЯЗАННЯ"/>
          <p:cNvPicPr>
            <a:picLocks noChangeAspect="1"/>
          </p:cNvPicPr>
          <p:nvPr/>
        </p:nvPicPr>
        <p:blipFill>
          <a:blip r:embed="rId2" cstate="print">
            <a:extLst/>
          </a:blip>
          <a:stretch>
            <a:fillRect/>
          </a:stretch>
        </p:blipFill>
        <p:spPr>
          <a:xfrm>
            <a:off x="0" y="0"/>
            <a:ext cx="3600450" cy="2195513"/>
          </a:xfrm>
          <a:prstGeom prst="rect">
            <a:avLst/>
          </a:prstGeom>
          <a:ln w="12700">
            <a:miter lim="400000"/>
          </a:ln>
        </p:spPr>
      </p:pic>
      <p:pic>
        <p:nvPicPr>
          <p:cNvPr id="545" name="image.tif"/>
          <p:cNvPicPr>
            <a:picLocks noChangeAspect="1"/>
          </p:cNvPicPr>
          <p:nvPr/>
        </p:nvPicPr>
        <p:blipFill>
          <a:blip r:embed="rId3" cstate="print">
            <a:extLst/>
          </a:blip>
          <a:stretch>
            <a:fillRect/>
          </a:stretch>
        </p:blipFill>
        <p:spPr>
          <a:xfrm>
            <a:off x="0" y="2087562"/>
            <a:ext cx="3600450" cy="3060701"/>
          </a:xfrm>
          <a:prstGeom prst="rect">
            <a:avLst/>
          </a:prstGeom>
          <a:ln w="12700">
            <a:miter lim="400000"/>
          </a:ln>
        </p:spPr>
      </p:pic>
      <p:sp>
        <p:nvSpPr>
          <p:cNvPr id="546" name="Shape 546"/>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550" name="Group 550"/>
          <p:cNvGrpSpPr/>
          <p:nvPr/>
        </p:nvGrpSpPr>
        <p:grpSpPr>
          <a:xfrm>
            <a:off x="-1" y="0"/>
            <a:ext cx="728664" cy="898525"/>
            <a:chOff x="0" y="0"/>
            <a:chExt cx="728662" cy="898525"/>
          </a:xfrm>
        </p:grpSpPr>
        <p:sp>
          <p:nvSpPr>
            <p:cNvPr id="547" name="Shape 547"/>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548" name="Shape 548"/>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549"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pic>
        <p:nvPicPr>
          <p:cNvPr id="551" name="Похожее изображение.jpg" descr="Похожее изображение"/>
          <p:cNvPicPr>
            <a:picLocks noChangeAspect="1"/>
          </p:cNvPicPr>
          <p:nvPr/>
        </p:nvPicPr>
        <p:blipFill>
          <a:blip r:embed="rId5" cstate="print">
            <a:extLst/>
          </a:blip>
          <a:stretch>
            <a:fillRect/>
          </a:stretch>
        </p:blipFill>
        <p:spPr>
          <a:xfrm>
            <a:off x="2141537" y="3773487"/>
            <a:ext cx="1404938" cy="1374776"/>
          </a:xfrm>
          <a:prstGeom prst="rect">
            <a:avLst/>
          </a:prstGeom>
          <a:ln w="12700">
            <a:miter lim="400000"/>
          </a:ln>
        </p:spPr>
      </p:pic>
      <p:sp>
        <p:nvSpPr>
          <p:cNvPr id="552" name="Shape 552"/>
          <p:cNvSpPr/>
          <p:nvPr/>
        </p:nvSpPr>
        <p:spPr>
          <a:xfrm>
            <a:off x="736600" y="253513"/>
            <a:ext cx="8407400" cy="348636"/>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13.    </a:t>
            </a:r>
            <a:r>
              <a:rPr sz="2100">
                <a:solidFill>
                  <a:srgbClr val="000000"/>
                </a:solidFill>
                <a:effectLst>
                  <a:outerShdw blurRad="12700" dist="25400" dir="2700000" rotWithShape="0">
                    <a:srgbClr val="FFFFFF"/>
                  </a:outerShdw>
                </a:effectLst>
                <a:latin typeface="Arial"/>
                <a:ea typeface="Arial"/>
                <a:cs typeface="Arial"/>
                <a:sym typeface="Arial"/>
              </a:rPr>
              <a:t>ФІНАНСОВІ ЗОБОВ’ЯЗАННЯ</a:t>
            </a:r>
            <a:r>
              <a:rPr sz="1400" b="0">
                <a:solidFill>
                  <a:srgbClr val="000000"/>
                </a:solidFill>
                <a:latin typeface="Arial"/>
                <a:ea typeface="Arial"/>
                <a:cs typeface="Arial"/>
                <a:sym typeface="Arial"/>
              </a:rPr>
              <a:t>  </a:t>
            </a:r>
          </a:p>
        </p:txBody>
      </p:sp>
      <p:sp>
        <p:nvSpPr>
          <p:cNvPr id="553" name="Shape 553"/>
          <p:cNvSpPr>
            <a:spLocks noGrp="1"/>
          </p:cNvSpPr>
          <p:nvPr>
            <p:ph type="title" idx="4294967295"/>
          </p:nvPr>
        </p:nvSpPr>
        <p:spPr>
          <a:xfrm>
            <a:off x="3600450" y="736600"/>
            <a:ext cx="5543550" cy="1622425"/>
          </a:xfrm>
          <a:prstGeom prst="rect">
            <a:avLst/>
          </a:prstGeom>
        </p:spPr>
        <p:txBody>
          <a:bodyPr>
            <a:normAutofit fontScale="90000"/>
          </a:bodyPr>
          <a:lstStyle/>
          <a:p>
            <a:pPr defTabSz="656843">
              <a:defRPr sz="2592">
                <a:solidFill>
                  <a:srgbClr val="F81636"/>
                </a:solidFill>
                <a:effectLst>
                  <a:outerShdw blurRad="12192" dist="24384" dir="2700000" rotWithShape="0">
                    <a:srgbClr val="000000"/>
                  </a:outerShdw>
                </a:effectLst>
              </a:defRPr>
            </a:pPr>
            <a:r>
              <a:rPr dirty="0" err="1"/>
              <a:t>Якщо</a:t>
            </a:r>
            <a:r>
              <a:rPr dirty="0"/>
              <a:t> </a:t>
            </a:r>
            <a:r>
              <a:rPr dirty="0" err="1"/>
              <a:t>розмір</a:t>
            </a:r>
            <a:r>
              <a:rPr dirty="0"/>
              <a:t> </a:t>
            </a:r>
            <a:r>
              <a:rPr dirty="0" err="1"/>
              <a:t>фінансового</a:t>
            </a:r>
            <a:r>
              <a:rPr dirty="0"/>
              <a:t> </a:t>
            </a:r>
            <a:r>
              <a:rPr dirty="0" err="1"/>
              <a:t>зобов’язання</a:t>
            </a:r>
            <a:r>
              <a:rPr dirty="0"/>
              <a:t> </a:t>
            </a:r>
            <a:r>
              <a:rPr dirty="0" err="1"/>
              <a:t>не</a:t>
            </a:r>
            <a:r>
              <a:rPr dirty="0"/>
              <a:t> </a:t>
            </a:r>
            <a:r>
              <a:rPr dirty="0" err="1"/>
              <a:t>перевищує</a:t>
            </a:r>
            <a:r>
              <a:rPr dirty="0"/>
              <a:t> </a:t>
            </a:r>
            <a:r>
              <a:rPr b="1" dirty="0"/>
              <a:t>50 ПМ (</a:t>
            </a:r>
            <a:r>
              <a:rPr b="1" dirty="0" smtClean="0"/>
              <a:t>88</a:t>
            </a:r>
            <a:r>
              <a:rPr lang="uk-UA" b="1" dirty="0" smtClean="0"/>
              <a:t> </a:t>
            </a:r>
            <a:r>
              <a:rPr b="1" dirty="0" smtClean="0"/>
              <a:t>100</a:t>
            </a:r>
            <a:r>
              <a:rPr dirty="0" smtClean="0"/>
              <a:t>грн</a:t>
            </a:r>
            <a:r>
              <a:rPr lang="uk-UA" dirty="0" smtClean="0"/>
              <a:t> – 2018, </a:t>
            </a:r>
            <a:br>
              <a:rPr lang="uk-UA" dirty="0" smtClean="0"/>
            </a:br>
            <a:r>
              <a:rPr lang="uk-UA" b="1" dirty="0" smtClean="0"/>
              <a:t>96 050 грн</a:t>
            </a:r>
            <a:r>
              <a:rPr lang="uk-UA" dirty="0" smtClean="0"/>
              <a:t>. – 2019 рік</a:t>
            </a:r>
            <a:r>
              <a:rPr b="1" dirty="0" smtClean="0"/>
              <a:t>), </a:t>
            </a:r>
            <a:r>
              <a:rPr dirty="0" err="1"/>
              <a:t>зазначається</a:t>
            </a:r>
            <a:r>
              <a:rPr b="1" dirty="0"/>
              <a:t> </a:t>
            </a:r>
            <a:r>
              <a:rPr b="1" dirty="0" err="1"/>
              <a:t>лише</a:t>
            </a:r>
            <a:r>
              <a:rPr b="1" dirty="0"/>
              <a:t> </a:t>
            </a:r>
            <a:r>
              <a:rPr b="1" dirty="0" err="1"/>
              <a:t>його</a:t>
            </a:r>
            <a:r>
              <a:rPr b="1" dirty="0"/>
              <a:t> </a:t>
            </a:r>
            <a:r>
              <a:rPr b="1" dirty="0" err="1"/>
              <a:t>загальний</a:t>
            </a:r>
            <a:r>
              <a:rPr b="1" dirty="0"/>
              <a:t> </a:t>
            </a:r>
            <a:r>
              <a:rPr b="1" dirty="0" err="1"/>
              <a:t>розмір</a:t>
            </a:r>
            <a:endParaRPr b="1" dirty="0"/>
          </a:p>
        </p:txBody>
      </p:sp>
      <p:sp>
        <p:nvSpPr>
          <p:cNvPr id="554" name="Shape 554"/>
          <p:cNvSpPr>
            <a:spLocks noGrp="1"/>
          </p:cNvSpPr>
          <p:nvPr>
            <p:ph type="body" sz="half" idx="4294967295"/>
          </p:nvPr>
        </p:nvSpPr>
        <p:spPr>
          <a:xfrm>
            <a:off x="3600450" y="2465387"/>
            <a:ext cx="5543550" cy="2682876"/>
          </a:xfrm>
          <a:prstGeom prst="rect">
            <a:avLst/>
          </a:prstGeom>
        </p:spPr>
        <p:txBody>
          <a:bodyPr>
            <a:normAutofit/>
          </a:bodyPr>
          <a:lstStyle/>
          <a:p>
            <a:pPr marL="253031" indent="-253031" defTabSz="677370">
              <a:lnSpc>
                <a:spcPct val="90000"/>
              </a:lnSpc>
              <a:buSzTx/>
              <a:buNone/>
              <a:defRPr sz="2376" b="1"/>
            </a:pPr>
            <a:r>
              <a:t>	</a:t>
            </a:r>
            <a:r>
              <a:rPr>
                <a:solidFill>
                  <a:srgbClr val="CCFF33"/>
                </a:solidFill>
              </a:rPr>
              <a:t>Якщо </a:t>
            </a:r>
            <a:r>
              <a:rPr b="0">
                <a:solidFill>
                  <a:srgbClr val="CCFF33"/>
                </a:solidFill>
              </a:rPr>
              <a:t>забезпеченням виконання зобов’язання </a:t>
            </a:r>
            <a:r>
              <a:rPr>
                <a:solidFill>
                  <a:srgbClr val="CCFF33"/>
                </a:solidFill>
              </a:rPr>
              <a:t>є майно</a:t>
            </a:r>
            <a:r>
              <a:rPr b="0">
                <a:solidFill>
                  <a:srgbClr val="CCFF33"/>
                </a:solidFill>
              </a:rPr>
              <a:t> - зазначаються його вид, місцезнаходження, вартість та дані про власника. </a:t>
            </a:r>
            <a:endParaRPr>
              <a:solidFill>
                <a:srgbClr val="CCFF33"/>
              </a:solidFill>
            </a:endParaRPr>
          </a:p>
          <a:p>
            <a:pPr marL="253031" indent="-253031" defTabSz="677370">
              <a:lnSpc>
                <a:spcPct val="90000"/>
              </a:lnSpc>
              <a:buSzTx/>
              <a:buNone/>
              <a:defRPr sz="2376">
                <a:solidFill>
                  <a:srgbClr val="CCFF33"/>
                </a:solidFill>
              </a:defRPr>
            </a:pPr>
            <a:r>
              <a:t>    </a:t>
            </a:r>
            <a:r>
              <a:rPr>
                <a:solidFill>
                  <a:srgbClr val="FFFF66"/>
                </a:solidFill>
              </a:rPr>
              <a:t>Я</a:t>
            </a:r>
            <a:r>
              <a:rPr b="1">
                <a:solidFill>
                  <a:srgbClr val="FFFF66"/>
                </a:solidFill>
              </a:rPr>
              <a:t>кщо засобом забезпечення </a:t>
            </a:r>
            <a:r>
              <a:rPr>
                <a:solidFill>
                  <a:srgbClr val="FFFF66"/>
                </a:solidFill>
              </a:rPr>
              <a:t>зобов’язання </a:t>
            </a:r>
            <a:r>
              <a:rPr b="1">
                <a:solidFill>
                  <a:srgbClr val="FFFF66"/>
                </a:solidFill>
              </a:rPr>
              <a:t>є порука</a:t>
            </a:r>
            <a:r>
              <a:rPr>
                <a:solidFill>
                  <a:srgbClr val="FFFF66"/>
                </a:solidFill>
              </a:rPr>
              <a:t>, в декларації вказуються дані про поручителя</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a:t>
            </a:fld>
            <a:endParaRPr/>
          </a:p>
        </p:txBody>
      </p:sp>
      <p:sp>
        <p:nvSpPr>
          <p:cNvPr id="47" name="Shape 47"/>
          <p:cNvSpPr/>
          <p:nvPr/>
        </p:nvSpPr>
        <p:spPr>
          <a:xfrm>
            <a:off x="0" y="0"/>
            <a:ext cx="4179888" cy="750888"/>
          </a:xfrm>
          <a:prstGeom prst="rect">
            <a:avLst/>
          </a:prstGeom>
          <a:solidFill>
            <a:srgbClr val="262626"/>
          </a:solidFill>
          <a:ln w="25400">
            <a:solidFill>
              <a:srgbClr val="000000"/>
            </a:solidFill>
          </a:ln>
        </p:spPr>
        <p:txBody>
          <a:bodyPr lIns="45719" rIns="45719" anchor="ctr"/>
          <a:lstStyle/>
          <a:p>
            <a:pPr algn="ctr" defTabSz="684212">
              <a:defRPr>
                <a:solidFill>
                  <a:srgbClr val="FFFFFF"/>
                </a:solidFill>
              </a:defRPr>
            </a:pPr>
            <a:endParaRPr/>
          </a:p>
        </p:txBody>
      </p:sp>
      <p:pic>
        <p:nvPicPr>
          <p:cNvPr id="48" name="Картинки по запросу ЄДИНИЙ РЕЄСТР ДЕКЛАРАЦІЙ.jpg" descr="Картинки по запросу ЄДИНИЙ РЕЄСТР ДЕКЛАРАЦІЙ"/>
          <p:cNvPicPr>
            <a:picLocks noChangeAspect="1"/>
          </p:cNvPicPr>
          <p:nvPr/>
        </p:nvPicPr>
        <p:blipFill>
          <a:blip r:embed="rId2" cstate="print">
            <a:extLst/>
          </a:blip>
          <a:stretch>
            <a:fillRect/>
          </a:stretch>
        </p:blipFill>
        <p:spPr>
          <a:xfrm>
            <a:off x="0" y="642937"/>
            <a:ext cx="6734175" cy="4505326"/>
          </a:xfrm>
          <a:prstGeom prst="rect">
            <a:avLst/>
          </a:prstGeom>
          <a:ln w="12700">
            <a:miter lim="400000"/>
          </a:ln>
        </p:spPr>
      </p:pic>
      <p:sp>
        <p:nvSpPr>
          <p:cNvPr id="49" name="Shape 49"/>
          <p:cNvSpPr/>
          <p:nvPr/>
        </p:nvSpPr>
        <p:spPr>
          <a:xfrm>
            <a:off x="3060699" y="12700"/>
            <a:ext cx="6083302"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defRPr b="1"/>
            </a:pPr>
            <a:endParaRPr/>
          </a:p>
        </p:txBody>
      </p:sp>
      <p:sp>
        <p:nvSpPr>
          <p:cNvPr id="50" name="Shape 50"/>
          <p:cNvSpPr/>
          <p:nvPr/>
        </p:nvSpPr>
        <p:spPr>
          <a:xfrm>
            <a:off x="2413000" y="681037"/>
            <a:ext cx="177165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grpSp>
        <p:nvGrpSpPr>
          <p:cNvPr id="54" name="Group 54"/>
          <p:cNvGrpSpPr/>
          <p:nvPr/>
        </p:nvGrpSpPr>
        <p:grpSpPr>
          <a:xfrm>
            <a:off x="-1" y="0"/>
            <a:ext cx="900114" cy="1135063"/>
            <a:chOff x="0" y="0"/>
            <a:chExt cx="900112" cy="1135062"/>
          </a:xfrm>
        </p:grpSpPr>
        <p:sp>
          <p:nvSpPr>
            <p:cNvPr id="51" name="Shape 51"/>
            <p:cNvSpPr/>
            <p:nvPr/>
          </p:nvSpPr>
          <p:spPr>
            <a:xfrm rot="5400000">
              <a:off x="-117475" y="117475"/>
              <a:ext cx="1135063" cy="90011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52" name="Shape 52"/>
            <p:cNvSpPr/>
            <p:nvPr/>
          </p:nvSpPr>
          <p:spPr>
            <a:xfrm rot="5400000">
              <a:off x="-90672" y="145328"/>
              <a:ext cx="1093024" cy="83343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53" name="Герб.png" descr="Герб.png"/>
            <p:cNvPicPr>
              <a:picLocks noChangeAspect="1"/>
            </p:cNvPicPr>
            <p:nvPr/>
          </p:nvPicPr>
          <p:blipFill>
            <a:blip r:embed="rId3" cstate="print">
              <a:extLst/>
            </a:blip>
            <a:stretch>
              <a:fillRect/>
            </a:stretch>
          </p:blipFill>
          <p:spPr>
            <a:xfrm>
              <a:off x="69777" y="243298"/>
              <a:ext cx="800101" cy="630590"/>
            </a:xfrm>
            <a:prstGeom prst="rect">
              <a:avLst/>
            </a:prstGeom>
            <a:ln w="12700" cap="flat">
              <a:noFill/>
              <a:miter lim="400000"/>
            </a:ln>
            <a:effectLst/>
          </p:spPr>
        </p:pic>
      </p:grpSp>
      <p:grpSp>
        <p:nvGrpSpPr>
          <p:cNvPr id="59" name="Group 59"/>
          <p:cNvGrpSpPr/>
          <p:nvPr/>
        </p:nvGrpSpPr>
        <p:grpSpPr>
          <a:xfrm>
            <a:off x="2723849" y="641730"/>
            <a:ext cx="777461" cy="1696277"/>
            <a:chOff x="0" y="0"/>
            <a:chExt cx="777460" cy="1696275"/>
          </a:xfrm>
        </p:grpSpPr>
        <p:grpSp>
          <p:nvGrpSpPr>
            <p:cNvPr id="57" name="Group 57"/>
            <p:cNvGrpSpPr/>
            <p:nvPr/>
          </p:nvGrpSpPr>
          <p:grpSpPr>
            <a:xfrm>
              <a:off x="46163" y="148023"/>
              <a:ext cx="628373" cy="962412"/>
              <a:chOff x="0" y="0"/>
              <a:chExt cx="628372" cy="962410"/>
            </a:xfrm>
          </p:grpSpPr>
          <p:pic>
            <p:nvPicPr>
              <p:cNvPr id="55" name="3.png" descr="3.png"/>
              <p:cNvPicPr>
                <a:picLocks noChangeAspect="1"/>
              </p:cNvPicPr>
              <p:nvPr/>
            </p:nvPicPr>
            <p:blipFill>
              <a:blip r:embed="rId4" cstate="print">
                <a:extLst/>
              </a:blip>
              <a:srcRect r="72656"/>
              <a:stretch>
                <a:fillRect/>
              </a:stretch>
            </p:blipFill>
            <p:spPr>
              <a:xfrm>
                <a:off x="22238" y="0"/>
                <a:ext cx="594709" cy="626765"/>
              </a:xfrm>
              <a:prstGeom prst="rect">
                <a:avLst/>
              </a:prstGeom>
              <a:ln w="19050" cap="flat">
                <a:solidFill>
                  <a:srgbClr val="FFFF99"/>
                </a:solidFill>
                <a:prstDash val="solid"/>
                <a:round/>
              </a:ln>
              <a:effectLst/>
            </p:spPr>
          </p:pic>
          <p:sp>
            <p:nvSpPr>
              <p:cNvPr id="56" name="Shape 56"/>
              <p:cNvSpPr/>
              <p:nvPr/>
            </p:nvSpPr>
            <p:spPr>
              <a:xfrm>
                <a:off x="0" y="622386"/>
                <a:ext cx="628373" cy="34002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98" tIns="34298" rIns="34298" bIns="34298" numCol="1" anchor="t">
                <a:noAutofit/>
              </a:bodyPr>
              <a:lstStyle>
                <a:lvl1pPr defTabSz="684212">
                  <a:defRPr sz="1700">
                    <a:solidFill>
                      <a:schemeClr val="accent1"/>
                    </a:solidFill>
                  </a:defRPr>
                </a:lvl1pPr>
              </a:lstStyle>
              <a:p>
                <a:r>
                  <a:t>НАЗК</a:t>
                </a:r>
              </a:p>
            </p:txBody>
          </p:sp>
        </p:grpSp>
        <p:pic>
          <p:nvPicPr>
            <p:cNvPr id="58" name="image.png"/>
            <p:cNvPicPr>
              <a:picLocks noChangeAspect="1"/>
            </p:cNvPicPr>
            <p:nvPr/>
          </p:nvPicPr>
          <p:blipFill>
            <a:blip r:embed="rId5" cstate="print">
              <a:extLst/>
            </a:blip>
            <a:stretch>
              <a:fillRect/>
            </a:stretch>
          </p:blipFill>
          <p:spPr>
            <a:xfrm>
              <a:off x="0" y="0"/>
              <a:ext cx="777461" cy="1696276"/>
            </a:xfrm>
            <a:prstGeom prst="rect">
              <a:avLst/>
            </a:prstGeom>
            <a:ln w="12700" cap="flat">
              <a:noFill/>
              <a:miter lim="400000"/>
            </a:ln>
            <a:effectLst/>
          </p:spPr>
        </p:pic>
      </p:grpSp>
      <p:sp>
        <p:nvSpPr>
          <p:cNvPr id="60" name="Shape 60"/>
          <p:cNvSpPr/>
          <p:nvPr/>
        </p:nvSpPr>
        <p:spPr>
          <a:xfrm>
            <a:off x="1817687" y="2736850"/>
            <a:ext cx="269876" cy="52388"/>
          </a:xfrm>
          <a:prstGeom prst="rect">
            <a:avLst/>
          </a:prstGeom>
          <a:solidFill>
            <a:srgbClr val="C5E1FF"/>
          </a:solidFill>
          <a:ln w="12700">
            <a:miter lim="400000"/>
          </a:ln>
        </p:spPr>
        <p:txBody>
          <a:bodyPr lIns="45719" rIns="45719" anchor="ctr"/>
          <a:lstStyle/>
          <a:p>
            <a:pPr algn="ctr" defTabSz="684212">
              <a:defRPr>
                <a:solidFill>
                  <a:srgbClr val="FFFFFF"/>
                </a:solidFill>
              </a:defRPr>
            </a:pPr>
            <a:endParaRPr/>
          </a:p>
        </p:txBody>
      </p:sp>
      <p:pic>
        <p:nvPicPr>
          <p:cNvPr id="61" name="image.png"/>
          <p:cNvPicPr>
            <a:picLocks noChangeAspect="1"/>
          </p:cNvPicPr>
          <p:nvPr/>
        </p:nvPicPr>
        <p:blipFill>
          <a:blip r:embed="rId6" cstate="print">
            <a:extLst/>
          </a:blip>
          <a:stretch>
            <a:fillRect/>
          </a:stretch>
        </p:blipFill>
        <p:spPr>
          <a:xfrm>
            <a:off x="0" y="2844800"/>
            <a:ext cx="3060700" cy="2303463"/>
          </a:xfrm>
          <a:prstGeom prst="rect">
            <a:avLst/>
          </a:prstGeom>
          <a:ln w="12700">
            <a:miter lim="400000"/>
          </a:ln>
        </p:spPr>
      </p:pic>
      <p:sp>
        <p:nvSpPr>
          <p:cNvPr id="62" name="Shape 62"/>
          <p:cNvSpPr/>
          <p:nvPr/>
        </p:nvSpPr>
        <p:spPr>
          <a:xfrm>
            <a:off x="1258887" y="4595809"/>
            <a:ext cx="7578726" cy="241307"/>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defTabSz="684212">
              <a:lnSpc>
                <a:spcPts val="1200"/>
              </a:lnSpc>
              <a:spcBef>
                <a:spcPts val="900"/>
              </a:spcBef>
              <a:defRPr sz="1800">
                <a:solidFill>
                  <a:schemeClr val="accent2"/>
                </a:solidFill>
                <a:effectLst>
                  <a:outerShdw blurRad="12700" dist="25400" dir="2700000" rotWithShape="0">
                    <a:srgbClr val="000000"/>
                  </a:outerShdw>
                </a:effectLst>
              </a:defRPr>
            </a:pPr>
            <a:r>
              <a:t>Д</a:t>
            </a:r>
            <a:r>
              <a:rPr>
                <a:latin typeface="Arial"/>
                <a:ea typeface="Arial"/>
                <a:cs typeface="Arial"/>
                <a:sym typeface="Arial"/>
              </a:rPr>
              <a:t>ля заповнення </a:t>
            </a:r>
            <a:r>
              <a:rPr>
                <a:solidFill>
                  <a:srgbClr val="FFFF00"/>
                </a:solidFill>
                <a:latin typeface="Arial"/>
                <a:ea typeface="Arial"/>
                <a:cs typeface="Arial"/>
                <a:sym typeface="Arial"/>
              </a:rPr>
              <a:t>декларації необхідно отримати дані від членів сім’ї </a:t>
            </a:r>
          </a:p>
        </p:txBody>
      </p:sp>
      <p:sp>
        <p:nvSpPr>
          <p:cNvPr id="63" name="Shape 63"/>
          <p:cNvSpPr>
            <a:spLocks noGrp="1"/>
          </p:cNvSpPr>
          <p:nvPr>
            <p:ph type="title" idx="4294967295"/>
          </p:nvPr>
        </p:nvSpPr>
        <p:spPr>
          <a:xfrm>
            <a:off x="3654425" y="1060450"/>
            <a:ext cx="4989513" cy="858838"/>
          </a:xfrm>
          <a:prstGeom prst="rect">
            <a:avLst/>
          </a:prstGeom>
        </p:spPr>
        <p:txBody>
          <a:bodyPr>
            <a:normAutofit/>
          </a:bodyPr>
          <a:lstStyle>
            <a:lvl1pPr>
              <a:defRPr b="1" i="1">
                <a:solidFill>
                  <a:srgbClr val="FFFF66"/>
                </a:solidFill>
                <a:effectLst>
                  <a:outerShdw blurRad="12700" dist="25400" dir="2700000" rotWithShape="0">
                    <a:srgbClr val="000000"/>
                  </a:outerShdw>
                </a:effectLst>
                <a:latin typeface="Arial"/>
                <a:ea typeface="Arial"/>
                <a:cs typeface="Arial"/>
                <a:sym typeface="Arial"/>
              </a:defRPr>
            </a:lvl1pPr>
          </a:lstStyle>
          <a:p>
            <a:r>
              <a:t>Щорічна декларація</a:t>
            </a:r>
          </a:p>
        </p:txBody>
      </p:sp>
      <p:sp>
        <p:nvSpPr>
          <p:cNvPr id="64" name="Shape 64"/>
          <p:cNvSpPr>
            <a:spLocks noGrp="1"/>
          </p:cNvSpPr>
          <p:nvPr>
            <p:ph type="body" sz="half" idx="4294967295"/>
          </p:nvPr>
        </p:nvSpPr>
        <p:spPr>
          <a:xfrm>
            <a:off x="3266280" y="2093912"/>
            <a:ext cx="5672139" cy="2119311"/>
          </a:xfrm>
          <a:prstGeom prst="rect">
            <a:avLst/>
          </a:prstGeom>
          <a:ln w="25400">
            <a:solidFill>
              <a:schemeClr val="accent1"/>
            </a:solidFill>
            <a:round/>
          </a:ln>
        </p:spPr>
        <p:txBody>
          <a:bodyPr>
            <a:normAutofit/>
          </a:bodyPr>
          <a:lstStyle/>
          <a:p>
            <a:pPr marL="0" indent="0" algn="just" defTabSz="912812">
              <a:spcBef>
                <a:spcPts val="0"/>
              </a:spcBef>
              <a:buSzTx/>
              <a:buFontTx/>
              <a:buNone/>
              <a:defRPr sz="2500"/>
            </a:pPr>
            <a:r>
              <a:t>подається за період з 01.01. до 31.12. минулого періоду включно;</a:t>
            </a:r>
            <a:endParaRPr>
              <a:solidFill>
                <a:srgbClr val="FF9933"/>
              </a:solidFill>
            </a:endParaRPr>
          </a:p>
          <a:p>
            <a:pPr marL="0" indent="0" algn="just" defTabSz="912812">
              <a:spcBef>
                <a:spcPts val="0"/>
              </a:spcBef>
              <a:buSzTx/>
              <a:buFontTx/>
              <a:buNone/>
              <a:defRPr sz="2500"/>
            </a:pPr>
            <a:r>
              <a:t>найбільш зрозуміліший термін її подання – </a:t>
            </a:r>
            <a:r>
              <a:rPr b="1">
                <a:effectLst>
                  <a:outerShdw blurRad="12700" dist="25400" dir="2700000" rotWithShape="0">
                    <a:srgbClr val="000000"/>
                  </a:outerShdw>
                </a:effectLst>
              </a:rPr>
              <a:t>до 1 квітня</a:t>
            </a:r>
            <a:r>
              <a:t> поточного періоду.</a:t>
            </a:r>
          </a:p>
        </p:txBody>
      </p:sp>
      <p:pic>
        <p:nvPicPr>
          <p:cNvPr id="65" name="image.png"/>
          <p:cNvPicPr>
            <a:picLocks noChangeAspect="1"/>
          </p:cNvPicPr>
          <p:nvPr/>
        </p:nvPicPr>
        <p:blipFill>
          <a:blip r:embed="rId7" cstate="print">
            <a:extLst/>
          </a:blip>
          <a:stretch>
            <a:fillRect/>
          </a:stretch>
        </p:blipFill>
        <p:spPr>
          <a:xfrm>
            <a:off x="8643937" y="4446587"/>
            <a:ext cx="500063" cy="487363"/>
          </a:xfrm>
          <a:prstGeom prst="rect">
            <a:avLst/>
          </a:prstGeom>
          <a:ln w="12700">
            <a:miter lim="400000"/>
          </a:ln>
          <a:effectLst>
            <a:outerShdw blurRad="190500" rotWithShape="0">
              <a:srgbClr val="000000">
                <a:alpha val="69999"/>
              </a:srgbClr>
            </a:outerShdw>
          </a:effectLst>
        </p:spPr>
      </p:pic>
      <p:sp>
        <p:nvSpPr>
          <p:cNvPr id="66" name="Shape 66"/>
          <p:cNvSpPr/>
          <p:nvPr/>
        </p:nvSpPr>
        <p:spPr>
          <a:xfrm>
            <a:off x="3391481" y="280511"/>
            <a:ext cx="5515401" cy="574041"/>
          </a:xfrm>
          <a:prstGeom prst="rect">
            <a:avLst/>
          </a:prstGeom>
          <a:solidFill>
            <a:schemeClr val="accent6">
              <a:lumOff val="18921"/>
            </a:schemeClr>
          </a:solidFill>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ctr" defTabSz="684212">
              <a:defRPr sz="3300"/>
            </a:pPr>
            <a:r>
              <a:rPr i="1"/>
              <a:t>РОЗДІЛ 1. ТИП ДЕКЛАРАЦІЇ</a:t>
            </a:r>
            <a:r>
              <a:t> </a:t>
            </a: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Shape 556"/>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30</a:t>
            </a:fld>
            <a:endParaRPr/>
          </a:p>
        </p:txBody>
      </p:sp>
      <p:pic>
        <p:nvPicPr>
          <p:cNvPr id="557" name="Картинки по запросу ВИДАТКИ ТА ПРАВОЧИНИ.jpg" descr="Картинки по запросу ВИДАТКИ ТА ПРАВОЧИНИ"/>
          <p:cNvPicPr>
            <a:picLocks noChangeAspect="1"/>
          </p:cNvPicPr>
          <p:nvPr/>
        </p:nvPicPr>
        <p:blipFill>
          <a:blip r:embed="rId2" cstate="print">
            <a:extLst/>
          </a:blip>
          <a:stretch>
            <a:fillRect/>
          </a:stretch>
        </p:blipFill>
        <p:spPr>
          <a:xfrm>
            <a:off x="0" y="1925637"/>
            <a:ext cx="3654425" cy="2266951"/>
          </a:xfrm>
          <a:prstGeom prst="rect">
            <a:avLst/>
          </a:prstGeom>
          <a:ln w="12700">
            <a:miter lim="400000"/>
          </a:ln>
        </p:spPr>
      </p:pic>
      <p:pic>
        <p:nvPicPr>
          <p:cNvPr id="558" name="image.png"/>
          <p:cNvPicPr>
            <a:picLocks noChangeAspect="1"/>
          </p:cNvPicPr>
          <p:nvPr/>
        </p:nvPicPr>
        <p:blipFill>
          <a:blip r:embed="rId3" cstate="print">
            <a:extLst/>
          </a:blip>
          <a:stretch>
            <a:fillRect/>
          </a:stretch>
        </p:blipFill>
        <p:spPr>
          <a:xfrm>
            <a:off x="0" y="3128962"/>
            <a:ext cx="3600450" cy="2019301"/>
          </a:xfrm>
          <a:prstGeom prst="rect">
            <a:avLst/>
          </a:prstGeom>
          <a:ln w="12700">
            <a:miter lim="400000"/>
          </a:ln>
        </p:spPr>
      </p:pic>
      <p:pic>
        <p:nvPicPr>
          <p:cNvPr id="559" name="Похожее изображение.jpg" descr="Похожее изображение"/>
          <p:cNvPicPr>
            <a:picLocks noChangeAspect="1"/>
          </p:cNvPicPr>
          <p:nvPr/>
        </p:nvPicPr>
        <p:blipFill>
          <a:blip r:embed="rId4" cstate="print">
            <a:extLst/>
          </a:blip>
          <a:stretch>
            <a:fillRect/>
          </a:stretch>
        </p:blipFill>
        <p:spPr>
          <a:xfrm>
            <a:off x="0" y="0"/>
            <a:ext cx="3600450" cy="1979613"/>
          </a:xfrm>
          <a:prstGeom prst="rect">
            <a:avLst/>
          </a:prstGeom>
          <a:ln w="12700">
            <a:miter lim="400000"/>
          </a:ln>
        </p:spPr>
      </p:pic>
      <p:sp>
        <p:nvSpPr>
          <p:cNvPr id="560" name="Shape 560"/>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561" name="Shape 561"/>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565" name="Group 565"/>
          <p:cNvGrpSpPr/>
          <p:nvPr/>
        </p:nvGrpSpPr>
        <p:grpSpPr>
          <a:xfrm>
            <a:off x="-1" y="0"/>
            <a:ext cx="728664" cy="898525"/>
            <a:chOff x="0" y="0"/>
            <a:chExt cx="728662" cy="898525"/>
          </a:xfrm>
        </p:grpSpPr>
        <p:sp>
          <p:nvSpPr>
            <p:cNvPr id="562" name="Shape 562"/>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563" name="Shape 563"/>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564" name="Герб.png" descr="Герб.png"/>
            <p:cNvPicPr>
              <a:picLocks noChangeAspect="1"/>
            </p:cNvPicPr>
            <p:nvPr/>
          </p:nvPicPr>
          <p:blipFill>
            <a:blip r:embed="rId5" cstate="print">
              <a:extLst/>
            </a:blip>
            <a:stretch>
              <a:fillRect/>
            </a:stretch>
          </p:blipFill>
          <p:spPr>
            <a:xfrm>
              <a:off x="56486" y="192596"/>
              <a:ext cx="647701" cy="499181"/>
            </a:xfrm>
            <a:prstGeom prst="rect">
              <a:avLst/>
            </a:prstGeom>
            <a:ln w="12700" cap="flat">
              <a:noFill/>
              <a:miter lim="400000"/>
            </a:ln>
            <a:effectLst/>
          </p:spPr>
        </p:pic>
      </p:grpSp>
      <p:sp>
        <p:nvSpPr>
          <p:cNvPr id="566" name="Shape 566"/>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14.          </a:t>
            </a:r>
            <a:r>
              <a:rPr sz="2100">
                <a:solidFill>
                  <a:srgbClr val="000000"/>
                </a:solidFill>
                <a:effectLst>
                  <a:outerShdw blurRad="12700" dist="25400" dir="2700000" rotWithShape="0">
                    <a:srgbClr val="FFFFFF"/>
                  </a:outerShdw>
                </a:effectLst>
                <a:latin typeface="Times New Roman"/>
                <a:ea typeface="Times New Roman"/>
                <a:cs typeface="Times New Roman"/>
                <a:sym typeface="Times New Roman"/>
              </a:rPr>
              <a:t>ВИДАТКИ ТА ПРАВОЧИНИ</a:t>
            </a:r>
            <a:r>
              <a:rPr sz="1400" b="0">
                <a:solidFill>
                  <a:srgbClr val="000000"/>
                </a:solidFill>
                <a:latin typeface="Arial"/>
                <a:ea typeface="Arial"/>
                <a:cs typeface="Arial"/>
                <a:sym typeface="Arial"/>
              </a:rPr>
              <a:t>   </a:t>
            </a:r>
          </a:p>
        </p:txBody>
      </p:sp>
      <p:sp>
        <p:nvSpPr>
          <p:cNvPr id="567" name="Shape 567"/>
          <p:cNvSpPr>
            <a:spLocks noGrp="1"/>
          </p:cNvSpPr>
          <p:nvPr>
            <p:ph type="title" idx="4294967295"/>
          </p:nvPr>
        </p:nvSpPr>
        <p:spPr>
          <a:xfrm>
            <a:off x="3113087" y="736600"/>
            <a:ext cx="6030913" cy="1622425"/>
          </a:xfrm>
          <a:prstGeom prst="rect">
            <a:avLst/>
          </a:prstGeom>
        </p:spPr>
        <p:txBody>
          <a:bodyPr>
            <a:normAutofit/>
          </a:bodyPr>
          <a:lstStyle/>
          <a:p>
            <a:pPr defTabSz="663686">
              <a:defRPr sz="2328">
                <a:solidFill>
                  <a:srgbClr val="CCFF33"/>
                </a:solidFill>
              </a:defRPr>
            </a:pPr>
            <a:r>
              <a:rPr dirty="0" err="1"/>
              <a:t>Всі</a:t>
            </a:r>
            <a:r>
              <a:rPr dirty="0"/>
              <a:t> </a:t>
            </a:r>
            <a:r>
              <a:rPr dirty="0" err="1"/>
              <a:t>вчинені</a:t>
            </a:r>
            <a:r>
              <a:rPr dirty="0"/>
              <a:t> </a:t>
            </a:r>
            <a:r>
              <a:rPr b="1" dirty="0"/>
              <a:t>у </a:t>
            </a:r>
            <a:r>
              <a:rPr b="1" dirty="0" err="1"/>
              <a:t>звітному</a:t>
            </a:r>
            <a:r>
              <a:rPr b="1" dirty="0"/>
              <a:t> </a:t>
            </a:r>
            <a:r>
              <a:rPr dirty="0" err="1"/>
              <a:t>періоді</a:t>
            </a:r>
            <a:r>
              <a:rPr dirty="0"/>
              <a:t>, </a:t>
            </a:r>
            <a:r>
              <a:rPr dirty="0" err="1"/>
              <a:t>на</a:t>
            </a:r>
            <a:r>
              <a:rPr dirty="0"/>
              <a:t> </a:t>
            </a:r>
            <a:r>
              <a:rPr dirty="0" err="1"/>
              <a:t>підставі</a:t>
            </a:r>
            <a:r>
              <a:rPr dirty="0"/>
              <a:t> </a:t>
            </a:r>
            <a:r>
              <a:rPr dirty="0" err="1"/>
              <a:t>яких</a:t>
            </a:r>
            <a:r>
              <a:rPr dirty="0"/>
              <a:t> у </a:t>
            </a:r>
            <a:r>
              <a:rPr dirty="0" err="1"/>
              <a:t>декларанта</a:t>
            </a:r>
            <a:r>
              <a:rPr dirty="0"/>
              <a:t> </a:t>
            </a:r>
            <a:r>
              <a:rPr b="1" dirty="0" err="1"/>
              <a:t>виникає</a:t>
            </a:r>
            <a:r>
              <a:rPr dirty="0"/>
              <a:t> </a:t>
            </a:r>
            <a:r>
              <a:rPr dirty="0" err="1"/>
              <a:t>або</a:t>
            </a:r>
            <a:r>
              <a:rPr dirty="0"/>
              <a:t> </a:t>
            </a:r>
            <a:r>
              <a:rPr b="1" dirty="0" err="1"/>
              <a:t>припиняється</a:t>
            </a:r>
            <a:r>
              <a:rPr dirty="0"/>
              <a:t> </a:t>
            </a:r>
            <a:r>
              <a:rPr dirty="0" err="1"/>
              <a:t>право</a:t>
            </a:r>
            <a:r>
              <a:rPr dirty="0"/>
              <a:t> </a:t>
            </a:r>
            <a:r>
              <a:rPr dirty="0" err="1"/>
              <a:t>власності</a:t>
            </a:r>
            <a:r>
              <a:rPr dirty="0"/>
              <a:t>, </a:t>
            </a:r>
            <a:r>
              <a:rPr b="1" dirty="0" err="1"/>
              <a:t>володіння</a:t>
            </a:r>
            <a:r>
              <a:rPr b="1" dirty="0"/>
              <a:t/>
            </a:r>
            <a:br>
              <a:rPr b="1" dirty="0"/>
            </a:br>
            <a:r>
              <a:rPr b="1" dirty="0"/>
              <a:t> </a:t>
            </a:r>
            <a:r>
              <a:rPr b="1" dirty="0" err="1"/>
              <a:t>чи</a:t>
            </a:r>
            <a:r>
              <a:rPr b="1" dirty="0"/>
              <a:t> </a:t>
            </a:r>
            <a:r>
              <a:rPr b="1" dirty="0" err="1"/>
              <a:t>користування</a:t>
            </a:r>
            <a:r>
              <a:rPr b="1" dirty="0"/>
              <a:t>:</a:t>
            </a:r>
          </a:p>
        </p:txBody>
      </p:sp>
      <p:sp>
        <p:nvSpPr>
          <p:cNvPr id="568" name="Shape 568"/>
          <p:cNvSpPr>
            <a:spLocks noGrp="1"/>
          </p:cNvSpPr>
          <p:nvPr>
            <p:ph type="body" sz="half" idx="4294967295"/>
          </p:nvPr>
        </p:nvSpPr>
        <p:spPr>
          <a:xfrm>
            <a:off x="3113087" y="2608262"/>
            <a:ext cx="6030913" cy="2540001"/>
          </a:xfrm>
          <a:prstGeom prst="rect">
            <a:avLst/>
          </a:prstGeom>
        </p:spPr>
        <p:txBody>
          <a:bodyPr>
            <a:normAutofit/>
          </a:bodyPr>
          <a:lstStyle/>
          <a:p>
            <a:pPr marL="0" indent="200025" algn="ctr">
              <a:buSzTx/>
              <a:buNone/>
              <a:defRPr>
                <a:solidFill>
                  <a:srgbClr val="FFFF66"/>
                </a:solidFill>
              </a:defRPr>
            </a:pPr>
            <a:r>
              <a:rPr dirty="0" err="1"/>
              <a:t>Зазначаються</a:t>
            </a:r>
            <a:r>
              <a:rPr dirty="0"/>
              <a:t> у </a:t>
            </a:r>
            <a:r>
              <a:rPr dirty="0" err="1"/>
              <a:t>разі</a:t>
            </a:r>
            <a:r>
              <a:rPr dirty="0"/>
              <a:t>, </a:t>
            </a:r>
            <a:r>
              <a:rPr dirty="0" err="1"/>
              <a:t>якщо</a:t>
            </a:r>
            <a:r>
              <a:rPr dirty="0"/>
              <a:t> </a:t>
            </a:r>
            <a:r>
              <a:rPr dirty="0" err="1"/>
              <a:t>розмір</a:t>
            </a:r>
            <a:r>
              <a:rPr dirty="0"/>
              <a:t> </a:t>
            </a:r>
            <a:r>
              <a:rPr dirty="0" err="1"/>
              <a:t>відповідного</a:t>
            </a:r>
            <a:r>
              <a:rPr dirty="0"/>
              <a:t> </a:t>
            </a:r>
            <a:r>
              <a:rPr b="1" dirty="0" err="1"/>
              <a:t>видатку</a:t>
            </a:r>
            <a:r>
              <a:rPr dirty="0"/>
              <a:t> </a:t>
            </a:r>
            <a:r>
              <a:rPr dirty="0" err="1"/>
              <a:t>перевищує</a:t>
            </a:r>
            <a:endParaRPr dirty="0"/>
          </a:p>
          <a:p>
            <a:pPr marL="0" indent="200025" algn="ctr">
              <a:buSzTx/>
              <a:buNone/>
              <a:defRPr b="1">
                <a:solidFill>
                  <a:srgbClr val="FF0000"/>
                </a:solidFill>
              </a:defRPr>
            </a:pPr>
            <a:r>
              <a:rPr dirty="0"/>
              <a:t>50 ПМ (2018 </a:t>
            </a:r>
            <a:r>
              <a:rPr dirty="0" err="1"/>
              <a:t>рік</a:t>
            </a:r>
            <a:r>
              <a:rPr dirty="0"/>
              <a:t> – 88 100 </a:t>
            </a:r>
            <a:r>
              <a:rPr dirty="0" err="1"/>
              <a:t>грн</a:t>
            </a:r>
            <a:r>
              <a:rPr dirty="0" smtClean="0"/>
              <a:t>. </a:t>
            </a:r>
            <a:endParaRPr lang="uk-UA" dirty="0" smtClean="0"/>
          </a:p>
          <a:p>
            <a:pPr marL="0" indent="200025" algn="ctr">
              <a:buSzTx/>
              <a:buNone/>
              <a:defRPr b="1">
                <a:solidFill>
                  <a:srgbClr val="FF0000"/>
                </a:solidFill>
              </a:defRPr>
            </a:pPr>
            <a:r>
              <a:rPr lang="uk-UA" dirty="0" smtClean="0"/>
              <a:t>2019 рік – 96 050 грн.)</a:t>
            </a:r>
            <a:endParaRPr dirty="0"/>
          </a:p>
          <a:p>
            <a:pPr marL="0" indent="200025" algn="ctr">
              <a:spcBef>
                <a:spcPts val="400"/>
              </a:spcBef>
              <a:buSzTx/>
              <a:buNone/>
              <a:defRPr sz="2000" b="1">
                <a:solidFill>
                  <a:srgbClr val="FF0000"/>
                </a:solidFill>
              </a:defRPr>
            </a:pPr>
            <a:r>
              <a:rPr dirty="0"/>
              <a:t> </a:t>
            </a:r>
            <a:r>
              <a:rPr dirty="0" err="1">
                <a:solidFill>
                  <a:srgbClr val="FFFF66"/>
                </a:solidFill>
              </a:rPr>
              <a:t>Д</a:t>
            </a:r>
            <a:r>
              <a:rPr b="0" dirty="0" err="1">
                <a:solidFill>
                  <a:srgbClr val="FFFF66"/>
                </a:solidFill>
              </a:rPr>
              <a:t>о</a:t>
            </a:r>
            <a:r>
              <a:rPr b="0" dirty="0">
                <a:solidFill>
                  <a:srgbClr val="FFFF66"/>
                </a:solidFill>
              </a:rPr>
              <a:t> </a:t>
            </a:r>
            <a:r>
              <a:rPr b="0" dirty="0" err="1">
                <a:solidFill>
                  <a:srgbClr val="FFFF66"/>
                </a:solidFill>
              </a:rPr>
              <a:t>таких</a:t>
            </a:r>
            <a:r>
              <a:rPr b="0" dirty="0">
                <a:solidFill>
                  <a:srgbClr val="FFFF66"/>
                </a:solidFill>
              </a:rPr>
              <a:t> </a:t>
            </a:r>
            <a:r>
              <a:rPr b="0" dirty="0" err="1">
                <a:solidFill>
                  <a:srgbClr val="FFFF66"/>
                </a:solidFill>
              </a:rPr>
              <a:t>відомостей</a:t>
            </a:r>
            <a:r>
              <a:rPr b="0" dirty="0">
                <a:solidFill>
                  <a:srgbClr val="FFFF66"/>
                </a:solidFill>
              </a:rPr>
              <a:t> </a:t>
            </a:r>
            <a:r>
              <a:rPr dirty="0" err="1">
                <a:solidFill>
                  <a:srgbClr val="FFFF66"/>
                </a:solidFill>
              </a:rPr>
              <a:t>включаються</a:t>
            </a:r>
            <a:r>
              <a:rPr dirty="0">
                <a:solidFill>
                  <a:srgbClr val="FFFF66"/>
                </a:solidFill>
              </a:rPr>
              <a:t> </a:t>
            </a:r>
            <a:r>
              <a:rPr dirty="0" err="1">
                <a:solidFill>
                  <a:srgbClr val="FFFF66"/>
                </a:solidFill>
              </a:rPr>
              <a:t>дані</a:t>
            </a:r>
            <a:r>
              <a:rPr dirty="0">
                <a:solidFill>
                  <a:srgbClr val="FFFF66"/>
                </a:solidFill>
              </a:rPr>
              <a:t> </a:t>
            </a:r>
          </a:p>
          <a:p>
            <a:pPr marL="0" indent="200025" algn="ctr">
              <a:spcBef>
                <a:spcPts val="400"/>
              </a:spcBef>
              <a:buSzTx/>
              <a:buNone/>
              <a:defRPr sz="2000" b="1">
                <a:solidFill>
                  <a:srgbClr val="FFFF66"/>
                </a:solidFill>
              </a:defRPr>
            </a:pPr>
            <a:r>
              <a:rPr dirty="0" err="1"/>
              <a:t>про</a:t>
            </a:r>
            <a:r>
              <a:rPr dirty="0"/>
              <a:t> </a:t>
            </a:r>
            <a:r>
              <a:rPr dirty="0" err="1"/>
              <a:t>вид</a:t>
            </a:r>
            <a:r>
              <a:rPr dirty="0"/>
              <a:t> </a:t>
            </a:r>
            <a:r>
              <a:rPr dirty="0" err="1"/>
              <a:t>правочину</a:t>
            </a:r>
            <a:r>
              <a:rPr b="0" dirty="0"/>
              <a:t>, </a:t>
            </a:r>
            <a:r>
              <a:rPr b="0" dirty="0" err="1"/>
              <a:t>його</a:t>
            </a:r>
            <a:r>
              <a:rPr b="0" dirty="0"/>
              <a:t> </a:t>
            </a:r>
            <a:r>
              <a:rPr dirty="0" err="1"/>
              <a:t>предмет</a:t>
            </a:r>
            <a:endParaRPr dirty="0"/>
          </a:p>
        </p:txBody>
      </p:sp>
      <p:pic>
        <p:nvPicPr>
          <p:cNvPr id="569" name="image.png"/>
          <p:cNvPicPr>
            <a:picLocks noChangeAspect="1"/>
          </p:cNvPicPr>
          <p:nvPr/>
        </p:nvPicPr>
        <p:blipFill>
          <a:blip r:embed="rId6" cstate="print">
            <a:extLst/>
          </a:blip>
          <a:stretch>
            <a:fillRect/>
          </a:stretch>
        </p:blipFill>
        <p:spPr>
          <a:xfrm>
            <a:off x="2789237" y="4660900"/>
            <a:ext cx="501651" cy="487363"/>
          </a:xfrm>
          <a:prstGeom prst="rect">
            <a:avLst/>
          </a:prstGeom>
          <a:ln w="12700">
            <a:miter lim="400000"/>
          </a:ln>
          <a:effectLst>
            <a:outerShdw blurRad="190500" rotWithShape="0">
              <a:srgbClr val="000000">
                <a:alpha val="69999"/>
              </a:srgbClr>
            </a:outerShdw>
          </a:effectLst>
        </p:spPr>
      </p:pic>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Shape 571"/>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31</a:t>
            </a:fld>
            <a:endParaRPr/>
          </a:p>
        </p:txBody>
      </p:sp>
      <p:pic>
        <p:nvPicPr>
          <p:cNvPr id="572" name="Картинки по запросу ВИДАТКИ ТА ПРАВОЧИНИ.jpg" descr="Картинки по запросу ВИДАТКИ ТА ПРАВОЧИНИ"/>
          <p:cNvPicPr>
            <a:picLocks noChangeAspect="1"/>
          </p:cNvPicPr>
          <p:nvPr/>
        </p:nvPicPr>
        <p:blipFill>
          <a:blip r:embed="rId2" cstate="print">
            <a:extLst/>
          </a:blip>
          <a:stretch>
            <a:fillRect/>
          </a:stretch>
        </p:blipFill>
        <p:spPr>
          <a:xfrm>
            <a:off x="0" y="1925637"/>
            <a:ext cx="3654425" cy="2266951"/>
          </a:xfrm>
          <a:prstGeom prst="rect">
            <a:avLst/>
          </a:prstGeom>
          <a:ln w="12700">
            <a:miter lim="400000"/>
          </a:ln>
        </p:spPr>
      </p:pic>
      <p:pic>
        <p:nvPicPr>
          <p:cNvPr id="573" name="image.png"/>
          <p:cNvPicPr>
            <a:picLocks noChangeAspect="1"/>
          </p:cNvPicPr>
          <p:nvPr/>
        </p:nvPicPr>
        <p:blipFill>
          <a:blip r:embed="rId3" cstate="print">
            <a:extLst/>
          </a:blip>
          <a:stretch>
            <a:fillRect/>
          </a:stretch>
        </p:blipFill>
        <p:spPr>
          <a:xfrm>
            <a:off x="0" y="3128962"/>
            <a:ext cx="3600450" cy="2019301"/>
          </a:xfrm>
          <a:prstGeom prst="rect">
            <a:avLst/>
          </a:prstGeom>
          <a:ln w="12700">
            <a:miter lim="400000"/>
          </a:ln>
        </p:spPr>
      </p:pic>
      <p:pic>
        <p:nvPicPr>
          <p:cNvPr id="574" name="Похожее изображение.jpg" descr="Похожее изображение"/>
          <p:cNvPicPr>
            <a:picLocks noChangeAspect="1"/>
          </p:cNvPicPr>
          <p:nvPr/>
        </p:nvPicPr>
        <p:blipFill>
          <a:blip r:embed="rId4" cstate="print">
            <a:extLst/>
          </a:blip>
          <a:stretch>
            <a:fillRect/>
          </a:stretch>
        </p:blipFill>
        <p:spPr>
          <a:xfrm>
            <a:off x="0" y="0"/>
            <a:ext cx="3600450" cy="1979613"/>
          </a:xfrm>
          <a:prstGeom prst="rect">
            <a:avLst/>
          </a:prstGeom>
          <a:ln w="12700">
            <a:miter lim="400000"/>
          </a:ln>
        </p:spPr>
      </p:pic>
      <p:sp>
        <p:nvSpPr>
          <p:cNvPr id="575" name="Shape 575"/>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576" name="Shape 576"/>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580" name="Group 580"/>
          <p:cNvGrpSpPr/>
          <p:nvPr/>
        </p:nvGrpSpPr>
        <p:grpSpPr>
          <a:xfrm>
            <a:off x="-1" y="0"/>
            <a:ext cx="728664" cy="898525"/>
            <a:chOff x="0" y="0"/>
            <a:chExt cx="728662" cy="898525"/>
          </a:xfrm>
        </p:grpSpPr>
        <p:sp>
          <p:nvSpPr>
            <p:cNvPr id="577" name="Shape 577"/>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578" name="Shape 578"/>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579" name="Герб.png" descr="Герб.png"/>
            <p:cNvPicPr>
              <a:picLocks noChangeAspect="1"/>
            </p:cNvPicPr>
            <p:nvPr/>
          </p:nvPicPr>
          <p:blipFill>
            <a:blip r:embed="rId5" cstate="print">
              <a:extLst/>
            </a:blip>
            <a:stretch>
              <a:fillRect/>
            </a:stretch>
          </p:blipFill>
          <p:spPr>
            <a:xfrm>
              <a:off x="56486" y="192596"/>
              <a:ext cx="647701" cy="499181"/>
            </a:xfrm>
            <a:prstGeom prst="rect">
              <a:avLst/>
            </a:prstGeom>
            <a:ln w="12700" cap="flat">
              <a:noFill/>
              <a:miter lim="400000"/>
            </a:ln>
            <a:effectLst/>
          </p:spPr>
        </p:pic>
      </p:grpSp>
      <p:sp>
        <p:nvSpPr>
          <p:cNvPr id="581" name="Shape 581"/>
          <p:cNvSpPr/>
          <p:nvPr/>
        </p:nvSpPr>
        <p:spPr>
          <a:xfrm>
            <a:off x="736600" y="252927"/>
            <a:ext cx="8407400"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14.          </a:t>
            </a:r>
            <a:r>
              <a:rPr sz="2100">
                <a:solidFill>
                  <a:srgbClr val="000000"/>
                </a:solidFill>
                <a:effectLst>
                  <a:outerShdw blurRad="12700" dist="25400" dir="2700000" rotWithShape="0">
                    <a:srgbClr val="FFFFFF"/>
                  </a:outerShdw>
                </a:effectLst>
                <a:latin typeface="Times New Roman"/>
                <a:ea typeface="Times New Roman"/>
                <a:cs typeface="Times New Roman"/>
                <a:sym typeface="Times New Roman"/>
              </a:rPr>
              <a:t>ВИДАТКИ ТА ПРАВОЧИНИ</a:t>
            </a:r>
            <a:r>
              <a:rPr sz="1400" b="0">
                <a:solidFill>
                  <a:srgbClr val="000000"/>
                </a:solidFill>
                <a:latin typeface="Arial"/>
                <a:ea typeface="Arial"/>
                <a:cs typeface="Arial"/>
                <a:sym typeface="Arial"/>
              </a:rPr>
              <a:t>   </a:t>
            </a:r>
          </a:p>
        </p:txBody>
      </p:sp>
      <p:sp>
        <p:nvSpPr>
          <p:cNvPr id="582" name="Shape 582"/>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АКЦЕНТИ:</a:t>
            </a:r>
          </a:p>
        </p:txBody>
      </p:sp>
      <p:sp>
        <p:nvSpPr>
          <p:cNvPr id="583" name="Shape 583"/>
          <p:cNvSpPr>
            <a:spLocks noGrp="1"/>
          </p:cNvSpPr>
          <p:nvPr>
            <p:ph type="body" idx="4294967295"/>
          </p:nvPr>
        </p:nvSpPr>
        <p:spPr>
          <a:xfrm>
            <a:off x="3113087" y="1206500"/>
            <a:ext cx="6030913" cy="3816350"/>
          </a:xfrm>
          <a:prstGeom prst="rect">
            <a:avLst/>
          </a:prstGeom>
        </p:spPr>
        <p:txBody>
          <a:bodyPr>
            <a:normAutofit/>
          </a:bodyPr>
          <a:lstStyle/>
          <a:p>
            <a:pPr marL="257159" indent="-192484" defTabSz="663686">
              <a:lnSpc>
                <a:spcPct val="80000"/>
              </a:lnSpc>
              <a:spcBef>
                <a:spcPts val="300"/>
              </a:spcBef>
              <a:buChar char="•"/>
              <a:defRPr sz="1649">
                <a:solidFill>
                  <a:srgbClr val="CCFF33"/>
                </a:solidFill>
              </a:defRPr>
            </a:pPr>
            <a:r>
              <a:t>лише декларанта, а не членів сім’ї!</a:t>
            </a:r>
          </a:p>
          <a:p>
            <a:pPr marL="257159" indent="-192484" defTabSz="663686">
              <a:lnSpc>
                <a:spcPct val="80000"/>
              </a:lnSpc>
              <a:spcBef>
                <a:spcPts val="300"/>
              </a:spcBef>
              <a:buChar char="•"/>
              <a:defRPr sz="1649">
                <a:solidFill>
                  <a:srgbClr val="CCFF33"/>
                </a:solidFill>
              </a:defRPr>
            </a:pPr>
            <a:r>
              <a:t>видатки та правочини вчинені у звітному періоді!</a:t>
            </a:r>
          </a:p>
          <a:p>
            <a:pPr marL="257159" indent="-192484" defTabSz="663686">
              <a:lnSpc>
                <a:spcPct val="80000"/>
              </a:lnSpc>
              <a:spcBef>
                <a:spcPts val="300"/>
              </a:spcBef>
              <a:buChar char="•"/>
              <a:defRPr sz="1649">
                <a:solidFill>
                  <a:srgbClr val="CCFF33"/>
                </a:solidFill>
              </a:defRPr>
            </a:pPr>
            <a:r>
              <a:t>поріг декларування для </a:t>
            </a:r>
            <a:r>
              <a:rPr b="1"/>
              <a:t>видатку </a:t>
            </a:r>
            <a:r>
              <a:rPr b="1">
                <a:latin typeface="Arial"/>
                <a:ea typeface="Arial"/>
                <a:cs typeface="Arial"/>
                <a:sym typeface="Arial"/>
              </a:rPr>
              <a:t>та</a:t>
            </a:r>
            <a:r>
              <a:t> правочину - 50 ПМ</a:t>
            </a:r>
            <a:r>
              <a:rPr b="1">
                <a:effectLst>
                  <a:outerShdw blurRad="12319" dist="24638" dir="2700000" rotWithShape="0">
                    <a:srgbClr val="000000"/>
                  </a:outerShdw>
                </a:effectLst>
              </a:rPr>
              <a:t>!</a:t>
            </a:r>
          </a:p>
          <a:p>
            <a:pPr marL="257159" indent="-192484" defTabSz="663686">
              <a:lnSpc>
                <a:spcPct val="80000"/>
              </a:lnSpc>
              <a:spcBef>
                <a:spcPts val="300"/>
              </a:spcBef>
              <a:buChar char="•"/>
              <a:defRPr sz="1649">
                <a:solidFill>
                  <a:srgbClr val="CCFF33"/>
                </a:solidFill>
              </a:defRPr>
            </a:pPr>
            <a:r>
              <a:t>не має значення, чи перебуває предмет правочину у власності, чи користуванні суб'єкта декларування станом на </a:t>
            </a:r>
            <a:r>
              <a:rPr b="1"/>
              <a:t>31.12!</a:t>
            </a:r>
          </a:p>
          <a:p>
            <a:pPr marL="257159" indent="-192484" defTabSz="663686">
              <a:lnSpc>
                <a:spcPct val="80000"/>
              </a:lnSpc>
              <a:spcBef>
                <a:spcPts val="300"/>
              </a:spcBef>
              <a:buChar char="•"/>
              <a:defRPr sz="1649">
                <a:solidFill>
                  <a:srgbClr val="CCFF33"/>
                </a:solidFill>
              </a:defRPr>
            </a:pPr>
            <a:r>
              <a:t>при зазначенні інформації про </a:t>
            </a:r>
            <a:r>
              <a:rPr b="1"/>
              <a:t>видатки</a:t>
            </a:r>
            <a:r>
              <a:t> не треба дублювати правочин, який спричинив відповідний видаток!</a:t>
            </a:r>
          </a:p>
          <a:p>
            <a:pPr marL="257159" indent="-192484" defTabSz="663686">
              <a:lnSpc>
                <a:spcPct val="80000"/>
              </a:lnSpc>
              <a:spcBef>
                <a:spcPts val="300"/>
              </a:spcBef>
              <a:buChar char="•"/>
              <a:defRPr sz="1649">
                <a:solidFill>
                  <a:srgbClr val="CCFF33"/>
                </a:solidFill>
              </a:defRPr>
            </a:pPr>
            <a:r>
              <a:t>об’єкти декларування, які відображаються в інших розділах декларації, повинні бути також відображені в розділі декларації «Видатки та правочини» як предмет правочину за умови їх набуття у звітному періоді!</a:t>
            </a:r>
          </a:p>
          <a:p>
            <a:pPr marL="257159" indent="-192484" defTabSz="663686">
              <a:lnSpc>
                <a:spcPct val="80000"/>
              </a:lnSpc>
              <a:spcBef>
                <a:spcPts val="300"/>
              </a:spcBef>
              <a:buChar char="•"/>
              <a:defRPr sz="1649">
                <a:solidFill>
                  <a:srgbClr val="CCFF33"/>
                </a:solidFill>
              </a:defRPr>
            </a:pPr>
            <a:r>
              <a:t>у розділі «Видатки та правочини» вказуються правочини, на підставі яких у суб’єкта декларування виникли фінансові зобов’язання, </a:t>
            </a:r>
            <a:r>
              <a:rPr b="1"/>
              <a:t>навіть якщо вони були припинені станом на 31 грудня!</a:t>
            </a:r>
          </a:p>
        </p:txBody>
      </p:sp>
      <p:pic>
        <p:nvPicPr>
          <p:cNvPr id="584" name="image.png"/>
          <p:cNvPicPr>
            <a:picLocks noChangeAspect="1"/>
          </p:cNvPicPr>
          <p:nvPr/>
        </p:nvPicPr>
        <p:blipFill>
          <a:blip r:embed="rId6" cstate="print">
            <a:extLst/>
          </a:blip>
          <a:stretch>
            <a:fillRect/>
          </a:stretch>
        </p:blipFill>
        <p:spPr>
          <a:xfrm>
            <a:off x="2789237" y="4660900"/>
            <a:ext cx="501651" cy="487363"/>
          </a:xfrm>
          <a:prstGeom prst="rect">
            <a:avLst/>
          </a:prstGeom>
          <a:ln w="12700">
            <a:miter lim="400000"/>
          </a:ln>
          <a:effectLst>
            <a:outerShdw blurRad="190500" rotWithShape="0">
              <a:srgbClr val="000000">
                <a:alpha val="69999"/>
              </a:srgbClr>
            </a:outerShdw>
          </a:effectLst>
        </p:spPr>
      </p:pic>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 name="Shape 586"/>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32</a:t>
            </a:fld>
            <a:endParaRPr/>
          </a:p>
        </p:txBody>
      </p:sp>
      <p:pic>
        <p:nvPicPr>
          <p:cNvPr id="587" name="Картинки по запросу РОБОТА ЗА СУМІСНИЦТВОМ.jpg" descr="Картинки по запросу РОБОТА ЗА СУМІСНИЦТВОМ"/>
          <p:cNvPicPr>
            <a:picLocks noChangeAspect="1"/>
          </p:cNvPicPr>
          <p:nvPr/>
        </p:nvPicPr>
        <p:blipFill>
          <a:blip r:embed="rId2" cstate="print">
            <a:extLst/>
          </a:blip>
          <a:stretch>
            <a:fillRect/>
          </a:stretch>
        </p:blipFill>
        <p:spPr>
          <a:xfrm>
            <a:off x="0" y="0"/>
            <a:ext cx="3436938" cy="2930525"/>
          </a:xfrm>
          <a:prstGeom prst="rect">
            <a:avLst/>
          </a:prstGeom>
          <a:ln w="12700">
            <a:miter lim="400000"/>
          </a:ln>
        </p:spPr>
      </p:pic>
      <p:sp>
        <p:nvSpPr>
          <p:cNvPr id="588" name="Shape 588"/>
          <p:cNvSpPr/>
          <p:nvPr/>
        </p:nvSpPr>
        <p:spPr>
          <a:xfrm>
            <a:off x="3384550" y="0"/>
            <a:ext cx="57594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589" name="Shape 589"/>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593" name="Group 593"/>
          <p:cNvGrpSpPr/>
          <p:nvPr/>
        </p:nvGrpSpPr>
        <p:grpSpPr>
          <a:xfrm>
            <a:off x="-1" y="0"/>
            <a:ext cx="728664" cy="898525"/>
            <a:chOff x="0" y="0"/>
            <a:chExt cx="728662" cy="898525"/>
          </a:xfrm>
        </p:grpSpPr>
        <p:sp>
          <p:nvSpPr>
            <p:cNvPr id="590" name="Shape 590"/>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591" name="Shape 591"/>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592" name="Герб.png" descr="Герб.png"/>
            <p:cNvPicPr>
              <a:picLocks noChangeAspect="1"/>
            </p:cNvPicPr>
            <p:nvPr/>
          </p:nvPicPr>
          <p:blipFill>
            <a:blip r:embed="rId3" cstate="print">
              <a:extLst/>
            </a:blip>
            <a:stretch>
              <a:fillRect/>
            </a:stretch>
          </p:blipFill>
          <p:spPr>
            <a:xfrm>
              <a:off x="56486" y="192596"/>
              <a:ext cx="647701" cy="499181"/>
            </a:xfrm>
            <a:prstGeom prst="rect">
              <a:avLst/>
            </a:prstGeom>
            <a:ln w="12700" cap="flat">
              <a:noFill/>
              <a:miter lim="400000"/>
            </a:ln>
            <a:effectLst/>
          </p:spPr>
        </p:pic>
      </p:grpSp>
      <p:sp>
        <p:nvSpPr>
          <p:cNvPr id="594" name="Shape 594"/>
          <p:cNvSpPr/>
          <p:nvPr/>
        </p:nvSpPr>
        <p:spPr>
          <a:xfrm>
            <a:off x="736600" y="253513"/>
            <a:ext cx="8407400" cy="348636"/>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15.       </a:t>
            </a:r>
            <a:r>
              <a:rPr sz="2100">
                <a:solidFill>
                  <a:srgbClr val="000000"/>
                </a:solidFill>
                <a:effectLst>
                  <a:outerShdw blurRad="12700" dist="25400" dir="2700000" rotWithShape="0">
                    <a:srgbClr val="FFFFFF"/>
                  </a:outerShdw>
                </a:effectLst>
                <a:latin typeface="Arial"/>
                <a:ea typeface="Arial"/>
                <a:cs typeface="Arial"/>
                <a:sym typeface="Arial"/>
              </a:rPr>
              <a:t>РОБОТА ЗА СУМІСНИЦТВОМ</a:t>
            </a:r>
            <a:r>
              <a:rPr sz="1400">
                <a:solidFill>
                  <a:srgbClr val="000000"/>
                </a:solidFill>
                <a:latin typeface="Arial"/>
                <a:ea typeface="Arial"/>
                <a:cs typeface="Arial"/>
                <a:sym typeface="Arial"/>
              </a:rPr>
              <a:t> </a:t>
            </a:r>
          </a:p>
        </p:txBody>
      </p:sp>
      <p:pic>
        <p:nvPicPr>
          <p:cNvPr id="595" name="image.png"/>
          <p:cNvPicPr>
            <a:picLocks noChangeAspect="1"/>
          </p:cNvPicPr>
          <p:nvPr/>
        </p:nvPicPr>
        <p:blipFill>
          <a:blip r:embed="rId4" cstate="print">
            <a:extLst/>
          </a:blip>
          <a:stretch>
            <a:fillRect/>
          </a:stretch>
        </p:blipFill>
        <p:spPr>
          <a:xfrm>
            <a:off x="0" y="2660650"/>
            <a:ext cx="3436938" cy="2487613"/>
          </a:xfrm>
          <a:prstGeom prst="rect">
            <a:avLst/>
          </a:prstGeom>
          <a:ln w="12700">
            <a:miter lim="400000"/>
          </a:ln>
        </p:spPr>
      </p:pic>
      <p:sp>
        <p:nvSpPr>
          <p:cNvPr id="596" name="Shape 596"/>
          <p:cNvSpPr>
            <a:spLocks noGrp="1"/>
          </p:cNvSpPr>
          <p:nvPr>
            <p:ph type="body" idx="4294967295"/>
          </p:nvPr>
        </p:nvSpPr>
        <p:spPr>
          <a:xfrm>
            <a:off x="3436937" y="790575"/>
            <a:ext cx="5707063" cy="4357688"/>
          </a:xfrm>
          <a:prstGeom prst="rect">
            <a:avLst/>
          </a:prstGeom>
        </p:spPr>
        <p:txBody>
          <a:bodyPr>
            <a:normAutofit/>
          </a:bodyPr>
          <a:lstStyle/>
          <a:p>
            <a:pPr marL="0" indent="333375">
              <a:buSzTx/>
              <a:buNone/>
              <a:defRPr sz="2100">
                <a:solidFill>
                  <a:srgbClr val="FFFF00"/>
                </a:solidFill>
              </a:defRPr>
            </a:pPr>
            <a:r>
              <a:t>Зазначаються відомості про посаду (роботу), що займається (виконується або виконувалася) за сумісництвом</a:t>
            </a:r>
            <a:r>
              <a:rPr>
                <a:solidFill>
                  <a:srgbClr val="F81636"/>
                </a:solidFill>
              </a:rPr>
              <a:t>.</a:t>
            </a:r>
            <a:r>
              <a:rPr>
                <a:solidFill>
                  <a:srgbClr val="000000"/>
                </a:solidFill>
              </a:rPr>
              <a:t> </a:t>
            </a:r>
          </a:p>
          <a:p>
            <a:pPr marL="0" indent="333375">
              <a:buSzTx/>
              <a:buNone/>
              <a:defRPr sz="2100">
                <a:solidFill>
                  <a:srgbClr val="F81636"/>
                </a:solidFill>
              </a:defRPr>
            </a:pPr>
            <a:r>
              <a:t>Зайняття посади чи робота за сумісництвом відображається, якщо це розпочалося або продовжувалося під час звітного періоду незалежно від тривалості. </a:t>
            </a:r>
          </a:p>
          <a:p>
            <a:pPr marL="0" indent="333375">
              <a:buSzTx/>
              <a:buNone/>
              <a:defRPr sz="2100">
                <a:solidFill>
                  <a:srgbClr val="CCFF33"/>
                </a:solidFill>
              </a:defRPr>
            </a:pPr>
            <a:r>
              <a:t>Якщо у звітному періоді декларант займав посаду або здійснював роботу будь-який час і при цьому станом на 31 грудня він це не здійснює, така посада (робота) відображається у декларації</a:t>
            </a: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Shape 598"/>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33</a:t>
            </a:fld>
            <a:endParaRPr/>
          </a:p>
        </p:txBody>
      </p:sp>
      <p:pic>
        <p:nvPicPr>
          <p:cNvPr id="599" name="Картинки по запросу ЧЛЕНСТВО В ОРГАНІЗАЦІЯХ.jpg" descr="Картинки по запросу ЧЛЕНСТВО В ОРГАНІЗАЦІЯХ"/>
          <p:cNvPicPr>
            <a:picLocks noChangeAspect="1"/>
          </p:cNvPicPr>
          <p:nvPr/>
        </p:nvPicPr>
        <p:blipFill>
          <a:blip r:embed="rId2" cstate="print">
            <a:extLst/>
          </a:blip>
          <a:stretch>
            <a:fillRect/>
          </a:stretch>
        </p:blipFill>
        <p:spPr>
          <a:xfrm>
            <a:off x="0" y="0"/>
            <a:ext cx="3546475" cy="2662238"/>
          </a:xfrm>
          <a:prstGeom prst="rect">
            <a:avLst/>
          </a:prstGeom>
          <a:ln w="12700">
            <a:miter lim="400000"/>
          </a:ln>
        </p:spPr>
      </p:pic>
      <p:sp>
        <p:nvSpPr>
          <p:cNvPr id="600" name="Shape 600"/>
          <p:cNvSpPr/>
          <p:nvPr/>
        </p:nvSpPr>
        <p:spPr>
          <a:xfrm>
            <a:off x="3384550" y="0"/>
            <a:ext cx="57594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01" name="Shape 601"/>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05" name="Group 605"/>
          <p:cNvGrpSpPr/>
          <p:nvPr/>
        </p:nvGrpSpPr>
        <p:grpSpPr>
          <a:xfrm>
            <a:off x="-1" y="0"/>
            <a:ext cx="728664" cy="898525"/>
            <a:chOff x="0" y="0"/>
            <a:chExt cx="728662" cy="898525"/>
          </a:xfrm>
        </p:grpSpPr>
        <p:sp>
          <p:nvSpPr>
            <p:cNvPr id="602" name="Shape 602"/>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03" name="Shape 603"/>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04" name="Герб.png" descr="Герб.png"/>
            <p:cNvPicPr>
              <a:picLocks noChangeAspect="1"/>
            </p:cNvPicPr>
            <p:nvPr/>
          </p:nvPicPr>
          <p:blipFill>
            <a:blip r:embed="rId3" cstate="print">
              <a:extLst/>
            </a:blip>
            <a:stretch>
              <a:fillRect/>
            </a:stretch>
          </p:blipFill>
          <p:spPr>
            <a:xfrm>
              <a:off x="56486" y="192596"/>
              <a:ext cx="647701" cy="499181"/>
            </a:xfrm>
            <a:prstGeom prst="rect">
              <a:avLst/>
            </a:prstGeom>
            <a:ln w="12700" cap="flat">
              <a:noFill/>
              <a:miter lim="400000"/>
            </a:ln>
            <a:effectLst/>
          </p:spPr>
        </p:pic>
      </p:grpSp>
      <p:sp>
        <p:nvSpPr>
          <p:cNvPr id="606" name="Shape 606"/>
          <p:cNvSpPr/>
          <p:nvPr/>
        </p:nvSpPr>
        <p:spPr>
          <a:xfrm>
            <a:off x="736600" y="253513"/>
            <a:ext cx="8407400" cy="348636"/>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1800" b="1">
                <a:solidFill>
                  <a:srgbClr val="1E1C11"/>
                </a:solidFill>
                <a:latin typeface="Cambria"/>
                <a:ea typeface="Cambria"/>
                <a:cs typeface="Cambria"/>
                <a:sym typeface="Cambria"/>
              </a:defRPr>
            </a:pPr>
            <a:r>
              <a:t>Розділ 16.    </a:t>
            </a:r>
            <a:r>
              <a:rPr sz="2100">
                <a:solidFill>
                  <a:srgbClr val="000000"/>
                </a:solidFill>
                <a:latin typeface="Arial"/>
                <a:ea typeface="Arial"/>
                <a:cs typeface="Arial"/>
                <a:sym typeface="Arial"/>
              </a:rPr>
              <a:t>ЧЛЕНСТВО В ОРГАНІЗАЦІЯХ ТА ЇХ ОРГАНАХ</a:t>
            </a:r>
            <a:r>
              <a:rPr sz="1400" b="0">
                <a:solidFill>
                  <a:srgbClr val="000000"/>
                </a:solidFill>
                <a:latin typeface="Arial"/>
                <a:ea typeface="Arial"/>
                <a:cs typeface="Arial"/>
                <a:sym typeface="Arial"/>
              </a:rPr>
              <a:t> </a:t>
            </a:r>
          </a:p>
        </p:txBody>
      </p:sp>
      <p:pic>
        <p:nvPicPr>
          <p:cNvPr id="607" name="image.png"/>
          <p:cNvPicPr>
            <a:picLocks noChangeAspect="1"/>
          </p:cNvPicPr>
          <p:nvPr/>
        </p:nvPicPr>
        <p:blipFill>
          <a:blip r:embed="rId4" cstate="print">
            <a:extLst/>
          </a:blip>
          <a:stretch>
            <a:fillRect/>
          </a:stretch>
        </p:blipFill>
        <p:spPr>
          <a:xfrm>
            <a:off x="0" y="1925637"/>
            <a:ext cx="3384550" cy="3222626"/>
          </a:xfrm>
          <a:prstGeom prst="rect">
            <a:avLst/>
          </a:prstGeom>
          <a:ln w="12700">
            <a:miter lim="400000"/>
          </a:ln>
        </p:spPr>
      </p:pic>
      <p:sp>
        <p:nvSpPr>
          <p:cNvPr id="608" name="Shape 608"/>
          <p:cNvSpPr>
            <a:spLocks noGrp="1"/>
          </p:cNvSpPr>
          <p:nvPr>
            <p:ph type="title" idx="4294967295"/>
          </p:nvPr>
        </p:nvSpPr>
        <p:spPr>
          <a:xfrm>
            <a:off x="3384550" y="952500"/>
            <a:ext cx="5759450" cy="2863850"/>
          </a:xfrm>
          <a:prstGeom prst="rect">
            <a:avLst/>
          </a:prstGeom>
        </p:spPr>
        <p:txBody>
          <a:bodyPr>
            <a:normAutofit fontScale="90000"/>
          </a:bodyPr>
          <a:lstStyle/>
          <a:p>
            <a:pPr defTabSz="677370">
              <a:defRPr sz="2376">
                <a:solidFill>
                  <a:srgbClr val="CCFF33"/>
                </a:solidFill>
              </a:defRPr>
            </a:pPr>
            <a:r>
              <a:t>Входження декларанта до </a:t>
            </a:r>
            <a:r>
              <a:rPr b="1"/>
              <a:t>керівних, ревізійних чи наглядових</a:t>
            </a:r>
            <a:r>
              <a:t> органів:</a:t>
            </a:r>
            <a:br/>
            <a:r>
              <a:rPr b="1">
                <a:solidFill>
                  <a:srgbClr val="FF9900"/>
                </a:solidFill>
              </a:rPr>
              <a:t>громадських об’єднань</a:t>
            </a:r>
            <a:r>
              <a:rPr>
                <a:solidFill>
                  <a:srgbClr val="FF9900"/>
                </a:solidFill>
              </a:rPr>
              <a:t>, </a:t>
            </a:r>
            <a:br>
              <a:rPr>
                <a:solidFill>
                  <a:srgbClr val="FF9900"/>
                </a:solidFill>
              </a:rPr>
            </a:br>
            <a:r>
              <a:rPr b="1">
                <a:solidFill>
                  <a:srgbClr val="FF9900"/>
                </a:solidFill>
              </a:rPr>
              <a:t>благодійних організацій</a:t>
            </a:r>
            <a:r>
              <a:rPr>
                <a:solidFill>
                  <a:srgbClr val="FF9900"/>
                </a:solidFill>
              </a:rPr>
              <a:t>, </a:t>
            </a:r>
            <a:br>
              <a:rPr>
                <a:solidFill>
                  <a:srgbClr val="FF9900"/>
                </a:solidFill>
              </a:rPr>
            </a:br>
            <a:r>
              <a:rPr b="1">
                <a:solidFill>
                  <a:srgbClr val="FF9900"/>
                </a:solidFill>
              </a:rPr>
              <a:t>професійних об’єднань</a:t>
            </a:r>
            <a:r>
              <a:rPr>
                <a:solidFill>
                  <a:srgbClr val="FF9900"/>
                </a:solidFill>
              </a:rPr>
              <a:t>, </a:t>
            </a:r>
            <a:br>
              <a:rPr>
                <a:solidFill>
                  <a:srgbClr val="FF9900"/>
                </a:solidFill>
              </a:rPr>
            </a:br>
            <a:r>
              <a:rPr b="1">
                <a:solidFill>
                  <a:srgbClr val="FF9900"/>
                </a:solidFill>
              </a:rPr>
              <a:t>членство в таких об’єднаннях </a:t>
            </a:r>
            <a:r>
              <a:rPr>
                <a:solidFill>
                  <a:srgbClr val="FF9900"/>
                </a:solidFill>
              </a:rPr>
              <a:t>(організаціях) </a:t>
            </a:r>
            <a:br>
              <a:rPr>
                <a:solidFill>
                  <a:srgbClr val="FF9900"/>
                </a:solidFill>
              </a:rPr>
            </a:br>
            <a:endParaRPr>
              <a:solidFill>
                <a:srgbClr val="FF9900"/>
              </a:solidFill>
            </a:endParaRPr>
          </a:p>
        </p:txBody>
      </p:sp>
      <p:sp>
        <p:nvSpPr>
          <p:cNvPr id="609" name="Shape 609"/>
          <p:cNvSpPr>
            <a:spLocks noGrp="1"/>
          </p:cNvSpPr>
          <p:nvPr>
            <p:ph type="body" sz="quarter" idx="4294967295"/>
          </p:nvPr>
        </p:nvSpPr>
        <p:spPr>
          <a:xfrm>
            <a:off x="3384550" y="3709987"/>
            <a:ext cx="5759450" cy="1438276"/>
          </a:xfrm>
          <a:prstGeom prst="rect">
            <a:avLst/>
          </a:prstGeom>
        </p:spPr>
        <p:txBody>
          <a:bodyPr>
            <a:normAutofit/>
          </a:bodyPr>
          <a:lstStyle/>
          <a:p>
            <a:pPr>
              <a:lnSpc>
                <a:spcPct val="90000"/>
              </a:lnSpc>
              <a:buSzTx/>
              <a:buNone/>
              <a:defRPr sz="2100" b="1" u="sng">
                <a:solidFill>
                  <a:srgbClr val="F81636"/>
                </a:solidFill>
                <a:effectLst>
                  <a:outerShdw blurRad="12700" dist="25400" dir="2700000" rotWithShape="0">
                    <a:srgbClr val="000000"/>
                  </a:outerShdw>
                </a:effectLst>
              </a:defRPr>
            </a:pPr>
            <a:r>
              <a:t>із зазначенням </a:t>
            </a:r>
          </a:p>
          <a:p>
            <a:pPr>
              <a:lnSpc>
                <a:spcPct val="90000"/>
              </a:lnSpc>
              <a:buSzTx/>
              <a:buNone/>
              <a:defRPr sz="2100" b="1">
                <a:solidFill>
                  <a:srgbClr val="F81636"/>
                </a:solidFill>
              </a:defRPr>
            </a:pPr>
            <a:r>
              <a:t> - назви</a:t>
            </a:r>
            <a:r>
              <a:rPr b="0"/>
              <a:t> відповідних об’єднань (організацій) </a:t>
            </a:r>
          </a:p>
          <a:p>
            <a:pPr>
              <a:lnSpc>
                <a:spcPct val="90000"/>
              </a:lnSpc>
              <a:buSzTx/>
              <a:buNone/>
              <a:defRPr sz="2100" b="1">
                <a:solidFill>
                  <a:srgbClr val="F81636"/>
                </a:solidFill>
              </a:defRPr>
            </a:pPr>
            <a:r>
              <a:t> - коду</a:t>
            </a:r>
            <a:r>
              <a:rPr b="0"/>
              <a:t> ЄДРПОУ.</a:t>
            </a:r>
            <a:br>
              <a:rPr b="0"/>
            </a:br>
            <a:endParaRPr b="0"/>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Shape 611"/>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34</a:t>
            </a:fld>
            <a:endParaRPr/>
          </a:p>
        </p:txBody>
      </p:sp>
      <p:pic>
        <p:nvPicPr>
          <p:cNvPr id="612"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2" cstate="print">
            <a:extLst/>
          </a:blip>
          <a:stretch>
            <a:fillRect/>
          </a:stretch>
        </p:blipFill>
        <p:spPr>
          <a:xfrm>
            <a:off x="0" y="3348037"/>
            <a:ext cx="3492500" cy="1800226"/>
          </a:xfrm>
          <a:prstGeom prst="rect">
            <a:avLst/>
          </a:prstGeom>
          <a:ln w="12700">
            <a:miter lim="400000"/>
          </a:ln>
        </p:spPr>
      </p:pic>
      <p:pic>
        <p:nvPicPr>
          <p:cNvPr id="613" name="Похожее изображение.jpg" descr="Похожее изображение"/>
          <p:cNvPicPr>
            <a:picLocks noChangeAspect="1"/>
          </p:cNvPicPr>
          <p:nvPr/>
        </p:nvPicPr>
        <p:blipFill>
          <a:blip r:embed="rId3" cstate="print">
            <a:extLst/>
          </a:blip>
          <a:stretch>
            <a:fillRect/>
          </a:stretch>
        </p:blipFill>
        <p:spPr>
          <a:xfrm>
            <a:off x="0" y="0"/>
            <a:ext cx="3168650" cy="3384550"/>
          </a:xfrm>
          <a:prstGeom prst="rect">
            <a:avLst/>
          </a:prstGeom>
          <a:ln w="12700">
            <a:miter lim="400000"/>
          </a:ln>
        </p:spPr>
      </p:pic>
      <p:sp>
        <p:nvSpPr>
          <p:cNvPr id="614" name="Shape 614"/>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15" name="Shape 615"/>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19" name="Group 619"/>
          <p:cNvGrpSpPr/>
          <p:nvPr/>
        </p:nvGrpSpPr>
        <p:grpSpPr>
          <a:xfrm>
            <a:off x="-1" y="0"/>
            <a:ext cx="728664" cy="990600"/>
            <a:chOff x="0" y="0"/>
            <a:chExt cx="728662" cy="990600"/>
          </a:xfrm>
        </p:grpSpPr>
        <p:sp>
          <p:nvSpPr>
            <p:cNvPr id="616" name="Shape 616"/>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17" name="Shape 617"/>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18"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620" name="Shape 620"/>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621" name="Shape 621"/>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ОТРИМАННЯ ДОХОДУ:</a:t>
            </a:r>
          </a:p>
        </p:txBody>
      </p:sp>
      <p:sp>
        <p:nvSpPr>
          <p:cNvPr id="622" name="Shape 622"/>
          <p:cNvSpPr>
            <a:spLocks noGrp="1"/>
          </p:cNvSpPr>
          <p:nvPr>
            <p:ph type="body" idx="4294967295"/>
          </p:nvPr>
        </p:nvSpPr>
        <p:spPr>
          <a:xfrm>
            <a:off x="3113087" y="1168400"/>
            <a:ext cx="6030913" cy="3979863"/>
          </a:xfrm>
          <a:prstGeom prst="rect">
            <a:avLst/>
          </a:prstGeom>
        </p:spPr>
        <p:txBody>
          <a:bodyPr>
            <a:normAutofit/>
          </a:bodyPr>
          <a:lstStyle/>
          <a:p>
            <a:pPr marL="285750" indent="-285750">
              <a:lnSpc>
                <a:spcPct val="80000"/>
              </a:lnSpc>
              <a:spcBef>
                <a:spcPts val="300"/>
              </a:spcBef>
              <a:buChar char="•"/>
              <a:defRPr sz="1500" b="1">
                <a:solidFill>
                  <a:srgbClr val="CCFF33"/>
                </a:solidFill>
              </a:defRPr>
            </a:pPr>
            <a:r>
              <a:rPr dirty="0" err="1"/>
              <a:t>Повідомлення</a:t>
            </a:r>
            <a:r>
              <a:rPr dirty="0"/>
              <a:t> </a:t>
            </a:r>
            <a:r>
              <a:rPr dirty="0" err="1"/>
              <a:t>здійснюється</a:t>
            </a:r>
            <a:r>
              <a:rPr dirty="0"/>
              <a:t> </a:t>
            </a:r>
            <a:r>
              <a:rPr dirty="0" err="1"/>
              <a:t>декларантом</a:t>
            </a:r>
            <a:r>
              <a:rPr dirty="0"/>
              <a:t> </a:t>
            </a:r>
            <a:r>
              <a:rPr dirty="0" err="1"/>
              <a:t>особисто</a:t>
            </a:r>
            <a:r>
              <a:rPr dirty="0"/>
              <a:t> і </a:t>
            </a:r>
            <a:r>
              <a:rPr dirty="0" err="1"/>
              <a:t>лише</a:t>
            </a:r>
            <a:r>
              <a:rPr dirty="0"/>
              <a:t> </a:t>
            </a:r>
            <a:r>
              <a:rPr dirty="0" err="1"/>
              <a:t>стосовно</a:t>
            </a:r>
            <a:r>
              <a:rPr dirty="0"/>
              <a:t> </a:t>
            </a:r>
            <a:r>
              <a:rPr dirty="0" err="1"/>
              <a:t>себе</a:t>
            </a:r>
            <a:r>
              <a:rPr dirty="0"/>
              <a:t>!</a:t>
            </a:r>
          </a:p>
          <a:p>
            <a:pPr marL="285750" indent="-285750">
              <a:lnSpc>
                <a:spcPct val="80000"/>
              </a:lnSpc>
              <a:spcBef>
                <a:spcPts val="300"/>
              </a:spcBef>
              <a:buChar char="•"/>
              <a:defRPr sz="1500" b="1">
                <a:solidFill>
                  <a:srgbClr val="CCFF33"/>
                </a:solidFill>
              </a:defRPr>
            </a:pPr>
            <a:r>
              <a:rPr dirty="0" err="1"/>
              <a:t>При</a:t>
            </a:r>
            <a:r>
              <a:rPr dirty="0"/>
              <a:t> </a:t>
            </a:r>
            <a:r>
              <a:rPr dirty="0" err="1"/>
              <a:t>одноразовому</a:t>
            </a:r>
            <a:r>
              <a:rPr dirty="0"/>
              <a:t> </a:t>
            </a:r>
            <a:r>
              <a:rPr dirty="0" err="1"/>
              <a:t>отриманні</a:t>
            </a:r>
            <a:r>
              <a:rPr dirty="0"/>
              <a:t> </a:t>
            </a:r>
            <a:r>
              <a:rPr dirty="0" err="1"/>
              <a:t>доходу</a:t>
            </a:r>
            <a:r>
              <a:rPr dirty="0"/>
              <a:t> </a:t>
            </a:r>
            <a:r>
              <a:rPr dirty="0" err="1"/>
              <a:t>на</a:t>
            </a:r>
            <a:r>
              <a:rPr dirty="0"/>
              <a:t> </a:t>
            </a:r>
            <a:r>
              <a:rPr dirty="0" err="1"/>
              <a:t>суму</a:t>
            </a:r>
            <a:r>
              <a:rPr dirty="0"/>
              <a:t>, </a:t>
            </a:r>
            <a:r>
              <a:rPr dirty="0" err="1"/>
              <a:t>яка</a:t>
            </a:r>
            <a:r>
              <a:rPr dirty="0"/>
              <a:t> </a:t>
            </a:r>
            <a:r>
              <a:rPr dirty="0" err="1"/>
              <a:t>перевищує</a:t>
            </a:r>
            <a:r>
              <a:rPr dirty="0"/>
              <a:t> 50 ПМ, </a:t>
            </a:r>
            <a:r>
              <a:rPr dirty="0" err="1"/>
              <a:t>встановлених</a:t>
            </a:r>
            <a:r>
              <a:rPr dirty="0"/>
              <a:t> </a:t>
            </a:r>
            <a:r>
              <a:rPr dirty="0" err="1"/>
              <a:t>на</a:t>
            </a:r>
            <a:r>
              <a:rPr dirty="0"/>
              <a:t> 1 </a:t>
            </a:r>
            <a:r>
              <a:rPr dirty="0" err="1"/>
              <a:t>січня</a:t>
            </a:r>
            <a:r>
              <a:rPr dirty="0"/>
              <a:t> (</a:t>
            </a:r>
            <a:r>
              <a:rPr dirty="0" err="1"/>
              <a:t>на</a:t>
            </a:r>
            <a:r>
              <a:rPr dirty="0"/>
              <a:t> 01.01.2018 – 88 100 </a:t>
            </a:r>
            <a:r>
              <a:rPr dirty="0" err="1"/>
              <a:t>грн</a:t>
            </a:r>
            <a:r>
              <a:rPr dirty="0" smtClean="0"/>
              <a:t>.</a:t>
            </a:r>
            <a:r>
              <a:rPr lang="uk-UA" dirty="0" smtClean="0"/>
              <a:t> на 01.01.2019 – 96 050 грн.</a:t>
            </a:r>
            <a:r>
              <a:rPr dirty="0" smtClean="0"/>
              <a:t>)!</a:t>
            </a:r>
            <a:endParaRPr dirty="0"/>
          </a:p>
          <a:p>
            <a:pPr marL="285750" indent="-285750">
              <a:lnSpc>
                <a:spcPct val="80000"/>
              </a:lnSpc>
              <a:spcBef>
                <a:spcPts val="300"/>
              </a:spcBef>
              <a:buChar char="•"/>
              <a:defRPr sz="1500" b="1">
                <a:solidFill>
                  <a:srgbClr val="CCFF33"/>
                </a:solidFill>
              </a:defRPr>
            </a:pPr>
            <a:r>
              <a:rPr dirty="0" err="1"/>
              <a:t>Поняття</a:t>
            </a:r>
            <a:r>
              <a:rPr dirty="0"/>
              <a:t> «</a:t>
            </a:r>
            <a:r>
              <a:rPr dirty="0" err="1"/>
              <a:t>дохід</a:t>
            </a:r>
            <a:r>
              <a:rPr dirty="0"/>
              <a:t>» і </a:t>
            </a:r>
            <a:r>
              <a:rPr dirty="0" err="1"/>
              <a:t>види</a:t>
            </a:r>
            <a:r>
              <a:rPr dirty="0"/>
              <a:t> </a:t>
            </a:r>
            <a:r>
              <a:rPr dirty="0" err="1"/>
              <a:t>доходів</a:t>
            </a:r>
            <a:r>
              <a:rPr dirty="0"/>
              <a:t> - </a:t>
            </a:r>
            <a:r>
              <a:rPr u="sng" dirty="0" err="1"/>
              <a:t>Податковий</a:t>
            </a:r>
            <a:r>
              <a:rPr u="sng" dirty="0"/>
              <a:t> </a:t>
            </a:r>
            <a:r>
              <a:rPr u="sng" dirty="0" err="1"/>
              <a:t>кодекс</a:t>
            </a:r>
            <a:r>
              <a:rPr u="sng" dirty="0"/>
              <a:t> </a:t>
            </a:r>
            <a:r>
              <a:rPr u="sng" dirty="0" err="1"/>
              <a:t>України</a:t>
            </a:r>
            <a:r>
              <a:rPr u="sng" dirty="0"/>
              <a:t>: </a:t>
            </a:r>
          </a:p>
          <a:p>
            <a:pPr marL="285750" indent="-285750">
              <a:lnSpc>
                <a:spcPct val="80000"/>
              </a:lnSpc>
              <a:spcBef>
                <a:spcPts val="300"/>
              </a:spcBef>
              <a:buSzTx/>
              <a:buNone/>
              <a:defRPr sz="1500" b="1">
                <a:solidFill>
                  <a:srgbClr val="CCFF33"/>
                </a:solidFill>
              </a:defRPr>
            </a:pPr>
            <a:r>
              <a:rPr dirty="0"/>
              <a:t> - </a:t>
            </a:r>
            <a:r>
              <a:rPr dirty="0" err="1"/>
              <a:t>нарахована</a:t>
            </a:r>
            <a:r>
              <a:rPr dirty="0"/>
              <a:t> </a:t>
            </a:r>
            <a:r>
              <a:rPr dirty="0" err="1"/>
              <a:t>заробітна</a:t>
            </a:r>
            <a:r>
              <a:rPr dirty="0"/>
              <a:t> </a:t>
            </a:r>
            <a:r>
              <a:rPr dirty="0" err="1"/>
              <a:t>плата</a:t>
            </a:r>
            <a:r>
              <a:rPr dirty="0"/>
              <a:t>; </a:t>
            </a:r>
          </a:p>
          <a:p>
            <a:pPr marL="285750" indent="-285750">
              <a:lnSpc>
                <a:spcPct val="80000"/>
              </a:lnSpc>
              <a:spcBef>
                <a:spcPts val="300"/>
              </a:spcBef>
              <a:buSzTx/>
              <a:buNone/>
              <a:defRPr sz="1500" b="1">
                <a:solidFill>
                  <a:srgbClr val="CCFF33"/>
                </a:solidFill>
              </a:defRPr>
            </a:pPr>
            <a:r>
              <a:rPr dirty="0"/>
              <a:t> - </a:t>
            </a:r>
            <a:r>
              <a:rPr dirty="0" err="1"/>
              <a:t>доходи</a:t>
            </a:r>
            <a:r>
              <a:rPr dirty="0"/>
              <a:t> </a:t>
            </a:r>
            <a:r>
              <a:rPr dirty="0" err="1"/>
              <a:t>від</a:t>
            </a:r>
            <a:r>
              <a:rPr dirty="0"/>
              <a:t> </a:t>
            </a:r>
            <a:r>
              <a:rPr dirty="0" err="1"/>
              <a:t>продажу</a:t>
            </a:r>
            <a:r>
              <a:rPr dirty="0"/>
              <a:t> </a:t>
            </a:r>
            <a:r>
              <a:rPr dirty="0" err="1"/>
              <a:t>об'єктів</a:t>
            </a:r>
            <a:r>
              <a:rPr dirty="0"/>
              <a:t> </a:t>
            </a:r>
            <a:r>
              <a:rPr dirty="0" err="1"/>
              <a:t>майнових</a:t>
            </a:r>
            <a:r>
              <a:rPr dirty="0"/>
              <a:t> і </a:t>
            </a:r>
            <a:r>
              <a:rPr dirty="0" err="1"/>
              <a:t>немайнових</a:t>
            </a:r>
            <a:r>
              <a:rPr dirty="0"/>
              <a:t> </a:t>
            </a:r>
            <a:r>
              <a:rPr dirty="0" err="1"/>
              <a:t>прав</a:t>
            </a:r>
            <a:r>
              <a:rPr dirty="0"/>
              <a:t>; </a:t>
            </a:r>
          </a:p>
          <a:p>
            <a:pPr marL="285750" indent="-285750">
              <a:lnSpc>
                <a:spcPct val="80000"/>
              </a:lnSpc>
              <a:spcBef>
                <a:spcPts val="300"/>
              </a:spcBef>
              <a:buSzTx/>
              <a:buNone/>
              <a:defRPr sz="1500" b="1">
                <a:solidFill>
                  <a:srgbClr val="CCFF33"/>
                </a:solidFill>
              </a:defRPr>
            </a:pPr>
            <a:r>
              <a:rPr dirty="0"/>
              <a:t> - </a:t>
            </a:r>
            <a:r>
              <a:rPr dirty="0" err="1"/>
              <a:t>дохід</a:t>
            </a:r>
            <a:r>
              <a:rPr dirty="0"/>
              <a:t> </a:t>
            </a:r>
            <a:r>
              <a:rPr dirty="0" err="1"/>
              <a:t>від</a:t>
            </a:r>
            <a:r>
              <a:rPr dirty="0"/>
              <a:t> </a:t>
            </a:r>
            <a:r>
              <a:rPr dirty="0" err="1"/>
              <a:t>надання</a:t>
            </a:r>
            <a:r>
              <a:rPr dirty="0"/>
              <a:t> </a:t>
            </a:r>
            <a:r>
              <a:rPr dirty="0" err="1"/>
              <a:t>майна</a:t>
            </a:r>
            <a:r>
              <a:rPr dirty="0"/>
              <a:t> в </a:t>
            </a:r>
            <a:r>
              <a:rPr dirty="0" err="1"/>
              <a:t>лізинг</a:t>
            </a:r>
            <a:r>
              <a:rPr dirty="0"/>
              <a:t>, </a:t>
            </a:r>
            <a:r>
              <a:rPr dirty="0" err="1"/>
              <a:t>оренду</a:t>
            </a:r>
            <a:r>
              <a:rPr dirty="0"/>
              <a:t> </a:t>
            </a:r>
            <a:r>
              <a:rPr dirty="0" err="1"/>
              <a:t>або</a:t>
            </a:r>
            <a:r>
              <a:rPr dirty="0"/>
              <a:t> </a:t>
            </a:r>
            <a:r>
              <a:rPr dirty="0" err="1"/>
              <a:t>суборенду</a:t>
            </a:r>
            <a:r>
              <a:rPr dirty="0"/>
              <a:t>; </a:t>
            </a:r>
          </a:p>
          <a:p>
            <a:pPr marL="285750" indent="-285750">
              <a:lnSpc>
                <a:spcPct val="80000"/>
              </a:lnSpc>
              <a:spcBef>
                <a:spcPts val="300"/>
              </a:spcBef>
              <a:buSzTx/>
              <a:buNone/>
              <a:defRPr sz="1500" b="1">
                <a:solidFill>
                  <a:srgbClr val="CCFF33"/>
                </a:solidFill>
              </a:defRPr>
            </a:pPr>
            <a:r>
              <a:rPr dirty="0"/>
              <a:t> - «</a:t>
            </a:r>
            <a:r>
              <a:rPr dirty="0" err="1"/>
              <a:t>прощений</a:t>
            </a:r>
            <a:r>
              <a:rPr dirty="0"/>
              <a:t> </a:t>
            </a:r>
            <a:r>
              <a:rPr dirty="0" err="1"/>
              <a:t>борг</a:t>
            </a:r>
            <a:r>
              <a:rPr dirty="0"/>
              <a:t>»</a:t>
            </a:r>
            <a:r>
              <a:rPr i="1" dirty="0"/>
              <a:t>;  - </a:t>
            </a:r>
            <a:r>
              <a:rPr dirty="0" err="1"/>
              <a:t>пасивні</a:t>
            </a:r>
            <a:r>
              <a:rPr dirty="0"/>
              <a:t> </a:t>
            </a:r>
            <a:r>
              <a:rPr dirty="0" err="1"/>
              <a:t>доходи</a:t>
            </a:r>
            <a:r>
              <a:rPr dirty="0"/>
              <a:t>;   - </a:t>
            </a:r>
            <a:r>
              <a:rPr dirty="0" err="1"/>
              <a:t>виграші</a:t>
            </a:r>
            <a:r>
              <a:rPr dirty="0"/>
              <a:t>, </a:t>
            </a:r>
            <a:r>
              <a:rPr dirty="0" err="1"/>
              <a:t>призи</a:t>
            </a:r>
            <a:r>
              <a:rPr dirty="0"/>
              <a:t>; </a:t>
            </a:r>
          </a:p>
          <a:p>
            <a:pPr marL="285750" indent="-285750">
              <a:lnSpc>
                <a:spcPct val="80000"/>
              </a:lnSpc>
              <a:spcBef>
                <a:spcPts val="300"/>
              </a:spcBef>
              <a:buSzTx/>
              <a:buNone/>
              <a:defRPr sz="1500" b="1">
                <a:solidFill>
                  <a:srgbClr val="CCFF33"/>
                </a:solidFill>
              </a:defRPr>
            </a:pPr>
            <a:r>
              <a:rPr dirty="0"/>
              <a:t> - </a:t>
            </a:r>
            <a:r>
              <a:rPr dirty="0" err="1"/>
              <a:t>інвестиційний</a:t>
            </a:r>
            <a:r>
              <a:rPr dirty="0"/>
              <a:t> </a:t>
            </a:r>
            <a:r>
              <a:rPr dirty="0" err="1"/>
              <a:t>прибуток</a:t>
            </a:r>
            <a:r>
              <a:rPr dirty="0"/>
              <a:t> </a:t>
            </a:r>
            <a:r>
              <a:rPr dirty="0" err="1"/>
              <a:t>від</a:t>
            </a:r>
            <a:r>
              <a:rPr dirty="0"/>
              <a:t> </a:t>
            </a:r>
            <a:r>
              <a:rPr dirty="0" err="1"/>
              <a:t>операцій</a:t>
            </a:r>
            <a:r>
              <a:rPr dirty="0"/>
              <a:t> з </a:t>
            </a:r>
            <a:r>
              <a:rPr dirty="0" err="1"/>
              <a:t>цінними</a:t>
            </a:r>
            <a:r>
              <a:rPr dirty="0"/>
              <a:t> </a:t>
            </a:r>
            <a:r>
              <a:rPr dirty="0" err="1"/>
              <a:t>паперами</a:t>
            </a:r>
            <a:r>
              <a:rPr dirty="0"/>
              <a:t>, </a:t>
            </a:r>
            <a:r>
              <a:rPr dirty="0" err="1"/>
              <a:t>корпоративними</a:t>
            </a:r>
            <a:r>
              <a:rPr dirty="0"/>
              <a:t> </a:t>
            </a:r>
            <a:r>
              <a:rPr dirty="0" err="1"/>
              <a:t>правами</a:t>
            </a:r>
            <a:r>
              <a:rPr dirty="0"/>
              <a:t>; </a:t>
            </a:r>
          </a:p>
          <a:p>
            <a:pPr marL="285750" indent="-285750">
              <a:lnSpc>
                <a:spcPct val="80000"/>
              </a:lnSpc>
              <a:spcBef>
                <a:spcPts val="300"/>
              </a:spcBef>
              <a:buSzTx/>
              <a:buNone/>
              <a:defRPr sz="1500" b="1">
                <a:solidFill>
                  <a:srgbClr val="CCFF33"/>
                </a:solidFill>
              </a:defRPr>
            </a:pPr>
            <a:r>
              <a:rPr dirty="0"/>
              <a:t> - </a:t>
            </a:r>
            <a:r>
              <a:rPr dirty="0" err="1"/>
              <a:t>дохід</a:t>
            </a:r>
            <a:r>
              <a:rPr dirty="0"/>
              <a:t> у </a:t>
            </a:r>
            <a:r>
              <a:rPr dirty="0" err="1"/>
              <a:t>вигляді</a:t>
            </a:r>
            <a:r>
              <a:rPr dirty="0"/>
              <a:t> </a:t>
            </a:r>
            <a:r>
              <a:rPr dirty="0" err="1"/>
              <a:t>успадкованого</a:t>
            </a:r>
            <a:r>
              <a:rPr dirty="0"/>
              <a:t> </a:t>
            </a:r>
            <a:r>
              <a:rPr dirty="0" err="1"/>
              <a:t>або</a:t>
            </a:r>
            <a:r>
              <a:rPr dirty="0"/>
              <a:t> </a:t>
            </a:r>
            <a:r>
              <a:rPr dirty="0" err="1"/>
              <a:t>подарованого</a:t>
            </a:r>
            <a:r>
              <a:rPr dirty="0"/>
              <a:t> </a:t>
            </a:r>
            <a:r>
              <a:rPr dirty="0" err="1"/>
              <a:t>майна</a:t>
            </a:r>
            <a:r>
              <a:rPr dirty="0"/>
              <a:t>; </a:t>
            </a:r>
          </a:p>
          <a:p>
            <a:pPr marL="285750" indent="-285750">
              <a:lnSpc>
                <a:spcPct val="80000"/>
              </a:lnSpc>
              <a:spcBef>
                <a:spcPts val="300"/>
              </a:spcBef>
              <a:buSzTx/>
              <a:buNone/>
              <a:defRPr sz="1500" b="1">
                <a:solidFill>
                  <a:srgbClr val="CCFF33"/>
                </a:solidFill>
              </a:defRPr>
            </a:pPr>
            <a:r>
              <a:rPr dirty="0"/>
              <a:t> - </a:t>
            </a:r>
            <a:r>
              <a:rPr dirty="0" err="1"/>
              <a:t>кошти</a:t>
            </a:r>
            <a:r>
              <a:rPr dirty="0"/>
              <a:t>, </a:t>
            </a:r>
            <a:r>
              <a:rPr dirty="0" err="1"/>
              <a:t>майно</a:t>
            </a:r>
            <a:r>
              <a:rPr dirty="0"/>
              <a:t>, </a:t>
            </a:r>
            <a:r>
              <a:rPr dirty="0" err="1"/>
              <a:t>нематеріальні</a:t>
            </a:r>
            <a:r>
              <a:rPr dirty="0"/>
              <a:t> </a:t>
            </a:r>
            <a:r>
              <a:rPr dirty="0" err="1"/>
              <a:t>активи</a:t>
            </a:r>
            <a:r>
              <a:rPr dirty="0"/>
              <a:t>, </a:t>
            </a:r>
            <a:r>
              <a:rPr dirty="0" err="1"/>
              <a:t>отримані</a:t>
            </a:r>
            <a:r>
              <a:rPr dirty="0"/>
              <a:t> </a:t>
            </a:r>
            <a:r>
              <a:rPr dirty="0" err="1"/>
              <a:t>як</a:t>
            </a:r>
            <a:r>
              <a:rPr dirty="0"/>
              <a:t> </a:t>
            </a:r>
            <a:r>
              <a:rPr dirty="0" err="1"/>
              <a:t>хабар</a:t>
            </a:r>
            <a:r>
              <a:rPr dirty="0"/>
              <a:t>, </a:t>
            </a:r>
            <a:r>
              <a:rPr dirty="0" err="1"/>
              <a:t>викрадені</a:t>
            </a:r>
            <a:r>
              <a:rPr dirty="0"/>
              <a:t> </a:t>
            </a:r>
            <a:r>
              <a:rPr dirty="0" err="1"/>
              <a:t>чи</a:t>
            </a:r>
            <a:r>
              <a:rPr dirty="0"/>
              <a:t> </a:t>
            </a:r>
            <a:r>
              <a:rPr dirty="0" err="1"/>
              <a:t>знайдені</a:t>
            </a:r>
            <a:r>
              <a:rPr dirty="0"/>
              <a:t> </a:t>
            </a:r>
            <a:r>
              <a:rPr dirty="0" err="1"/>
              <a:t>як</a:t>
            </a:r>
            <a:r>
              <a:rPr dirty="0"/>
              <a:t> </a:t>
            </a:r>
            <a:r>
              <a:rPr dirty="0" err="1"/>
              <a:t>скарб</a:t>
            </a:r>
            <a:r>
              <a:rPr dirty="0"/>
              <a:t>, </a:t>
            </a:r>
            <a:r>
              <a:rPr dirty="0" err="1"/>
              <a:t>не</a:t>
            </a:r>
            <a:r>
              <a:rPr dirty="0"/>
              <a:t> </a:t>
            </a:r>
            <a:r>
              <a:rPr dirty="0" err="1"/>
              <a:t>зданий</a:t>
            </a:r>
            <a:r>
              <a:rPr dirty="0"/>
              <a:t> </a:t>
            </a:r>
            <a:r>
              <a:rPr dirty="0" err="1"/>
              <a:t>державі</a:t>
            </a:r>
            <a:r>
              <a:rPr dirty="0"/>
              <a:t>; </a:t>
            </a:r>
          </a:p>
          <a:p>
            <a:pPr marL="285750" indent="-285750">
              <a:lnSpc>
                <a:spcPct val="80000"/>
              </a:lnSpc>
              <a:spcBef>
                <a:spcPts val="300"/>
              </a:spcBef>
              <a:buSzTx/>
              <a:buNone/>
              <a:defRPr sz="1500" b="1">
                <a:solidFill>
                  <a:srgbClr val="CCFF33"/>
                </a:solidFill>
              </a:defRPr>
            </a:pPr>
            <a:r>
              <a:rPr dirty="0"/>
              <a:t> - </a:t>
            </a:r>
            <a:r>
              <a:rPr dirty="0" err="1"/>
              <a:t>сума</a:t>
            </a:r>
            <a:r>
              <a:rPr dirty="0"/>
              <a:t> </a:t>
            </a:r>
            <a:r>
              <a:rPr dirty="0" err="1"/>
              <a:t>відшкодування</a:t>
            </a:r>
            <a:r>
              <a:rPr dirty="0"/>
              <a:t> </a:t>
            </a:r>
            <a:r>
              <a:rPr dirty="0" err="1"/>
              <a:t>матеріальної</a:t>
            </a:r>
            <a:r>
              <a:rPr dirty="0"/>
              <a:t> </a:t>
            </a:r>
            <a:r>
              <a:rPr dirty="0" err="1"/>
              <a:t>шкоди</a:t>
            </a:r>
            <a:r>
              <a:rPr dirty="0"/>
              <a:t>; </a:t>
            </a:r>
          </a:p>
          <a:p>
            <a:pPr marL="285750" indent="-285750">
              <a:lnSpc>
                <a:spcPct val="80000"/>
              </a:lnSpc>
              <a:spcBef>
                <a:spcPts val="300"/>
              </a:spcBef>
              <a:buSzTx/>
              <a:buNone/>
              <a:defRPr sz="1500" b="1">
                <a:solidFill>
                  <a:srgbClr val="CCFF33"/>
                </a:solidFill>
              </a:defRPr>
            </a:pPr>
            <a:r>
              <a:rPr dirty="0"/>
              <a:t> - </a:t>
            </a:r>
            <a:r>
              <a:rPr dirty="0" err="1"/>
              <a:t>дохід</a:t>
            </a:r>
            <a:r>
              <a:rPr dirty="0"/>
              <a:t>, </a:t>
            </a:r>
            <a:r>
              <a:rPr dirty="0" err="1"/>
              <a:t>одержаний</a:t>
            </a:r>
            <a:r>
              <a:rPr dirty="0"/>
              <a:t> </a:t>
            </a:r>
            <a:r>
              <a:rPr dirty="0" err="1"/>
              <a:t>як</a:t>
            </a:r>
            <a:r>
              <a:rPr dirty="0"/>
              <a:t> </a:t>
            </a:r>
            <a:r>
              <a:rPr u="sng" dirty="0" err="1"/>
              <a:t>додаткове</a:t>
            </a:r>
            <a:r>
              <a:rPr u="sng" dirty="0"/>
              <a:t> </a:t>
            </a:r>
            <a:r>
              <a:rPr u="sng" dirty="0" err="1"/>
              <a:t>благо</a:t>
            </a:r>
            <a:r>
              <a:rPr u="sng" dirty="0"/>
              <a:t>; </a:t>
            </a:r>
          </a:p>
          <a:p>
            <a:pPr marL="285750" indent="-285750">
              <a:lnSpc>
                <a:spcPct val="80000"/>
              </a:lnSpc>
              <a:spcBef>
                <a:spcPts val="300"/>
              </a:spcBef>
              <a:buSzTx/>
              <a:buNone/>
              <a:defRPr sz="1500" b="1" u="sng">
                <a:solidFill>
                  <a:srgbClr val="CCFF33"/>
                </a:solidFill>
              </a:defRPr>
            </a:pPr>
            <a:r>
              <a:rPr dirty="0"/>
              <a:t> - </a:t>
            </a:r>
            <a:r>
              <a:rPr u="none" dirty="0" err="1"/>
              <a:t>інші</a:t>
            </a:r>
            <a:endParaRPr u="none" dirty="0"/>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 name="Shape 624"/>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35</a:t>
            </a:fld>
            <a:endParaRPr/>
          </a:p>
        </p:txBody>
      </p:sp>
      <p:pic>
        <p:nvPicPr>
          <p:cNvPr id="625" name="c0b9b0fd1049e081c9a6aad6d2ce8204.jpg" descr="Картинки по запросу зарплата"/>
          <p:cNvPicPr>
            <a:picLocks noChangeAspect="1"/>
          </p:cNvPicPr>
          <p:nvPr/>
        </p:nvPicPr>
        <p:blipFill>
          <a:blip r:embed="rId2" cstate="print">
            <a:extLst/>
          </a:blip>
          <a:stretch>
            <a:fillRect/>
          </a:stretch>
        </p:blipFill>
        <p:spPr>
          <a:xfrm>
            <a:off x="0" y="0"/>
            <a:ext cx="4284663" cy="2933700"/>
          </a:xfrm>
          <a:prstGeom prst="rect">
            <a:avLst/>
          </a:prstGeom>
          <a:ln w="12700">
            <a:miter lim="400000"/>
          </a:ln>
        </p:spPr>
      </p:pic>
      <p:pic>
        <p:nvPicPr>
          <p:cNvPr id="626"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3" cstate="print">
            <a:extLst/>
          </a:blip>
          <a:stretch>
            <a:fillRect/>
          </a:stretch>
        </p:blipFill>
        <p:spPr>
          <a:xfrm>
            <a:off x="0" y="2933700"/>
            <a:ext cx="3492500" cy="2214563"/>
          </a:xfrm>
          <a:prstGeom prst="rect">
            <a:avLst/>
          </a:prstGeom>
          <a:ln w="12700">
            <a:miter lim="400000"/>
          </a:ln>
        </p:spPr>
      </p:pic>
      <p:sp>
        <p:nvSpPr>
          <p:cNvPr id="627" name="Shape 627"/>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28" name="Shape 628"/>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32" name="Group 632"/>
          <p:cNvGrpSpPr/>
          <p:nvPr/>
        </p:nvGrpSpPr>
        <p:grpSpPr>
          <a:xfrm>
            <a:off x="-1" y="0"/>
            <a:ext cx="728664" cy="990600"/>
            <a:chOff x="0" y="0"/>
            <a:chExt cx="728662" cy="990600"/>
          </a:xfrm>
        </p:grpSpPr>
        <p:sp>
          <p:nvSpPr>
            <p:cNvPr id="629" name="Shape 629"/>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30" name="Shape 630"/>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31"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633" name="Shape 633"/>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634" name="Shape 634"/>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ОТРИМАННЯ ДОХОДУ:</a:t>
            </a:r>
          </a:p>
        </p:txBody>
      </p:sp>
      <p:sp>
        <p:nvSpPr>
          <p:cNvPr id="635" name="Shape 635"/>
          <p:cNvSpPr>
            <a:spLocks noGrp="1"/>
          </p:cNvSpPr>
          <p:nvPr>
            <p:ph type="body" idx="4294967295"/>
          </p:nvPr>
        </p:nvSpPr>
        <p:spPr>
          <a:xfrm>
            <a:off x="3113087" y="1168400"/>
            <a:ext cx="6030913" cy="3979863"/>
          </a:xfrm>
          <a:prstGeom prst="rect">
            <a:avLst/>
          </a:prstGeom>
        </p:spPr>
        <p:txBody>
          <a:bodyPr>
            <a:normAutofit/>
          </a:bodyPr>
          <a:lstStyle/>
          <a:p>
            <a:pPr marL="0" indent="263525">
              <a:buSzTx/>
              <a:buNone/>
              <a:defRPr b="1">
                <a:solidFill>
                  <a:srgbClr val="EEECE1"/>
                </a:solidFill>
              </a:defRPr>
            </a:pPr>
            <a:r>
              <a:rPr dirty="0"/>
              <a:t>1. </a:t>
            </a:r>
            <a:r>
              <a:rPr b="0" dirty="0" err="1"/>
              <a:t>Заробітна</a:t>
            </a:r>
            <a:r>
              <a:rPr b="0" dirty="0"/>
              <a:t> </a:t>
            </a:r>
            <a:r>
              <a:rPr b="0" dirty="0" err="1"/>
              <a:t>плата</a:t>
            </a:r>
            <a:r>
              <a:rPr b="0" dirty="0"/>
              <a:t> </a:t>
            </a:r>
            <a:r>
              <a:rPr b="0" dirty="0" err="1"/>
              <a:t>декларанта</a:t>
            </a:r>
            <a:r>
              <a:rPr b="0" dirty="0"/>
              <a:t> є </a:t>
            </a:r>
            <a:r>
              <a:rPr b="0" dirty="0" err="1"/>
              <a:t>його</a:t>
            </a:r>
            <a:r>
              <a:rPr b="0" dirty="0"/>
              <a:t> </a:t>
            </a:r>
            <a:r>
              <a:rPr b="0" dirty="0" err="1"/>
              <a:t>доходом</a:t>
            </a:r>
            <a:r>
              <a:rPr b="0" dirty="0"/>
              <a:t> і </a:t>
            </a:r>
            <a:r>
              <a:rPr b="0" dirty="0" err="1"/>
              <a:t>виплачується</a:t>
            </a:r>
            <a:r>
              <a:rPr b="0" dirty="0"/>
              <a:t> </a:t>
            </a:r>
            <a:r>
              <a:rPr b="0" dirty="0" err="1"/>
              <a:t>не</a:t>
            </a:r>
            <a:r>
              <a:rPr b="0" dirty="0"/>
              <a:t> </a:t>
            </a:r>
            <a:r>
              <a:rPr b="0" dirty="0" err="1"/>
              <a:t>рідше</a:t>
            </a:r>
            <a:r>
              <a:rPr b="0" dirty="0"/>
              <a:t> 2 </a:t>
            </a:r>
            <a:r>
              <a:rPr b="0" dirty="0" err="1"/>
              <a:t>разів</a:t>
            </a:r>
            <a:r>
              <a:rPr b="0" dirty="0"/>
              <a:t> </a:t>
            </a:r>
            <a:r>
              <a:rPr b="0" dirty="0" err="1"/>
              <a:t>на</a:t>
            </a:r>
            <a:r>
              <a:rPr b="0" dirty="0"/>
              <a:t> </a:t>
            </a:r>
            <a:r>
              <a:rPr b="0" dirty="0" err="1"/>
              <a:t>місяць</a:t>
            </a:r>
            <a:r>
              <a:rPr b="0" dirty="0"/>
              <a:t>, </a:t>
            </a:r>
            <a:r>
              <a:rPr b="0" dirty="0" err="1"/>
              <a:t>тому</a:t>
            </a:r>
            <a:r>
              <a:rPr b="0" dirty="0"/>
              <a:t> «</a:t>
            </a:r>
            <a:r>
              <a:rPr b="0" dirty="0" err="1"/>
              <a:t>аванс</a:t>
            </a:r>
            <a:r>
              <a:rPr b="0" dirty="0"/>
              <a:t>» - </a:t>
            </a:r>
            <a:r>
              <a:rPr b="0" dirty="0" err="1"/>
              <a:t>це</a:t>
            </a:r>
            <a:r>
              <a:rPr b="0" dirty="0"/>
              <a:t> </a:t>
            </a:r>
            <a:r>
              <a:rPr b="0" dirty="0" err="1"/>
              <a:t>разове</a:t>
            </a:r>
            <a:r>
              <a:rPr b="0" dirty="0"/>
              <a:t> </a:t>
            </a:r>
            <a:r>
              <a:rPr b="0" dirty="0" err="1"/>
              <a:t>одержання</a:t>
            </a:r>
            <a:r>
              <a:rPr b="0" dirty="0"/>
              <a:t> </a:t>
            </a:r>
            <a:r>
              <a:rPr b="0" dirty="0" err="1"/>
              <a:t>доходу</a:t>
            </a:r>
            <a:r>
              <a:rPr b="0" dirty="0"/>
              <a:t>. </a:t>
            </a:r>
          </a:p>
          <a:p>
            <a:pPr marL="0" indent="263525">
              <a:buSzTx/>
              <a:buNone/>
              <a:defRPr>
                <a:solidFill>
                  <a:srgbClr val="EEECE1"/>
                </a:solidFill>
              </a:defRPr>
            </a:pPr>
            <a:r>
              <a:rPr dirty="0"/>
              <a:t>    </a:t>
            </a:r>
            <a:r>
              <a:rPr dirty="0" err="1"/>
              <a:t>Якщо</a:t>
            </a:r>
            <a:r>
              <a:rPr dirty="0"/>
              <a:t> </a:t>
            </a:r>
            <a:r>
              <a:rPr dirty="0" err="1"/>
              <a:t>розмір</a:t>
            </a:r>
            <a:r>
              <a:rPr dirty="0"/>
              <a:t> </a:t>
            </a:r>
            <a:r>
              <a:rPr dirty="0" err="1"/>
              <a:t>нарахованої</a:t>
            </a:r>
            <a:r>
              <a:rPr dirty="0"/>
              <a:t> </a:t>
            </a:r>
            <a:r>
              <a:rPr dirty="0" err="1"/>
              <a:t>зарплати</a:t>
            </a:r>
            <a:r>
              <a:rPr dirty="0"/>
              <a:t> </a:t>
            </a:r>
            <a:r>
              <a:rPr dirty="0" err="1"/>
              <a:t>перевищує</a:t>
            </a:r>
            <a:r>
              <a:rPr dirty="0"/>
              <a:t> </a:t>
            </a:r>
            <a:r>
              <a:rPr b="1" dirty="0"/>
              <a:t>88 100 </a:t>
            </a:r>
            <a:r>
              <a:rPr b="1" dirty="0" err="1"/>
              <a:t>грн</a:t>
            </a:r>
            <a:r>
              <a:rPr b="1" dirty="0"/>
              <a:t>.</a:t>
            </a:r>
            <a:r>
              <a:rPr dirty="0"/>
              <a:t> </a:t>
            </a:r>
            <a:r>
              <a:rPr lang="uk-UA" dirty="0" smtClean="0"/>
              <a:t>(2018 рік), </a:t>
            </a:r>
            <a:r>
              <a:rPr lang="uk-UA" b="1" dirty="0" smtClean="0"/>
              <a:t>96 050 грн. </a:t>
            </a:r>
            <a:r>
              <a:rPr lang="uk-UA" dirty="0" smtClean="0"/>
              <a:t>(2019 рік) </a:t>
            </a:r>
            <a:r>
              <a:rPr dirty="0" smtClean="0"/>
              <a:t>– </a:t>
            </a:r>
            <a:r>
              <a:rPr dirty="0" err="1"/>
              <a:t>треба</a:t>
            </a:r>
            <a:r>
              <a:rPr dirty="0"/>
              <a:t> </a:t>
            </a:r>
            <a:r>
              <a:rPr dirty="0" err="1"/>
              <a:t>повідомляти</a:t>
            </a:r>
            <a:r>
              <a:rPr dirty="0"/>
              <a:t> НАЗК. </a:t>
            </a:r>
          </a:p>
          <a:p>
            <a:pPr marL="0" indent="263525" algn="ctr">
              <a:buSzTx/>
              <a:buNone/>
              <a:defRPr b="1">
                <a:solidFill>
                  <a:srgbClr val="EEECE1"/>
                </a:solidFill>
              </a:defRPr>
            </a:pPr>
            <a:r>
              <a:rPr dirty="0"/>
              <a:t>     </a:t>
            </a:r>
            <a:r>
              <a:rPr dirty="0" err="1">
                <a:solidFill>
                  <a:srgbClr val="FF6600"/>
                </a:solidFill>
              </a:rPr>
              <a:t>Додавати</a:t>
            </a:r>
            <a:r>
              <a:rPr dirty="0">
                <a:solidFill>
                  <a:srgbClr val="FF6600"/>
                </a:solidFill>
              </a:rPr>
              <a:t> </a:t>
            </a:r>
            <a:r>
              <a:rPr dirty="0" err="1">
                <a:solidFill>
                  <a:srgbClr val="FF6600"/>
                </a:solidFill>
              </a:rPr>
              <a:t>аванс</a:t>
            </a:r>
            <a:r>
              <a:rPr dirty="0">
                <a:solidFill>
                  <a:srgbClr val="FF6600"/>
                </a:solidFill>
              </a:rPr>
              <a:t> і </a:t>
            </a:r>
            <a:r>
              <a:rPr dirty="0" err="1">
                <a:solidFill>
                  <a:srgbClr val="FF6600"/>
                </a:solidFill>
              </a:rPr>
              <a:t>заробітну</a:t>
            </a:r>
            <a:r>
              <a:rPr dirty="0">
                <a:solidFill>
                  <a:srgbClr val="FF6600"/>
                </a:solidFill>
              </a:rPr>
              <a:t> </a:t>
            </a:r>
            <a:r>
              <a:rPr dirty="0" err="1">
                <a:solidFill>
                  <a:srgbClr val="FF6600"/>
                </a:solidFill>
              </a:rPr>
              <a:t>плату</a:t>
            </a:r>
            <a:r>
              <a:rPr dirty="0">
                <a:solidFill>
                  <a:srgbClr val="FF6600"/>
                </a:solidFill>
              </a:rPr>
              <a:t> у </a:t>
            </a:r>
            <a:r>
              <a:rPr dirty="0" err="1">
                <a:solidFill>
                  <a:srgbClr val="FF6600"/>
                </a:solidFill>
              </a:rPr>
              <a:t>такому</a:t>
            </a:r>
            <a:r>
              <a:rPr dirty="0">
                <a:solidFill>
                  <a:srgbClr val="FF6600"/>
                </a:solidFill>
              </a:rPr>
              <a:t> </a:t>
            </a:r>
            <a:r>
              <a:rPr dirty="0" err="1">
                <a:solidFill>
                  <a:srgbClr val="FF6600"/>
                </a:solidFill>
              </a:rPr>
              <a:t>випадку</a:t>
            </a:r>
            <a:r>
              <a:rPr dirty="0">
                <a:solidFill>
                  <a:srgbClr val="FF6600"/>
                </a:solidFill>
              </a:rPr>
              <a:t> </a:t>
            </a:r>
            <a:r>
              <a:rPr dirty="0" err="1">
                <a:solidFill>
                  <a:srgbClr val="FF6600"/>
                </a:solidFill>
              </a:rPr>
              <a:t>не</a:t>
            </a:r>
            <a:r>
              <a:rPr dirty="0">
                <a:solidFill>
                  <a:srgbClr val="FF6600"/>
                </a:solidFill>
              </a:rPr>
              <a:t> </a:t>
            </a:r>
            <a:r>
              <a:rPr dirty="0" err="1">
                <a:solidFill>
                  <a:srgbClr val="FF6600"/>
                </a:solidFill>
              </a:rPr>
              <a:t>треба</a:t>
            </a:r>
            <a:r>
              <a:rPr dirty="0">
                <a:solidFill>
                  <a:srgbClr val="FF6600"/>
                </a:solidFill>
              </a:rPr>
              <a:t>! </a:t>
            </a:r>
          </a:p>
          <a:p>
            <a:pPr marL="0" indent="263525" algn="ctr">
              <a:buSzTx/>
              <a:buNone/>
              <a:defRPr b="1">
                <a:solidFill>
                  <a:srgbClr val="FFFF66"/>
                </a:solidFill>
              </a:defRPr>
            </a:pPr>
            <a:r>
              <a:rPr dirty="0" err="1"/>
              <a:t>М</a:t>
            </a:r>
            <a:r>
              <a:rPr b="0" dirty="0" err="1"/>
              <a:t>ова</a:t>
            </a:r>
            <a:r>
              <a:rPr b="0" dirty="0"/>
              <a:t> </a:t>
            </a:r>
            <a:r>
              <a:rPr b="0" dirty="0" err="1"/>
              <a:t>йде</a:t>
            </a:r>
            <a:r>
              <a:rPr b="0" dirty="0"/>
              <a:t> </a:t>
            </a:r>
            <a:r>
              <a:rPr b="0" dirty="0" err="1"/>
              <a:t>про</a:t>
            </a:r>
            <a:r>
              <a:rPr b="0" dirty="0"/>
              <a:t> </a:t>
            </a:r>
            <a:r>
              <a:rPr dirty="0" err="1"/>
              <a:t>нарахований</a:t>
            </a:r>
            <a:r>
              <a:rPr dirty="0"/>
              <a:t> </a:t>
            </a:r>
            <a:r>
              <a:rPr dirty="0" err="1"/>
              <a:t>дохід</a:t>
            </a:r>
            <a:r>
              <a:rPr dirty="0">
                <a:solidFill>
                  <a:srgbClr val="EEECE1"/>
                </a:solidFill>
              </a:rPr>
              <a:t> </a:t>
            </a: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Shape 637"/>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36</a:t>
            </a:fld>
            <a:endParaRPr/>
          </a:p>
        </p:txBody>
      </p:sp>
      <p:pic>
        <p:nvPicPr>
          <p:cNvPr id="638" name="2015_07_10_05.jpg" descr="Картинки по запросу продажа авто"/>
          <p:cNvPicPr>
            <a:picLocks noChangeAspect="1"/>
          </p:cNvPicPr>
          <p:nvPr/>
        </p:nvPicPr>
        <p:blipFill>
          <a:blip r:embed="rId2" cstate="print">
            <a:extLst/>
          </a:blip>
          <a:stretch>
            <a:fillRect/>
          </a:stretch>
        </p:blipFill>
        <p:spPr>
          <a:xfrm>
            <a:off x="0" y="0"/>
            <a:ext cx="3492500" cy="2382838"/>
          </a:xfrm>
          <a:prstGeom prst="rect">
            <a:avLst/>
          </a:prstGeom>
          <a:ln w="12700">
            <a:miter lim="400000"/>
          </a:ln>
        </p:spPr>
      </p:pic>
      <p:pic>
        <p:nvPicPr>
          <p:cNvPr id="639"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3" cstate="print">
            <a:extLst/>
          </a:blip>
          <a:stretch>
            <a:fillRect/>
          </a:stretch>
        </p:blipFill>
        <p:spPr>
          <a:xfrm>
            <a:off x="0" y="2357437"/>
            <a:ext cx="3492500" cy="2790826"/>
          </a:xfrm>
          <a:prstGeom prst="rect">
            <a:avLst/>
          </a:prstGeom>
          <a:ln w="12700">
            <a:miter lim="400000"/>
          </a:ln>
        </p:spPr>
      </p:pic>
      <p:sp>
        <p:nvSpPr>
          <p:cNvPr id="640" name="Shape 640"/>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41" name="Shape 641"/>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45" name="Group 645"/>
          <p:cNvGrpSpPr/>
          <p:nvPr/>
        </p:nvGrpSpPr>
        <p:grpSpPr>
          <a:xfrm>
            <a:off x="-1" y="0"/>
            <a:ext cx="728664" cy="990600"/>
            <a:chOff x="0" y="0"/>
            <a:chExt cx="728662" cy="990600"/>
          </a:xfrm>
        </p:grpSpPr>
        <p:sp>
          <p:nvSpPr>
            <p:cNvPr id="642" name="Shape 642"/>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43" name="Shape 643"/>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44" name="Герб.png" descr="Герб.png"/>
            <p:cNvPicPr>
              <a:picLocks noChangeAspect="1"/>
            </p:cNvPicPr>
            <p:nvPr/>
          </p:nvPicPr>
          <p:blipFill>
            <a:blip r:embed="rId4" cstate="print">
              <a:extLst/>
            </a:blip>
            <a:stretch>
              <a:fillRect/>
            </a:stretch>
          </p:blipFill>
          <p:spPr>
            <a:xfrm>
              <a:off x="56486" y="212332"/>
              <a:ext cx="647701" cy="550334"/>
            </a:xfrm>
            <a:prstGeom prst="rect">
              <a:avLst/>
            </a:prstGeom>
            <a:ln w="12700" cap="flat">
              <a:noFill/>
              <a:miter lim="400000"/>
            </a:ln>
            <a:effectLst/>
          </p:spPr>
        </p:pic>
      </p:grpSp>
      <p:sp>
        <p:nvSpPr>
          <p:cNvPr id="646" name="Shape 646"/>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647" name="Shape 647"/>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ОТРИМАННЯ ДОХОДУ:</a:t>
            </a:r>
          </a:p>
        </p:txBody>
      </p:sp>
      <p:sp>
        <p:nvSpPr>
          <p:cNvPr id="648" name="Shape 648"/>
          <p:cNvSpPr>
            <a:spLocks noGrp="1"/>
          </p:cNvSpPr>
          <p:nvPr>
            <p:ph type="body" idx="4294967295"/>
          </p:nvPr>
        </p:nvSpPr>
        <p:spPr>
          <a:xfrm>
            <a:off x="3113087" y="1168400"/>
            <a:ext cx="6030913" cy="3979863"/>
          </a:xfrm>
          <a:prstGeom prst="rect">
            <a:avLst/>
          </a:prstGeom>
        </p:spPr>
        <p:txBody>
          <a:bodyPr>
            <a:normAutofit/>
          </a:bodyPr>
          <a:lstStyle/>
          <a:p>
            <a:pPr marL="0" indent="355600">
              <a:buSzTx/>
              <a:buNone/>
              <a:defRPr b="1">
                <a:solidFill>
                  <a:srgbClr val="FFFFFF"/>
                </a:solidFill>
              </a:defRPr>
            </a:pPr>
            <a:r>
              <a:rPr dirty="0"/>
              <a:t>2. </a:t>
            </a:r>
            <a:r>
              <a:rPr dirty="0" err="1"/>
              <a:t>Ви</a:t>
            </a:r>
            <a:r>
              <a:rPr dirty="0"/>
              <a:t> </a:t>
            </a:r>
            <a:r>
              <a:rPr dirty="0" err="1"/>
              <a:t>продали</a:t>
            </a:r>
            <a:r>
              <a:rPr dirty="0"/>
              <a:t> </a:t>
            </a:r>
            <a:r>
              <a:rPr dirty="0" err="1"/>
              <a:t>авто</a:t>
            </a:r>
            <a:r>
              <a:rPr dirty="0"/>
              <a:t> </a:t>
            </a:r>
            <a:r>
              <a:rPr dirty="0" err="1"/>
              <a:t>за</a:t>
            </a:r>
            <a:r>
              <a:rPr dirty="0"/>
              <a:t> 200 </a:t>
            </a:r>
            <a:r>
              <a:rPr dirty="0" err="1"/>
              <a:t>тис</a:t>
            </a:r>
            <a:r>
              <a:rPr dirty="0"/>
              <a:t>. </a:t>
            </a:r>
            <a:r>
              <a:rPr dirty="0" err="1"/>
              <a:t>грн</a:t>
            </a:r>
            <a:r>
              <a:rPr dirty="0"/>
              <a:t>. </a:t>
            </a:r>
            <a:r>
              <a:rPr dirty="0" err="1"/>
              <a:t>Розрахунок</a:t>
            </a:r>
            <a:r>
              <a:rPr dirty="0"/>
              <a:t> </a:t>
            </a:r>
            <a:r>
              <a:rPr dirty="0" err="1"/>
              <a:t>здійснюється</a:t>
            </a:r>
            <a:r>
              <a:rPr dirty="0"/>
              <a:t> </a:t>
            </a:r>
            <a:r>
              <a:rPr dirty="0" err="1"/>
              <a:t>рівними</a:t>
            </a:r>
            <a:r>
              <a:rPr dirty="0"/>
              <a:t> </a:t>
            </a:r>
            <a:r>
              <a:rPr dirty="0" err="1"/>
              <a:t>частинами</a:t>
            </a:r>
            <a:r>
              <a:rPr dirty="0"/>
              <a:t> </a:t>
            </a:r>
            <a:r>
              <a:rPr dirty="0" err="1"/>
              <a:t>щоквартально</a:t>
            </a:r>
            <a:r>
              <a:rPr dirty="0"/>
              <a:t> (</a:t>
            </a:r>
            <a:r>
              <a:rPr dirty="0" err="1"/>
              <a:t>по</a:t>
            </a:r>
            <a:r>
              <a:rPr dirty="0"/>
              <a:t> 50 </a:t>
            </a:r>
            <a:r>
              <a:rPr dirty="0" err="1"/>
              <a:t>тис</a:t>
            </a:r>
            <a:r>
              <a:rPr dirty="0"/>
              <a:t>. </a:t>
            </a:r>
            <a:r>
              <a:rPr dirty="0" err="1"/>
              <a:t>грн</a:t>
            </a:r>
            <a:r>
              <a:rPr dirty="0"/>
              <a:t>.). </a:t>
            </a:r>
            <a:r>
              <a:rPr dirty="0" err="1"/>
              <a:t>Кожна</a:t>
            </a:r>
            <a:r>
              <a:rPr dirty="0"/>
              <a:t> </a:t>
            </a:r>
            <a:r>
              <a:rPr dirty="0" err="1"/>
              <a:t>сума</a:t>
            </a:r>
            <a:r>
              <a:rPr dirty="0"/>
              <a:t> </a:t>
            </a:r>
            <a:r>
              <a:rPr dirty="0" err="1"/>
              <a:t>розцінюється</a:t>
            </a:r>
            <a:r>
              <a:rPr dirty="0"/>
              <a:t>, </a:t>
            </a:r>
            <a:r>
              <a:rPr dirty="0" err="1"/>
              <a:t>як</a:t>
            </a:r>
            <a:r>
              <a:rPr dirty="0"/>
              <a:t> </a:t>
            </a:r>
            <a:r>
              <a:rPr dirty="0" err="1"/>
              <a:t>разовий</a:t>
            </a:r>
            <a:r>
              <a:rPr dirty="0"/>
              <a:t> </a:t>
            </a:r>
            <a:r>
              <a:rPr dirty="0" err="1"/>
              <a:t>дохід</a:t>
            </a:r>
            <a:r>
              <a:rPr dirty="0"/>
              <a:t> </a:t>
            </a:r>
            <a:r>
              <a:rPr dirty="0" err="1"/>
              <a:t>незважаючи</a:t>
            </a:r>
            <a:r>
              <a:rPr dirty="0"/>
              <a:t> </a:t>
            </a:r>
            <a:r>
              <a:rPr dirty="0" err="1"/>
              <a:t>на</a:t>
            </a:r>
            <a:r>
              <a:rPr dirty="0"/>
              <a:t> </a:t>
            </a:r>
            <a:r>
              <a:rPr dirty="0" err="1"/>
              <a:t>те</a:t>
            </a:r>
            <a:r>
              <a:rPr dirty="0"/>
              <a:t>, </a:t>
            </a:r>
            <a:r>
              <a:rPr dirty="0" err="1"/>
              <a:t>що</a:t>
            </a:r>
            <a:r>
              <a:rPr dirty="0"/>
              <a:t> </a:t>
            </a:r>
            <a:r>
              <a:rPr dirty="0" err="1"/>
              <a:t>всі</a:t>
            </a:r>
            <a:r>
              <a:rPr dirty="0"/>
              <a:t> </a:t>
            </a:r>
            <a:r>
              <a:rPr dirty="0" err="1"/>
              <a:t>виплати</a:t>
            </a:r>
            <a:r>
              <a:rPr dirty="0"/>
              <a:t> </a:t>
            </a:r>
            <a:r>
              <a:rPr dirty="0" err="1"/>
              <a:t>поєднує</a:t>
            </a:r>
            <a:r>
              <a:rPr dirty="0"/>
              <a:t> </a:t>
            </a:r>
            <a:r>
              <a:rPr dirty="0" err="1"/>
              <a:t>одне</a:t>
            </a:r>
            <a:r>
              <a:rPr dirty="0"/>
              <a:t> </a:t>
            </a:r>
            <a:r>
              <a:rPr dirty="0" err="1"/>
              <a:t>призначення</a:t>
            </a:r>
            <a:r>
              <a:rPr dirty="0"/>
              <a:t> </a:t>
            </a:r>
            <a:r>
              <a:rPr dirty="0" err="1"/>
              <a:t>платежу</a:t>
            </a:r>
            <a:r>
              <a:rPr dirty="0"/>
              <a:t> «</a:t>
            </a:r>
            <a:r>
              <a:rPr dirty="0" err="1"/>
              <a:t>за</a:t>
            </a:r>
            <a:r>
              <a:rPr dirty="0"/>
              <a:t> </a:t>
            </a:r>
            <a:r>
              <a:rPr dirty="0" err="1"/>
              <a:t>проданий</a:t>
            </a:r>
            <a:r>
              <a:rPr dirty="0"/>
              <a:t> </a:t>
            </a:r>
            <a:r>
              <a:rPr dirty="0" err="1"/>
              <a:t>автомобіль</a:t>
            </a:r>
            <a:r>
              <a:rPr dirty="0"/>
              <a:t>».</a:t>
            </a:r>
          </a:p>
          <a:p>
            <a:pPr marL="0" indent="355600" algn="ctr">
              <a:spcBef>
                <a:spcPts val="700"/>
              </a:spcBef>
              <a:buSzTx/>
              <a:buNone/>
              <a:defRPr sz="3200" b="1">
                <a:solidFill>
                  <a:srgbClr val="00FF00"/>
                </a:solidFill>
              </a:defRPr>
            </a:pPr>
            <a:endParaRPr dirty="0"/>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Shape 650"/>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37</a:t>
            </a:fld>
            <a:endParaRPr/>
          </a:p>
        </p:txBody>
      </p:sp>
      <p:pic>
        <p:nvPicPr>
          <p:cNvPr id="651" name="arenda-doma-zemli.png" descr="Картинки по запросу купівлі-продажу будинку"/>
          <p:cNvPicPr>
            <a:picLocks noChangeAspect="1"/>
          </p:cNvPicPr>
          <p:nvPr/>
        </p:nvPicPr>
        <p:blipFill>
          <a:blip r:embed="rId2" cstate="print">
            <a:extLst/>
          </a:blip>
          <a:stretch>
            <a:fillRect/>
          </a:stretch>
        </p:blipFill>
        <p:spPr>
          <a:xfrm>
            <a:off x="0" y="0"/>
            <a:ext cx="4211638" cy="2632075"/>
          </a:xfrm>
          <a:prstGeom prst="rect">
            <a:avLst/>
          </a:prstGeom>
          <a:ln w="12700">
            <a:miter lim="400000"/>
          </a:ln>
        </p:spPr>
      </p:pic>
      <p:pic>
        <p:nvPicPr>
          <p:cNvPr id="652"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3" cstate="print">
            <a:extLst/>
          </a:blip>
          <a:stretch>
            <a:fillRect/>
          </a:stretch>
        </p:blipFill>
        <p:spPr>
          <a:xfrm>
            <a:off x="0" y="2501900"/>
            <a:ext cx="3492500" cy="2646363"/>
          </a:xfrm>
          <a:prstGeom prst="rect">
            <a:avLst/>
          </a:prstGeom>
          <a:ln w="12700">
            <a:miter lim="400000"/>
          </a:ln>
        </p:spPr>
      </p:pic>
      <p:sp>
        <p:nvSpPr>
          <p:cNvPr id="653" name="Shape 653"/>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54" name="Shape 654"/>
          <p:cNvSpPr/>
          <p:nvPr/>
        </p:nvSpPr>
        <p:spPr>
          <a:xfrm rot="5400000">
            <a:off x="4693443" y="-3758407"/>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58" name="Group 658"/>
          <p:cNvGrpSpPr/>
          <p:nvPr/>
        </p:nvGrpSpPr>
        <p:grpSpPr>
          <a:xfrm>
            <a:off x="-1" y="0"/>
            <a:ext cx="728664" cy="898525"/>
            <a:chOff x="0" y="0"/>
            <a:chExt cx="728662" cy="898525"/>
          </a:xfrm>
        </p:grpSpPr>
        <p:sp>
          <p:nvSpPr>
            <p:cNvPr id="655" name="Shape 655"/>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56" name="Shape 656"/>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57"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659" name="Shape 659"/>
          <p:cNvSpPr/>
          <p:nvPr/>
        </p:nvSpPr>
        <p:spPr>
          <a:xfrm>
            <a:off x="736600" y="27335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660" name="Shape 660"/>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ОТРИМАННЯ ДОХОДУ:</a:t>
            </a:r>
          </a:p>
        </p:txBody>
      </p:sp>
      <p:sp>
        <p:nvSpPr>
          <p:cNvPr id="661" name="Shape 661"/>
          <p:cNvSpPr>
            <a:spLocks noGrp="1"/>
          </p:cNvSpPr>
          <p:nvPr>
            <p:ph type="body" idx="4294967295"/>
          </p:nvPr>
        </p:nvSpPr>
        <p:spPr>
          <a:xfrm>
            <a:off x="3113087" y="1168400"/>
            <a:ext cx="5922963" cy="3979863"/>
          </a:xfrm>
          <a:prstGeom prst="rect">
            <a:avLst/>
          </a:prstGeom>
        </p:spPr>
        <p:txBody>
          <a:bodyPr>
            <a:normAutofit/>
          </a:bodyPr>
          <a:lstStyle/>
          <a:p>
            <a:pPr marL="0" indent="85629" defTabSz="636317">
              <a:spcBef>
                <a:spcPts val="400"/>
              </a:spcBef>
              <a:buSzTx/>
              <a:buNone/>
              <a:defRPr sz="1860" b="1">
                <a:solidFill>
                  <a:srgbClr val="EEECE1"/>
                </a:solidFill>
              </a:defRPr>
            </a:pPr>
            <a:r>
              <a:rPr dirty="0"/>
              <a:t>3. </a:t>
            </a:r>
            <a:r>
              <a:rPr dirty="0" err="1"/>
              <a:t>Особа</a:t>
            </a:r>
            <a:r>
              <a:rPr dirty="0"/>
              <a:t> </a:t>
            </a:r>
            <a:r>
              <a:rPr dirty="0" err="1"/>
              <a:t>за</a:t>
            </a:r>
            <a:r>
              <a:rPr dirty="0"/>
              <a:t> </a:t>
            </a:r>
            <a:r>
              <a:rPr dirty="0" err="1"/>
              <a:t>договором</a:t>
            </a:r>
            <a:r>
              <a:rPr dirty="0"/>
              <a:t> </a:t>
            </a:r>
            <a:r>
              <a:rPr dirty="0" err="1"/>
              <a:t>купівлі-продажу</a:t>
            </a:r>
            <a:r>
              <a:rPr dirty="0"/>
              <a:t> </a:t>
            </a:r>
            <a:r>
              <a:rPr dirty="0" err="1"/>
              <a:t>будинку</a:t>
            </a:r>
            <a:r>
              <a:rPr dirty="0"/>
              <a:t> </a:t>
            </a:r>
            <a:r>
              <a:rPr dirty="0" err="1"/>
              <a:t>отримала</a:t>
            </a:r>
            <a:r>
              <a:rPr dirty="0"/>
              <a:t> 200 </a:t>
            </a:r>
            <a:r>
              <a:rPr dirty="0" err="1"/>
              <a:t>тис</a:t>
            </a:r>
            <a:r>
              <a:rPr dirty="0"/>
              <a:t>. </a:t>
            </a:r>
            <a:r>
              <a:rPr dirty="0" err="1"/>
              <a:t>грн</a:t>
            </a:r>
            <a:r>
              <a:rPr dirty="0"/>
              <a:t>.: 50 </a:t>
            </a:r>
            <a:r>
              <a:rPr dirty="0" err="1"/>
              <a:t>тис</a:t>
            </a:r>
            <a:r>
              <a:rPr dirty="0"/>
              <a:t>. </a:t>
            </a:r>
            <a:r>
              <a:rPr dirty="0" err="1"/>
              <a:t>грн</a:t>
            </a:r>
            <a:r>
              <a:rPr dirty="0"/>
              <a:t>., а </a:t>
            </a:r>
            <a:r>
              <a:rPr dirty="0" err="1"/>
              <a:t>потім</a:t>
            </a:r>
            <a:r>
              <a:rPr dirty="0"/>
              <a:t> 150 </a:t>
            </a:r>
            <a:r>
              <a:rPr dirty="0" err="1"/>
              <a:t>тис</a:t>
            </a:r>
            <a:r>
              <a:rPr dirty="0"/>
              <a:t>. </a:t>
            </a:r>
            <a:r>
              <a:rPr dirty="0" err="1"/>
              <a:t>грн</a:t>
            </a:r>
            <a:r>
              <a:rPr dirty="0"/>
              <a:t>. </a:t>
            </a:r>
            <a:r>
              <a:rPr dirty="0" err="1"/>
              <a:t>Про</a:t>
            </a:r>
            <a:r>
              <a:rPr dirty="0"/>
              <a:t> </a:t>
            </a:r>
            <a:r>
              <a:rPr dirty="0" err="1"/>
              <a:t>яку</a:t>
            </a:r>
            <a:r>
              <a:rPr dirty="0"/>
              <a:t> </a:t>
            </a:r>
            <a:r>
              <a:rPr dirty="0" err="1"/>
              <a:t>суму</a:t>
            </a:r>
            <a:r>
              <a:rPr dirty="0"/>
              <a:t> </a:t>
            </a:r>
            <a:r>
              <a:rPr dirty="0" err="1"/>
              <a:t>доходу</a:t>
            </a:r>
            <a:r>
              <a:rPr dirty="0"/>
              <a:t> </a:t>
            </a:r>
            <a:r>
              <a:rPr dirty="0" err="1"/>
              <a:t>слід</a:t>
            </a:r>
            <a:r>
              <a:rPr dirty="0"/>
              <a:t> </a:t>
            </a:r>
            <a:r>
              <a:rPr dirty="0" err="1"/>
              <a:t>повідомляти</a:t>
            </a:r>
            <a:r>
              <a:rPr dirty="0"/>
              <a:t> НАЗК?</a:t>
            </a:r>
            <a:endParaRPr u="sng" dirty="0"/>
          </a:p>
          <a:p>
            <a:pPr marL="0" indent="85629" defTabSz="636317">
              <a:spcBef>
                <a:spcPts val="400"/>
              </a:spcBef>
              <a:buSzTx/>
              <a:buNone/>
              <a:defRPr sz="1860" b="1" u="sng">
                <a:solidFill>
                  <a:srgbClr val="EEECE1"/>
                </a:solidFill>
              </a:defRPr>
            </a:pPr>
            <a:r>
              <a:rPr dirty="0" err="1"/>
              <a:t>Г</a:t>
            </a:r>
            <a:r>
              <a:rPr u="none" dirty="0" err="1"/>
              <a:t>роші</a:t>
            </a:r>
            <a:r>
              <a:rPr u="none" dirty="0"/>
              <a:t> - </a:t>
            </a:r>
            <a:r>
              <a:rPr u="none" dirty="0" err="1"/>
              <a:t>особливий</a:t>
            </a:r>
            <a:r>
              <a:rPr u="none" dirty="0"/>
              <a:t> </a:t>
            </a:r>
            <a:r>
              <a:rPr u="none" dirty="0" err="1"/>
              <a:t>товар</a:t>
            </a:r>
            <a:r>
              <a:rPr u="none" dirty="0"/>
              <a:t>, </a:t>
            </a:r>
            <a:r>
              <a:rPr u="none" dirty="0" err="1"/>
              <a:t>що</a:t>
            </a:r>
            <a:r>
              <a:rPr u="none" dirty="0"/>
              <a:t> є </a:t>
            </a:r>
            <a:r>
              <a:rPr u="none" dirty="0" err="1"/>
              <a:t>загальною</a:t>
            </a:r>
            <a:r>
              <a:rPr u="none" dirty="0"/>
              <a:t> </a:t>
            </a:r>
            <a:r>
              <a:rPr u="none" dirty="0" err="1"/>
              <a:t>еквівалентною</a:t>
            </a:r>
            <a:r>
              <a:rPr u="none" dirty="0"/>
              <a:t> </a:t>
            </a:r>
            <a:r>
              <a:rPr u="none" dirty="0" err="1"/>
              <a:t>формою</a:t>
            </a:r>
            <a:r>
              <a:rPr u="none" dirty="0"/>
              <a:t> </a:t>
            </a:r>
            <a:r>
              <a:rPr u="none" dirty="0" err="1"/>
              <a:t>вартості</a:t>
            </a:r>
            <a:r>
              <a:rPr u="none" dirty="0"/>
              <a:t> </a:t>
            </a:r>
            <a:r>
              <a:rPr u="none" dirty="0" err="1"/>
              <a:t>товарів</a:t>
            </a:r>
            <a:r>
              <a:rPr u="none" dirty="0"/>
              <a:t> </a:t>
            </a:r>
            <a:r>
              <a:rPr u="none" dirty="0" err="1"/>
              <a:t>та</a:t>
            </a:r>
            <a:r>
              <a:rPr u="none" dirty="0"/>
              <a:t> </a:t>
            </a:r>
            <a:r>
              <a:rPr u="none" dirty="0" err="1"/>
              <a:t>послуг</a:t>
            </a:r>
            <a:r>
              <a:rPr u="none" dirty="0"/>
              <a:t>. </a:t>
            </a:r>
          </a:p>
          <a:p>
            <a:pPr marL="0" indent="85629" defTabSz="636317">
              <a:spcBef>
                <a:spcPts val="400"/>
              </a:spcBef>
              <a:buSzTx/>
              <a:buNone/>
              <a:defRPr sz="1860" b="1">
                <a:solidFill>
                  <a:srgbClr val="EEECE1"/>
                </a:solidFill>
              </a:defRPr>
            </a:pPr>
            <a:r>
              <a:rPr dirty="0"/>
              <a:t>Є </a:t>
            </a:r>
            <a:r>
              <a:rPr dirty="0" err="1"/>
              <a:t>доходом</a:t>
            </a:r>
            <a:r>
              <a:rPr dirty="0"/>
              <a:t>, </a:t>
            </a:r>
            <a:r>
              <a:rPr dirty="0" err="1"/>
              <a:t>отриманим</a:t>
            </a:r>
            <a:r>
              <a:rPr dirty="0"/>
              <a:t> </a:t>
            </a:r>
            <a:r>
              <a:rPr dirty="0" err="1"/>
              <a:t>особою</a:t>
            </a:r>
            <a:r>
              <a:rPr dirty="0"/>
              <a:t>. </a:t>
            </a:r>
          </a:p>
          <a:p>
            <a:pPr marL="0" indent="85629" algn="ctr" defTabSz="636317">
              <a:buSzTx/>
              <a:buNone/>
              <a:defRPr sz="1860" b="1">
                <a:solidFill>
                  <a:srgbClr val="EEECE1"/>
                </a:solidFill>
              </a:defRPr>
            </a:pPr>
            <a:endParaRPr dirty="0"/>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hape 663"/>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38</a:t>
            </a:fld>
            <a:endParaRPr/>
          </a:p>
        </p:txBody>
      </p:sp>
      <p:pic>
        <p:nvPicPr>
          <p:cNvPr id="664" name="1516192841_65128100.jpg" descr="Похожее изображение"/>
          <p:cNvPicPr>
            <a:picLocks noChangeAspect="1"/>
          </p:cNvPicPr>
          <p:nvPr/>
        </p:nvPicPr>
        <p:blipFill>
          <a:blip r:embed="rId2" cstate="print">
            <a:extLst/>
          </a:blip>
          <a:stretch>
            <a:fillRect/>
          </a:stretch>
        </p:blipFill>
        <p:spPr>
          <a:xfrm>
            <a:off x="0" y="0"/>
            <a:ext cx="3708400" cy="2673350"/>
          </a:xfrm>
          <a:prstGeom prst="rect">
            <a:avLst/>
          </a:prstGeom>
          <a:ln w="12700">
            <a:miter lim="400000"/>
          </a:ln>
        </p:spPr>
      </p:pic>
      <p:pic>
        <p:nvPicPr>
          <p:cNvPr id="665"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3" cstate="print">
            <a:extLst/>
          </a:blip>
          <a:stretch>
            <a:fillRect/>
          </a:stretch>
        </p:blipFill>
        <p:spPr>
          <a:xfrm>
            <a:off x="0" y="2357437"/>
            <a:ext cx="3492500" cy="2790826"/>
          </a:xfrm>
          <a:prstGeom prst="rect">
            <a:avLst/>
          </a:prstGeom>
          <a:ln w="12700">
            <a:miter lim="400000"/>
          </a:ln>
        </p:spPr>
      </p:pic>
      <p:sp>
        <p:nvSpPr>
          <p:cNvPr id="666" name="Shape 666"/>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67" name="Shape 667"/>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71" name="Group 671"/>
          <p:cNvGrpSpPr/>
          <p:nvPr/>
        </p:nvGrpSpPr>
        <p:grpSpPr>
          <a:xfrm>
            <a:off x="-1" y="0"/>
            <a:ext cx="728664" cy="898525"/>
            <a:chOff x="0" y="0"/>
            <a:chExt cx="728662" cy="898525"/>
          </a:xfrm>
        </p:grpSpPr>
        <p:sp>
          <p:nvSpPr>
            <p:cNvPr id="668" name="Shape 668"/>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69" name="Shape 669"/>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70"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672" name="Shape 672"/>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673" name="Shape 673"/>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ОТРИМАННЯ ДОХОДУ:</a:t>
            </a:r>
          </a:p>
        </p:txBody>
      </p:sp>
      <p:sp>
        <p:nvSpPr>
          <p:cNvPr id="674" name="Shape 674"/>
          <p:cNvSpPr>
            <a:spLocks noGrp="1"/>
          </p:cNvSpPr>
          <p:nvPr>
            <p:ph type="body" idx="4294967295"/>
          </p:nvPr>
        </p:nvSpPr>
        <p:spPr>
          <a:xfrm>
            <a:off x="3113087" y="1277937"/>
            <a:ext cx="6030913" cy="3870326"/>
          </a:xfrm>
          <a:prstGeom prst="rect">
            <a:avLst/>
          </a:prstGeom>
        </p:spPr>
        <p:txBody>
          <a:bodyPr>
            <a:normAutofit/>
          </a:bodyPr>
          <a:lstStyle/>
          <a:p>
            <a:pPr marL="0" indent="92075">
              <a:lnSpc>
                <a:spcPct val="90000"/>
              </a:lnSpc>
              <a:spcBef>
                <a:spcPts val="400"/>
              </a:spcBef>
              <a:buSzTx/>
              <a:buNone/>
              <a:defRPr sz="2000" b="1">
                <a:solidFill>
                  <a:srgbClr val="EEECE1"/>
                </a:solidFill>
              </a:defRPr>
            </a:pPr>
            <a:r>
              <a:rPr dirty="0"/>
              <a:t>4. </a:t>
            </a:r>
            <a:r>
              <a:rPr dirty="0" err="1"/>
              <a:t>Ви</a:t>
            </a:r>
            <a:r>
              <a:rPr dirty="0"/>
              <a:t> </a:t>
            </a:r>
            <a:r>
              <a:rPr dirty="0" err="1"/>
              <a:t>отримали</a:t>
            </a:r>
            <a:r>
              <a:rPr dirty="0"/>
              <a:t> у </a:t>
            </a:r>
            <a:r>
              <a:rPr dirty="0" err="1"/>
              <a:t>спадщину</a:t>
            </a:r>
            <a:r>
              <a:rPr dirty="0"/>
              <a:t> </a:t>
            </a:r>
            <a:r>
              <a:rPr dirty="0" err="1"/>
              <a:t>земельну</a:t>
            </a:r>
            <a:r>
              <a:rPr dirty="0"/>
              <a:t> </a:t>
            </a:r>
            <a:r>
              <a:rPr dirty="0" err="1"/>
              <a:t>ділянку</a:t>
            </a:r>
            <a:r>
              <a:rPr dirty="0"/>
              <a:t> 10.01.2018, </a:t>
            </a:r>
            <a:r>
              <a:rPr dirty="0" err="1"/>
              <a:t>вартість</a:t>
            </a:r>
            <a:r>
              <a:rPr dirty="0"/>
              <a:t> </a:t>
            </a:r>
            <a:r>
              <a:rPr dirty="0" err="1"/>
              <a:t>якої</a:t>
            </a:r>
            <a:r>
              <a:rPr dirty="0"/>
              <a:t> </a:t>
            </a:r>
            <a:r>
              <a:rPr dirty="0" err="1"/>
              <a:t>на</a:t>
            </a:r>
            <a:r>
              <a:rPr dirty="0"/>
              <a:t> </a:t>
            </a:r>
            <a:r>
              <a:rPr dirty="0" err="1"/>
              <a:t>момент</a:t>
            </a:r>
            <a:r>
              <a:rPr dirty="0"/>
              <a:t> </a:t>
            </a:r>
            <a:r>
              <a:rPr dirty="0" err="1"/>
              <a:t>набуття</a:t>
            </a:r>
            <a:r>
              <a:rPr dirty="0"/>
              <a:t> </a:t>
            </a:r>
            <a:r>
              <a:rPr dirty="0" err="1"/>
              <a:t>права</a:t>
            </a:r>
            <a:r>
              <a:rPr dirty="0"/>
              <a:t> </a:t>
            </a:r>
            <a:r>
              <a:rPr dirty="0" err="1"/>
              <a:t>не</a:t>
            </a:r>
            <a:r>
              <a:rPr dirty="0"/>
              <a:t> </a:t>
            </a:r>
            <a:r>
              <a:rPr dirty="0" err="1"/>
              <a:t>була</a:t>
            </a:r>
            <a:r>
              <a:rPr dirty="0"/>
              <a:t> </a:t>
            </a:r>
            <a:r>
              <a:rPr dirty="0" err="1"/>
              <a:t>відома</a:t>
            </a:r>
            <a:r>
              <a:rPr dirty="0"/>
              <a:t>. </a:t>
            </a:r>
            <a:r>
              <a:rPr dirty="0" err="1"/>
              <a:t>Після</a:t>
            </a:r>
            <a:r>
              <a:rPr dirty="0"/>
              <a:t> </a:t>
            </a:r>
            <a:r>
              <a:rPr dirty="0" err="1"/>
              <a:t>проведення</a:t>
            </a:r>
            <a:r>
              <a:rPr dirty="0"/>
              <a:t> </a:t>
            </a:r>
            <a:r>
              <a:rPr dirty="0" err="1"/>
              <a:t>оцінки</a:t>
            </a:r>
            <a:r>
              <a:rPr dirty="0"/>
              <a:t> з </a:t>
            </a:r>
            <a:r>
              <a:rPr dirty="0" err="1"/>
              <a:t>метою</a:t>
            </a:r>
            <a:r>
              <a:rPr dirty="0"/>
              <a:t> </a:t>
            </a:r>
            <a:r>
              <a:rPr dirty="0" err="1"/>
              <a:t>оподаткування</a:t>
            </a:r>
            <a:r>
              <a:rPr dirty="0"/>
              <a:t> </a:t>
            </a:r>
            <a:r>
              <a:rPr dirty="0" err="1"/>
              <a:t>перед</a:t>
            </a:r>
            <a:r>
              <a:rPr dirty="0"/>
              <a:t> </a:t>
            </a:r>
            <a:r>
              <a:rPr dirty="0" err="1"/>
              <a:t>укладанням</a:t>
            </a:r>
            <a:r>
              <a:rPr dirty="0"/>
              <a:t> </a:t>
            </a:r>
            <a:r>
              <a:rPr dirty="0" err="1"/>
              <a:t>договору</a:t>
            </a:r>
            <a:r>
              <a:rPr dirty="0"/>
              <a:t> </a:t>
            </a:r>
            <a:r>
              <a:rPr dirty="0" err="1"/>
              <a:t>оренди</a:t>
            </a:r>
            <a:r>
              <a:rPr dirty="0"/>
              <a:t> 15.01.2018 </a:t>
            </a:r>
            <a:r>
              <a:rPr dirty="0" err="1"/>
              <a:t>була</a:t>
            </a:r>
            <a:r>
              <a:rPr dirty="0"/>
              <a:t> </a:t>
            </a:r>
            <a:r>
              <a:rPr dirty="0" err="1"/>
              <a:t>встановлена</a:t>
            </a:r>
            <a:r>
              <a:rPr dirty="0"/>
              <a:t> </a:t>
            </a:r>
            <a:r>
              <a:rPr dirty="0" err="1"/>
              <a:t>вартість</a:t>
            </a:r>
            <a:r>
              <a:rPr dirty="0"/>
              <a:t> </a:t>
            </a:r>
            <a:r>
              <a:rPr dirty="0" err="1"/>
              <a:t>земельної</a:t>
            </a:r>
            <a:r>
              <a:rPr dirty="0"/>
              <a:t> </a:t>
            </a:r>
            <a:r>
              <a:rPr dirty="0" err="1"/>
              <a:t>ділянки</a:t>
            </a:r>
            <a:r>
              <a:rPr dirty="0"/>
              <a:t> (148 </a:t>
            </a:r>
            <a:r>
              <a:rPr dirty="0" err="1"/>
              <a:t>тис</a:t>
            </a:r>
            <a:r>
              <a:rPr dirty="0"/>
              <a:t>. </a:t>
            </a:r>
            <a:r>
              <a:rPr dirty="0" err="1"/>
              <a:t>грн</a:t>
            </a:r>
            <a:r>
              <a:rPr dirty="0"/>
              <a:t>.) </a:t>
            </a:r>
            <a:r>
              <a:rPr dirty="0" err="1"/>
              <a:t>Чи</a:t>
            </a:r>
            <a:r>
              <a:rPr dirty="0"/>
              <a:t> </a:t>
            </a:r>
            <a:r>
              <a:rPr dirty="0" err="1"/>
              <a:t>треба</a:t>
            </a:r>
            <a:r>
              <a:rPr dirty="0"/>
              <a:t> </a:t>
            </a:r>
            <a:r>
              <a:rPr dirty="0" err="1"/>
              <a:t>повідомляти</a:t>
            </a:r>
            <a:r>
              <a:rPr dirty="0"/>
              <a:t> НАЗК </a:t>
            </a:r>
            <a:r>
              <a:rPr dirty="0" err="1"/>
              <a:t>про</a:t>
            </a:r>
            <a:r>
              <a:rPr dirty="0"/>
              <a:t> </a:t>
            </a:r>
            <a:r>
              <a:rPr dirty="0" err="1"/>
              <a:t>суттєві</a:t>
            </a:r>
            <a:r>
              <a:rPr dirty="0"/>
              <a:t> </a:t>
            </a:r>
            <a:r>
              <a:rPr dirty="0" err="1"/>
              <a:t>зміни</a:t>
            </a:r>
            <a:r>
              <a:rPr dirty="0"/>
              <a:t> у </a:t>
            </a:r>
            <a:r>
              <a:rPr dirty="0" err="1"/>
              <a:t>майновому</a:t>
            </a:r>
            <a:r>
              <a:rPr dirty="0"/>
              <a:t> </a:t>
            </a:r>
            <a:r>
              <a:rPr dirty="0" err="1"/>
              <a:t>стані</a:t>
            </a:r>
            <a:r>
              <a:rPr dirty="0"/>
              <a:t>? </a:t>
            </a:r>
            <a:r>
              <a:rPr dirty="0" err="1"/>
              <a:t>Якщо</a:t>
            </a:r>
            <a:r>
              <a:rPr dirty="0"/>
              <a:t> </a:t>
            </a:r>
            <a:r>
              <a:rPr dirty="0" err="1"/>
              <a:t>так</a:t>
            </a:r>
            <a:r>
              <a:rPr dirty="0"/>
              <a:t>, </a:t>
            </a:r>
            <a:r>
              <a:rPr dirty="0" err="1"/>
              <a:t>то</a:t>
            </a:r>
            <a:r>
              <a:rPr dirty="0"/>
              <a:t> </a:t>
            </a:r>
            <a:r>
              <a:rPr dirty="0" err="1"/>
              <a:t>коли</a:t>
            </a:r>
            <a:r>
              <a:rPr dirty="0"/>
              <a:t>? </a:t>
            </a:r>
          </a:p>
          <a:p>
            <a:pPr marL="0" indent="92075">
              <a:lnSpc>
                <a:spcPct val="90000"/>
              </a:lnSpc>
              <a:buSzTx/>
              <a:buNone/>
              <a:defRPr sz="2000" b="1">
                <a:solidFill>
                  <a:srgbClr val="EEECE1"/>
                </a:solidFill>
              </a:defRPr>
            </a:pPr>
            <a:endParaRPr dirty="0"/>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 name="Shape 676"/>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39</a:t>
            </a:fld>
            <a:endParaRPr/>
          </a:p>
        </p:txBody>
      </p:sp>
      <p:pic>
        <p:nvPicPr>
          <p:cNvPr id="677" name="1429051125_2015-04-15_013850.jpg" descr="Картинки по запросу кредит в банку"/>
          <p:cNvPicPr>
            <a:picLocks noChangeAspect="1"/>
          </p:cNvPicPr>
          <p:nvPr/>
        </p:nvPicPr>
        <p:blipFill>
          <a:blip r:embed="rId2" cstate="print">
            <a:extLst/>
          </a:blip>
          <a:stretch>
            <a:fillRect/>
          </a:stretch>
        </p:blipFill>
        <p:spPr>
          <a:xfrm>
            <a:off x="0" y="0"/>
            <a:ext cx="3779838" cy="2768600"/>
          </a:xfrm>
          <a:prstGeom prst="rect">
            <a:avLst/>
          </a:prstGeom>
          <a:ln w="12700">
            <a:miter lim="400000"/>
          </a:ln>
        </p:spPr>
      </p:pic>
      <p:pic>
        <p:nvPicPr>
          <p:cNvPr id="678"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3" cstate="print">
            <a:extLst/>
          </a:blip>
          <a:stretch>
            <a:fillRect/>
          </a:stretch>
        </p:blipFill>
        <p:spPr>
          <a:xfrm>
            <a:off x="0" y="2357437"/>
            <a:ext cx="3492500" cy="2790826"/>
          </a:xfrm>
          <a:prstGeom prst="rect">
            <a:avLst/>
          </a:prstGeom>
          <a:ln w="12700">
            <a:miter lim="400000"/>
          </a:ln>
        </p:spPr>
      </p:pic>
      <p:sp>
        <p:nvSpPr>
          <p:cNvPr id="679" name="Shape 679"/>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80" name="Shape 680"/>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84" name="Group 684"/>
          <p:cNvGrpSpPr/>
          <p:nvPr/>
        </p:nvGrpSpPr>
        <p:grpSpPr>
          <a:xfrm>
            <a:off x="-1" y="0"/>
            <a:ext cx="728664" cy="898525"/>
            <a:chOff x="0" y="0"/>
            <a:chExt cx="728662" cy="898525"/>
          </a:xfrm>
        </p:grpSpPr>
        <p:sp>
          <p:nvSpPr>
            <p:cNvPr id="681" name="Shape 681"/>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82" name="Shape 682"/>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83"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685" name="Shape 685"/>
          <p:cNvSpPr/>
          <p:nvPr/>
        </p:nvSpPr>
        <p:spPr>
          <a:xfrm>
            <a:off x="736600" y="27335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686" name="Shape 686"/>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ОТРИМАННЯ ДОХОДУ:</a:t>
            </a:r>
          </a:p>
        </p:txBody>
      </p:sp>
      <p:sp>
        <p:nvSpPr>
          <p:cNvPr id="687" name="Shape 687"/>
          <p:cNvSpPr>
            <a:spLocks noGrp="1"/>
          </p:cNvSpPr>
          <p:nvPr>
            <p:ph type="body" idx="4294967295"/>
          </p:nvPr>
        </p:nvSpPr>
        <p:spPr>
          <a:xfrm>
            <a:off x="3492500" y="1277937"/>
            <a:ext cx="5472113" cy="3870326"/>
          </a:xfrm>
          <a:prstGeom prst="rect">
            <a:avLst/>
          </a:prstGeom>
        </p:spPr>
        <p:txBody>
          <a:bodyPr>
            <a:normAutofit/>
          </a:bodyPr>
          <a:lstStyle/>
          <a:p>
            <a:pPr marL="516318" indent="-429768" defTabSz="643159">
              <a:lnSpc>
                <a:spcPct val="90000"/>
              </a:lnSpc>
              <a:spcBef>
                <a:spcPts val="700"/>
              </a:spcBef>
              <a:buFontTx/>
              <a:buAutoNum type="arabicPeriod" startAt="5"/>
              <a:defRPr sz="3008" b="1">
                <a:solidFill>
                  <a:srgbClr val="00FF00"/>
                </a:solidFill>
              </a:defRPr>
            </a:pPr>
            <a:r>
              <a:rPr dirty="0" err="1"/>
              <a:t>Ви</a:t>
            </a:r>
            <a:r>
              <a:rPr dirty="0"/>
              <a:t> </a:t>
            </a:r>
            <a:r>
              <a:rPr dirty="0" err="1"/>
              <a:t>одержали</a:t>
            </a:r>
            <a:r>
              <a:rPr dirty="0"/>
              <a:t> </a:t>
            </a:r>
            <a:r>
              <a:rPr dirty="0" err="1"/>
              <a:t>кредит</a:t>
            </a:r>
            <a:r>
              <a:rPr dirty="0"/>
              <a:t> в </a:t>
            </a:r>
            <a:r>
              <a:rPr dirty="0" err="1"/>
              <a:t>банку</a:t>
            </a:r>
            <a:r>
              <a:rPr dirty="0"/>
              <a:t> в </a:t>
            </a:r>
            <a:r>
              <a:rPr dirty="0" err="1"/>
              <a:t>розмірі</a:t>
            </a:r>
            <a:r>
              <a:rPr dirty="0"/>
              <a:t> 100 </a:t>
            </a:r>
            <a:r>
              <a:rPr dirty="0" err="1"/>
              <a:t>тис</a:t>
            </a:r>
            <a:r>
              <a:rPr dirty="0"/>
              <a:t>. </a:t>
            </a:r>
            <a:r>
              <a:rPr dirty="0" err="1"/>
              <a:t>грн</a:t>
            </a:r>
            <a:r>
              <a:rPr dirty="0"/>
              <a:t>. </a:t>
            </a:r>
          </a:p>
          <a:p>
            <a:pPr marL="429768" indent="-343217" defTabSz="643159">
              <a:lnSpc>
                <a:spcPct val="90000"/>
              </a:lnSpc>
              <a:spcBef>
                <a:spcPts val="700"/>
              </a:spcBef>
              <a:buSzTx/>
              <a:buNone/>
              <a:defRPr sz="3008" b="1">
                <a:solidFill>
                  <a:srgbClr val="00FF00"/>
                </a:solidFill>
              </a:defRPr>
            </a:pPr>
            <a:r>
              <a:rPr dirty="0"/>
              <a:t>       </a:t>
            </a:r>
            <a:r>
              <a:rPr dirty="0" err="1"/>
              <a:t>Чи</a:t>
            </a:r>
            <a:r>
              <a:rPr dirty="0"/>
              <a:t> </a:t>
            </a:r>
            <a:r>
              <a:rPr dirty="0" err="1"/>
              <a:t>треба</a:t>
            </a:r>
            <a:r>
              <a:rPr dirty="0"/>
              <a:t> </a:t>
            </a:r>
            <a:r>
              <a:rPr dirty="0" err="1"/>
              <a:t>повідомляти</a:t>
            </a:r>
            <a:r>
              <a:rPr dirty="0"/>
              <a:t> НАЗК </a:t>
            </a:r>
            <a:r>
              <a:rPr dirty="0" err="1"/>
              <a:t>про</a:t>
            </a:r>
            <a:r>
              <a:rPr dirty="0"/>
              <a:t> </a:t>
            </a:r>
            <a:r>
              <a:rPr dirty="0" err="1"/>
              <a:t>суттєві</a:t>
            </a:r>
            <a:r>
              <a:rPr dirty="0"/>
              <a:t> </a:t>
            </a:r>
            <a:r>
              <a:rPr dirty="0" err="1"/>
              <a:t>зміни</a:t>
            </a:r>
            <a:r>
              <a:rPr dirty="0"/>
              <a:t> у </a:t>
            </a:r>
            <a:r>
              <a:rPr dirty="0" err="1"/>
              <a:t>майновому</a:t>
            </a:r>
            <a:r>
              <a:rPr dirty="0"/>
              <a:t> </a:t>
            </a:r>
            <a:r>
              <a:rPr dirty="0" err="1"/>
              <a:t>стані</a:t>
            </a:r>
            <a:r>
              <a:rPr dirty="0"/>
              <a:t>? </a:t>
            </a:r>
          </a:p>
          <a:p>
            <a:pPr marL="429768" indent="-343217" defTabSz="643159">
              <a:lnSpc>
                <a:spcPct val="90000"/>
              </a:lnSpc>
              <a:buSzTx/>
              <a:buNone/>
              <a:defRPr sz="2256" b="1">
                <a:solidFill>
                  <a:srgbClr val="00FF00"/>
                </a:solidFill>
              </a:defRPr>
            </a:pPr>
            <a:endParaRPr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hape 68"/>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a:t>
            </a:fld>
            <a:endParaRPr/>
          </a:p>
        </p:txBody>
      </p:sp>
      <p:sp>
        <p:nvSpPr>
          <p:cNvPr id="69" name="Shape 69"/>
          <p:cNvSpPr/>
          <p:nvPr/>
        </p:nvSpPr>
        <p:spPr>
          <a:xfrm>
            <a:off x="0" y="0"/>
            <a:ext cx="4179888" cy="750888"/>
          </a:xfrm>
          <a:prstGeom prst="rect">
            <a:avLst/>
          </a:prstGeom>
          <a:solidFill>
            <a:srgbClr val="262626"/>
          </a:solidFill>
          <a:ln w="25400">
            <a:solidFill>
              <a:srgbClr val="000000"/>
            </a:solidFill>
          </a:ln>
        </p:spPr>
        <p:txBody>
          <a:bodyPr lIns="45719" rIns="45719" anchor="ctr"/>
          <a:lstStyle/>
          <a:p>
            <a:pPr algn="ctr" defTabSz="684212">
              <a:defRPr>
                <a:solidFill>
                  <a:srgbClr val="FFFFFF"/>
                </a:solidFill>
              </a:defRPr>
            </a:pPr>
            <a:endParaRPr/>
          </a:p>
        </p:txBody>
      </p:sp>
      <p:pic>
        <p:nvPicPr>
          <p:cNvPr id="70" name="Картинки по запросу ЄДИНИЙ РЕЄСТР ДЕКЛАРАЦІЙ.jpg" descr="Картинки по запросу ЄДИНИЙ РЕЄСТР ДЕКЛАРАЦІЙ"/>
          <p:cNvPicPr>
            <a:picLocks noChangeAspect="1"/>
          </p:cNvPicPr>
          <p:nvPr/>
        </p:nvPicPr>
        <p:blipFill>
          <a:blip r:embed="rId2" cstate="print">
            <a:extLst/>
          </a:blip>
          <a:stretch>
            <a:fillRect/>
          </a:stretch>
        </p:blipFill>
        <p:spPr>
          <a:xfrm>
            <a:off x="0" y="642937"/>
            <a:ext cx="6734175" cy="4505326"/>
          </a:xfrm>
          <a:prstGeom prst="rect">
            <a:avLst/>
          </a:prstGeom>
          <a:ln w="12700">
            <a:miter lim="400000"/>
          </a:ln>
        </p:spPr>
      </p:pic>
      <p:sp>
        <p:nvSpPr>
          <p:cNvPr id="71" name="Shape 71"/>
          <p:cNvSpPr/>
          <p:nvPr/>
        </p:nvSpPr>
        <p:spPr>
          <a:xfrm>
            <a:off x="3060699" y="0"/>
            <a:ext cx="6083302"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defRPr b="1"/>
            </a:pPr>
            <a:endParaRPr/>
          </a:p>
        </p:txBody>
      </p:sp>
      <p:sp>
        <p:nvSpPr>
          <p:cNvPr id="72" name="Shape 72"/>
          <p:cNvSpPr/>
          <p:nvPr/>
        </p:nvSpPr>
        <p:spPr>
          <a:xfrm>
            <a:off x="2413000" y="681037"/>
            <a:ext cx="177165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73" name="Shape 73"/>
          <p:cNvSpPr/>
          <p:nvPr/>
        </p:nvSpPr>
        <p:spPr>
          <a:xfrm>
            <a:off x="3421839" y="246684"/>
            <a:ext cx="5585965" cy="641695"/>
          </a:xfrm>
          <a:prstGeom prst="rect">
            <a:avLst/>
          </a:prstGeom>
          <a:solidFill>
            <a:srgbClr val="EEECE1"/>
          </a:solidFill>
          <a:ln w="12700">
            <a:miter lim="400000"/>
          </a:ln>
          <a:extLst>
            <a:ext uri="{C572A759-6A51-4108-AA02-DFA0A04FC94B}">
              <ma14:wrappingTextBoxFlag xmlns:ma14="http://schemas.microsoft.com/office/mac/drawingml/2011/main" xmlns="" val="1"/>
            </a:ext>
          </a:extLst>
        </p:spPr>
        <p:txBody>
          <a:bodyPr lIns="34298" tIns="34298" rIns="34298" bIns="34298" anchor="ctr"/>
          <a:lstStyle/>
          <a:p>
            <a:pPr algn="ctr" defTabSz="684212">
              <a:defRPr sz="1900"/>
            </a:pPr>
            <a:r>
              <a:t>Розділ 1.                 </a:t>
            </a:r>
            <a:r>
              <a:rPr sz="1800" b="1" i="1">
                <a:effectLst>
                  <a:outerShdw blurRad="12700" dist="25400" dir="2700000" rotWithShape="0">
                    <a:srgbClr val="FFFFFF"/>
                  </a:outerShdw>
                </a:effectLst>
                <a:latin typeface="Arial"/>
                <a:ea typeface="Arial"/>
                <a:cs typeface="Arial"/>
                <a:sym typeface="Arial"/>
              </a:rPr>
              <a:t>ТИП ДЕКЛАРАЦІЇ ТА ЗВІТНИЙ ПЕРІОД</a:t>
            </a:r>
            <a:r>
              <a:rPr sz="1400">
                <a:latin typeface="Arial"/>
                <a:ea typeface="Arial"/>
                <a:cs typeface="Arial"/>
                <a:sym typeface="Arial"/>
              </a:rPr>
              <a:t> </a:t>
            </a:r>
          </a:p>
        </p:txBody>
      </p:sp>
      <p:grpSp>
        <p:nvGrpSpPr>
          <p:cNvPr id="77" name="Group 77"/>
          <p:cNvGrpSpPr/>
          <p:nvPr/>
        </p:nvGrpSpPr>
        <p:grpSpPr>
          <a:xfrm>
            <a:off x="-1" y="0"/>
            <a:ext cx="827089" cy="1135063"/>
            <a:chOff x="0" y="0"/>
            <a:chExt cx="827087" cy="1135062"/>
          </a:xfrm>
        </p:grpSpPr>
        <p:sp>
          <p:nvSpPr>
            <p:cNvPr id="74" name="Shape 74"/>
            <p:cNvSpPr/>
            <p:nvPr/>
          </p:nvSpPr>
          <p:spPr>
            <a:xfrm rot="5400000">
              <a:off x="-153988" y="153987"/>
              <a:ext cx="1135063" cy="827088"/>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75" name="Shape 75"/>
            <p:cNvSpPr/>
            <p:nvPr/>
          </p:nvSpPr>
          <p:spPr>
            <a:xfrm rot="5400000">
              <a:off x="-127654" y="179136"/>
              <a:ext cx="1093025" cy="765823"/>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76" name="Герб.png" descr="Герб.png"/>
            <p:cNvPicPr>
              <a:picLocks noChangeAspect="1"/>
            </p:cNvPicPr>
            <p:nvPr/>
          </p:nvPicPr>
          <p:blipFill>
            <a:blip r:embed="rId3" cstate="print">
              <a:extLst/>
            </a:blip>
            <a:stretch>
              <a:fillRect/>
            </a:stretch>
          </p:blipFill>
          <p:spPr>
            <a:xfrm>
              <a:off x="64116" y="243298"/>
              <a:ext cx="735190" cy="630590"/>
            </a:xfrm>
            <a:prstGeom prst="rect">
              <a:avLst/>
            </a:prstGeom>
            <a:ln w="12700" cap="flat">
              <a:noFill/>
              <a:miter lim="400000"/>
            </a:ln>
            <a:effectLst/>
          </p:spPr>
        </p:pic>
      </p:grpSp>
      <p:grpSp>
        <p:nvGrpSpPr>
          <p:cNvPr id="82" name="Group 82"/>
          <p:cNvGrpSpPr/>
          <p:nvPr/>
        </p:nvGrpSpPr>
        <p:grpSpPr>
          <a:xfrm>
            <a:off x="2609087" y="731519"/>
            <a:ext cx="737617" cy="1609345"/>
            <a:chOff x="0" y="0"/>
            <a:chExt cx="737616" cy="1609343"/>
          </a:xfrm>
        </p:grpSpPr>
        <p:grpSp>
          <p:nvGrpSpPr>
            <p:cNvPr id="80" name="Group 80"/>
            <p:cNvGrpSpPr/>
            <p:nvPr/>
          </p:nvGrpSpPr>
          <p:grpSpPr>
            <a:xfrm>
              <a:off x="40369" y="140790"/>
              <a:ext cx="596170" cy="911841"/>
              <a:chOff x="0" y="0"/>
              <a:chExt cx="596168" cy="911840"/>
            </a:xfrm>
          </p:grpSpPr>
          <p:pic>
            <p:nvPicPr>
              <p:cNvPr id="78" name="3.png" descr="3.png"/>
              <p:cNvPicPr>
                <a:picLocks noChangeAspect="1"/>
              </p:cNvPicPr>
              <p:nvPr/>
            </p:nvPicPr>
            <p:blipFill>
              <a:blip r:embed="rId4" cstate="print">
                <a:extLst/>
              </a:blip>
              <a:srcRect r="72656"/>
              <a:stretch>
                <a:fillRect/>
              </a:stretch>
            </p:blipFill>
            <p:spPr>
              <a:xfrm>
                <a:off x="21099" y="0"/>
                <a:ext cx="564230" cy="593951"/>
              </a:xfrm>
              <a:prstGeom prst="rect">
                <a:avLst/>
              </a:prstGeom>
              <a:ln w="19050" cap="flat">
                <a:solidFill>
                  <a:srgbClr val="FFFF99"/>
                </a:solidFill>
                <a:prstDash val="solid"/>
                <a:round/>
              </a:ln>
              <a:effectLst/>
            </p:spPr>
          </p:pic>
          <p:sp>
            <p:nvSpPr>
              <p:cNvPr id="79" name="Shape 79"/>
              <p:cNvSpPr/>
              <p:nvPr/>
            </p:nvSpPr>
            <p:spPr>
              <a:xfrm>
                <a:off x="0" y="589242"/>
                <a:ext cx="596169" cy="3225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4298" tIns="34298" rIns="34298" bIns="34298" numCol="1" anchor="t">
                <a:spAutoFit/>
              </a:bodyPr>
              <a:lstStyle>
                <a:lvl1pPr defTabSz="684212">
                  <a:defRPr sz="1700">
                    <a:solidFill>
                      <a:schemeClr val="accent1"/>
                    </a:solidFill>
                  </a:defRPr>
                </a:lvl1pPr>
              </a:lstStyle>
              <a:p>
                <a:r>
                  <a:t>НАЗК</a:t>
                </a:r>
              </a:p>
            </p:txBody>
          </p:sp>
        </p:grpSp>
        <p:pic>
          <p:nvPicPr>
            <p:cNvPr id="81" name="image.png"/>
            <p:cNvPicPr>
              <a:picLocks noChangeAspect="1"/>
            </p:cNvPicPr>
            <p:nvPr/>
          </p:nvPicPr>
          <p:blipFill>
            <a:blip r:embed="rId5" cstate="print">
              <a:extLst/>
            </a:blip>
            <a:stretch>
              <a:fillRect/>
            </a:stretch>
          </p:blipFill>
          <p:spPr>
            <a:xfrm>
              <a:off x="0" y="0"/>
              <a:ext cx="737617" cy="1609344"/>
            </a:xfrm>
            <a:prstGeom prst="rect">
              <a:avLst/>
            </a:prstGeom>
            <a:ln w="12700" cap="flat">
              <a:noFill/>
              <a:miter lim="400000"/>
            </a:ln>
            <a:effectLst/>
          </p:spPr>
        </p:pic>
      </p:grpSp>
      <p:sp>
        <p:nvSpPr>
          <p:cNvPr id="83" name="Shape 83"/>
          <p:cNvSpPr/>
          <p:nvPr/>
        </p:nvSpPr>
        <p:spPr>
          <a:xfrm>
            <a:off x="1817687" y="2736850"/>
            <a:ext cx="269876" cy="52388"/>
          </a:xfrm>
          <a:prstGeom prst="rect">
            <a:avLst/>
          </a:prstGeom>
          <a:solidFill>
            <a:srgbClr val="C5E1FF"/>
          </a:solidFill>
          <a:ln w="12700">
            <a:miter lim="400000"/>
          </a:ln>
        </p:spPr>
        <p:txBody>
          <a:bodyPr lIns="45719" rIns="45719" anchor="ctr"/>
          <a:lstStyle/>
          <a:p>
            <a:pPr algn="ctr" defTabSz="684212">
              <a:defRPr>
                <a:solidFill>
                  <a:srgbClr val="FFFFFF"/>
                </a:solidFill>
              </a:defRPr>
            </a:pPr>
            <a:endParaRPr/>
          </a:p>
        </p:txBody>
      </p:sp>
      <p:pic>
        <p:nvPicPr>
          <p:cNvPr id="84" name="image.png"/>
          <p:cNvPicPr>
            <a:picLocks noChangeAspect="1"/>
          </p:cNvPicPr>
          <p:nvPr/>
        </p:nvPicPr>
        <p:blipFill>
          <a:blip r:embed="rId6" cstate="print">
            <a:extLst/>
          </a:blip>
          <a:stretch>
            <a:fillRect/>
          </a:stretch>
        </p:blipFill>
        <p:spPr>
          <a:xfrm>
            <a:off x="0" y="2844800"/>
            <a:ext cx="3060700" cy="2303463"/>
          </a:xfrm>
          <a:prstGeom prst="rect">
            <a:avLst/>
          </a:prstGeom>
          <a:ln w="12700">
            <a:miter lim="400000"/>
          </a:ln>
        </p:spPr>
      </p:pic>
      <p:sp>
        <p:nvSpPr>
          <p:cNvPr id="85" name="Shape 85"/>
          <p:cNvSpPr/>
          <p:nvPr/>
        </p:nvSpPr>
        <p:spPr>
          <a:xfrm>
            <a:off x="1258887" y="4756940"/>
            <a:ext cx="7578726" cy="241307"/>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defTabSz="684212">
              <a:lnSpc>
                <a:spcPts val="1200"/>
              </a:lnSpc>
              <a:spcBef>
                <a:spcPts val="900"/>
              </a:spcBef>
              <a:defRPr sz="1800">
                <a:solidFill>
                  <a:schemeClr val="accent2"/>
                </a:solidFill>
                <a:effectLst>
                  <a:outerShdw blurRad="12700" dist="25400" dir="2700000" rotWithShape="0">
                    <a:srgbClr val="000000"/>
                  </a:outerShdw>
                </a:effectLst>
              </a:defRPr>
            </a:pPr>
            <a:r>
              <a:t>Д</a:t>
            </a:r>
            <a:r>
              <a:rPr>
                <a:latin typeface="Arial"/>
                <a:ea typeface="Arial"/>
                <a:cs typeface="Arial"/>
                <a:sym typeface="Arial"/>
              </a:rPr>
              <a:t>ля заповнення </a:t>
            </a:r>
            <a:r>
              <a:rPr>
                <a:solidFill>
                  <a:srgbClr val="FFFF66"/>
                </a:solidFill>
                <a:latin typeface="Arial"/>
                <a:ea typeface="Arial"/>
                <a:cs typeface="Arial"/>
                <a:sym typeface="Arial"/>
              </a:rPr>
              <a:t>декларації необхідно отримати дані від членів сім’ї</a:t>
            </a:r>
            <a:r>
              <a:rPr>
                <a:solidFill>
                  <a:srgbClr val="000000"/>
                </a:solidFill>
                <a:latin typeface="Arial"/>
                <a:ea typeface="Arial"/>
                <a:cs typeface="Arial"/>
                <a:sym typeface="Arial"/>
              </a:rPr>
              <a:t> </a:t>
            </a:r>
          </a:p>
        </p:txBody>
      </p:sp>
      <p:sp>
        <p:nvSpPr>
          <p:cNvPr id="86" name="Shape 86"/>
          <p:cNvSpPr>
            <a:spLocks noGrp="1"/>
          </p:cNvSpPr>
          <p:nvPr>
            <p:ph type="title" idx="4294967295"/>
          </p:nvPr>
        </p:nvSpPr>
        <p:spPr>
          <a:xfrm>
            <a:off x="3536107" y="858837"/>
            <a:ext cx="5453064" cy="539751"/>
          </a:xfrm>
          <a:prstGeom prst="rect">
            <a:avLst/>
          </a:prstGeom>
        </p:spPr>
        <p:txBody>
          <a:bodyPr>
            <a:normAutofit/>
          </a:bodyPr>
          <a:lstStyle>
            <a:lvl1pPr defTabSz="451580">
              <a:defRPr sz="1980" b="1" i="1">
                <a:solidFill>
                  <a:srgbClr val="FFFF66"/>
                </a:solidFill>
                <a:effectLst>
                  <a:outerShdw blurRad="8382" dist="16764" dir="2700000" rotWithShape="0">
                    <a:srgbClr val="000000"/>
                  </a:outerShdw>
                </a:effectLst>
              </a:defRPr>
            </a:lvl1pPr>
          </a:lstStyle>
          <a:p>
            <a:r>
              <a:t>Декларація перед припиненням діяльності</a:t>
            </a:r>
          </a:p>
        </p:txBody>
      </p:sp>
      <p:sp>
        <p:nvSpPr>
          <p:cNvPr id="87" name="Shape 87"/>
          <p:cNvSpPr>
            <a:spLocks noGrp="1"/>
          </p:cNvSpPr>
          <p:nvPr>
            <p:ph type="body" idx="4294967295"/>
          </p:nvPr>
        </p:nvSpPr>
        <p:spPr>
          <a:xfrm>
            <a:off x="3222625" y="1493837"/>
            <a:ext cx="5776913" cy="3297238"/>
          </a:xfrm>
          <a:prstGeom prst="rect">
            <a:avLst/>
          </a:prstGeom>
        </p:spPr>
        <p:txBody>
          <a:bodyPr>
            <a:normAutofit/>
          </a:bodyPr>
          <a:lstStyle/>
          <a:p>
            <a:pPr>
              <a:lnSpc>
                <a:spcPct val="80000"/>
              </a:lnSpc>
              <a:buChar char="•"/>
              <a:defRPr sz="2100">
                <a:solidFill>
                  <a:srgbClr val="FF9933"/>
                </a:solidFill>
              </a:defRPr>
            </a:pPr>
            <a:r>
              <a:t>подається до припинення повноважень, але не пізніше дня припинення, за період, який не був охоплений раніше поданими деклараціями; </a:t>
            </a:r>
          </a:p>
          <a:p>
            <a:pPr>
              <a:lnSpc>
                <a:spcPct val="80000"/>
              </a:lnSpc>
              <a:buChar char="•"/>
              <a:defRPr sz="2100">
                <a:solidFill>
                  <a:srgbClr val="FF9933"/>
                </a:solidFill>
              </a:defRPr>
            </a:pPr>
            <a:r>
              <a:t>якщо звільнення відбулося з ініціативи роботодавця, декларація подається не пізніше 20 робочих днів з дня, коли суб’єкт декларування дізнався чи повинен був дізнатися про таке звільнення; </a:t>
            </a:r>
          </a:p>
          <a:p>
            <a:pPr>
              <a:lnSpc>
                <a:spcPct val="80000"/>
              </a:lnSpc>
              <a:buChar char="•"/>
              <a:defRPr sz="2100">
                <a:solidFill>
                  <a:srgbClr val="FF9933"/>
                </a:solidFill>
              </a:defRPr>
            </a:pPr>
            <a:r>
              <a:t>відображаються відомості за період, не відображений у попередній декларації. </a:t>
            </a:r>
          </a:p>
        </p:txBody>
      </p:sp>
      <p:pic>
        <p:nvPicPr>
          <p:cNvPr id="88" name="image.png"/>
          <p:cNvPicPr>
            <a:picLocks noChangeAspect="1"/>
          </p:cNvPicPr>
          <p:nvPr/>
        </p:nvPicPr>
        <p:blipFill>
          <a:blip r:embed="rId7" cstate="print">
            <a:extLst/>
          </a:blip>
          <a:stretch>
            <a:fillRect/>
          </a:stretch>
        </p:blipFill>
        <p:spPr>
          <a:xfrm>
            <a:off x="8643937" y="4591050"/>
            <a:ext cx="500063" cy="485775"/>
          </a:xfrm>
          <a:prstGeom prst="rect">
            <a:avLst/>
          </a:prstGeom>
          <a:ln w="12700">
            <a:miter lim="400000"/>
          </a:ln>
          <a:effectLst>
            <a:outerShdw blurRad="190500" rotWithShape="0">
              <a:srgbClr val="000000">
                <a:alpha val="69999"/>
              </a:srgbClr>
            </a:outerShdw>
          </a:effectLst>
        </p:spPr>
      </p:pic>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 name="Shape 689"/>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40</a:t>
            </a:fld>
            <a:endParaRPr/>
          </a:p>
        </p:txBody>
      </p:sp>
      <p:pic>
        <p:nvPicPr>
          <p:cNvPr id="690" name="mozhno-li-poluchit-kredit.jpg" descr="Картинки по запросу кредит в банку"/>
          <p:cNvPicPr>
            <a:picLocks noChangeAspect="1"/>
          </p:cNvPicPr>
          <p:nvPr/>
        </p:nvPicPr>
        <p:blipFill>
          <a:blip r:embed="rId2" cstate="print">
            <a:extLst/>
          </a:blip>
          <a:stretch>
            <a:fillRect/>
          </a:stretch>
        </p:blipFill>
        <p:spPr>
          <a:xfrm>
            <a:off x="0" y="0"/>
            <a:ext cx="3563938" cy="2381250"/>
          </a:xfrm>
          <a:prstGeom prst="rect">
            <a:avLst/>
          </a:prstGeom>
          <a:ln w="12700">
            <a:miter lim="400000"/>
          </a:ln>
        </p:spPr>
      </p:pic>
      <p:pic>
        <p:nvPicPr>
          <p:cNvPr id="691"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3" cstate="print">
            <a:extLst/>
          </a:blip>
          <a:stretch>
            <a:fillRect/>
          </a:stretch>
        </p:blipFill>
        <p:spPr>
          <a:xfrm>
            <a:off x="0" y="2357437"/>
            <a:ext cx="3492500" cy="2790826"/>
          </a:xfrm>
          <a:prstGeom prst="rect">
            <a:avLst/>
          </a:prstGeom>
          <a:ln w="12700">
            <a:miter lim="400000"/>
          </a:ln>
        </p:spPr>
      </p:pic>
      <p:sp>
        <p:nvSpPr>
          <p:cNvPr id="692" name="Shape 692"/>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693" name="Shape 693"/>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697" name="Group 697"/>
          <p:cNvGrpSpPr/>
          <p:nvPr/>
        </p:nvGrpSpPr>
        <p:grpSpPr>
          <a:xfrm>
            <a:off x="-1" y="0"/>
            <a:ext cx="728664" cy="898525"/>
            <a:chOff x="0" y="0"/>
            <a:chExt cx="728662" cy="898525"/>
          </a:xfrm>
        </p:grpSpPr>
        <p:sp>
          <p:nvSpPr>
            <p:cNvPr id="694" name="Shape 694"/>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695" name="Shape 695"/>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696"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698" name="Shape 698"/>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699" name="Shape 699"/>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ОТРИМАННЯ ДОХОДУ:</a:t>
            </a:r>
          </a:p>
        </p:txBody>
      </p:sp>
      <p:sp>
        <p:nvSpPr>
          <p:cNvPr id="700" name="Shape 700"/>
          <p:cNvSpPr>
            <a:spLocks noGrp="1"/>
          </p:cNvSpPr>
          <p:nvPr>
            <p:ph type="body" idx="4294967295"/>
          </p:nvPr>
        </p:nvSpPr>
        <p:spPr>
          <a:xfrm>
            <a:off x="3492500" y="1277937"/>
            <a:ext cx="5472113" cy="3870326"/>
          </a:xfrm>
          <a:prstGeom prst="rect">
            <a:avLst/>
          </a:prstGeom>
        </p:spPr>
        <p:txBody>
          <a:bodyPr>
            <a:normAutofit/>
          </a:bodyPr>
          <a:lstStyle/>
          <a:p>
            <a:pPr marL="0" indent="0">
              <a:lnSpc>
                <a:spcPct val="80000"/>
              </a:lnSpc>
              <a:buFontTx/>
              <a:buAutoNum type="arabicPeriod" startAt="6"/>
              <a:defRPr sz="2000" b="1">
                <a:solidFill>
                  <a:srgbClr val="FFFFFF"/>
                </a:solidFill>
              </a:defRPr>
            </a:pPr>
            <a:r>
              <a:rPr dirty="0"/>
              <a:t>  </a:t>
            </a:r>
            <a:r>
              <a:rPr sz="2400" dirty="0" err="1"/>
              <a:t>Батько</a:t>
            </a:r>
            <a:r>
              <a:rPr sz="2400" dirty="0"/>
              <a:t> </a:t>
            </a:r>
            <a:r>
              <a:rPr sz="2400" dirty="0" err="1"/>
              <a:t>подарував</a:t>
            </a:r>
            <a:r>
              <a:rPr sz="2400" dirty="0"/>
              <a:t> </a:t>
            </a:r>
            <a:r>
              <a:rPr sz="2400" dirty="0" err="1"/>
              <a:t>вам</a:t>
            </a:r>
            <a:r>
              <a:rPr sz="2400" dirty="0"/>
              <a:t> </a:t>
            </a:r>
            <a:r>
              <a:rPr sz="2400" dirty="0" err="1"/>
              <a:t>грошові</a:t>
            </a:r>
            <a:r>
              <a:rPr sz="2400" dirty="0"/>
              <a:t> </a:t>
            </a:r>
            <a:r>
              <a:rPr sz="2400" dirty="0" err="1"/>
              <a:t>кошти</a:t>
            </a:r>
            <a:r>
              <a:rPr sz="2400" dirty="0"/>
              <a:t> у </a:t>
            </a:r>
            <a:r>
              <a:rPr sz="2400" dirty="0" err="1"/>
              <a:t>розмірі</a:t>
            </a:r>
            <a:r>
              <a:rPr sz="2400" dirty="0"/>
              <a:t> 90 </a:t>
            </a:r>
            <a:r>
              <a:rPr sz="2400" dirty="0" err="1"/>
              <a:t>тис</a:t>
            </a:r>
            <a:r>
              <a:rPr sz="2400" dirty="0"/>
              <a:t>. </a:t>
            </a:r>
            <a:r>
              <a:rPr sz="2400" dirty="0" err="1"/>
              <a:t>грн</a:t>
            </a:r>
            <a:r>
              <a:rPr sz="2400" dirty="0"/>
              <a:t>.,  </a:t>
            </a:r>
            <a:r>
              <a:rPr sz="2400" dirty="0" err="1"/>
              <a:t>які</a:t>
            </a:r>
            <a:r>
              <a:rPr sz="2400" dirty="0"/>
              <a:t> </a:t>
            </a:r>
            <a:r>
              <a:rPr sz="2400" dirty="0" err="1"/>
              <a:t>ви</a:t>
            </a:r>
            <a:r>
              <a:rPr sz="2400" dirty="0"/>
              <a:t> </a:t>
            </a:r>
            <a:r>
              <a:rPr sz="2400" dirty="0" err="1"/>
              <a:t>того</a:t>
            </a:r>
            <a:r>
              <a:rPr sz="2400" dirty="0"/>
              <a:t> ж </a:t>
            </a:r>
            <a:r>
              <a:rPr sz="2400" dirty="0" err="1"/>
              <a:t>дня</a:t>
            </a:r>
            <a:r>
              <a:rPr sz="2400" dirty="0"/>
              <a:t> </a:t>
            </a:r>
            <a:r>
              <a:rPr sz="2400" dirty="0" err="1"/>
              <a:t>витратили</a:t>
            </a:r>
            <a:r>
              <a:rPr sz="2400" dirty="0"/>
              <a:t> </a:t>
            </a:r>
            <a:r>
              <a:rPr sz="2400" dirty="0" err="1"/>
              <a:t>на</a:t>
            </a:r>
            <a:r>
              <a:rPr sz="2400" dirty="0"/>
              <a:t> </a:t>
            </a:r>
            <a:r>
              <a:rPr sz="2400" dirty="0" err="1"/>
              <a:t>придбання</a:t>
            </a:r>
            <a:r>
              <a:rPr sz="2400" dirty="0"/>
              <a:t> </a:t>
            </a:r>
            <a:r>
              <a:rPr sz="2400" dirty="0" err="1"/>
              <a:t>майна</a:t>
            </a:r>
            <a:r>
              <a:rPr sz="2400" dirty="0"/>
              <a:t> </a:t>
            </a:r>
            <a:r>
              <a:rPr sz="2400" dirty="0" err="1"/>
              <a:t>на</a:t>
            </a:r>
            <a:r>
              <a:rPr sz="2400" dirty="0"/>
              <a:t> </a:t>
            </a:r>
            <a:r>
              <a:rPr sz="2400" dirty="0" err="1"/>
              <a:t>цю</a:t>
            </a:r>
            <a:r>
              <a:rPr sz="2400" dirty="0"/>
              <a:t> </a:t>
            </a:r>
            <a:r>
              <a:rPr sz="2400" dirty="0" err="1"/>
              <a:t>суму</a:t>
            </a:r>
            <a:r>
              <a:rPr sz="2400" dirty="0"/>
              <a:t>. </a:t>
            </a:r>
          </a:p>
          <a:p>
            <a:pPr marL="0" indent="0">
              <a:lnSpc>
                <a:spcPct val="80000"/>
              </a:lnSpc>
              <a:buSzTx/>
              <a:buNone/>
              <a:defRPr b="1">
                <a:solidFill>
                  <a:srgbClr val="FFFFFF"/>
                </a:solidFill>
              </a:defRPr>
            </a:pPr>
            <a:r>
              <a:rPr dirty="0" err="1"/>
              <a:t>Чи</a:t>
            </a:r>
            <a:r>
              <a:rPr dirty="0"/>
              <a:t> </a:t>
            </a:r>
            <a:r>
              <a:rPr dirty="0" err="1"/>
              <a:t>треба</a:t>
            </a:r>
            <a:r>
              <a:rPr dirty="0"/>
              <a:t> </a:t>
            </a:r>
            <a:r>
              <a:rPr dirty="0" err="1"/>
              <a:t>повідомляти</a:t>
            </a:r>
            <a:r>
              <a:rPr dirty="0"/>
              <a:t> НАЗК </a:t>
            </a:r>
            <a:r>
              <a:rPr dirty="0" err="1"/>
              <a:t>про</a:t>
            </a:r>
            <a:r>
              <a:rPr dirty="0"/>
              <a:t> </a:t>
            </a:r>
            <a:r>
              <a:rPr dirty="0" err="1"/>
              <a:t>суттєві</a:t>
            </a:r>
            <a:r>
              <a:rPr dirty="0"/>
              <a:t> </a:t>
            </a:r>
            <a:r>
              <a:rPr dirty="0" err="1"/>
              <a:t>зміни</a:t>
            </a:r>
            <a:r>
              <a:rPr dirty="0"/>
              <a:t> у </a:t>
            </a:r>
            <a:r>
              <a:rPr dirty="0" err="1"/>
              <a:t>майновому</a:t>
            </a:r>
            <a:r>
              <a:rPr dirty="0"/>
              <a:t> </a:t>
            </a:r>
            <a:r>
              <a:rPr dirty="0" err="1"/>
              <a:t>стані</a:t>
            </a:r>
            <a:r>
              <a:rPr dirty="0"/>
              <a:t>?</a:t>
            </a:r>
            <a:endParaRPr u="sng" dirty="0"/>
          </a:p>
          <a:p>
            <a:pPr marL="0" indent="0">
              <a:lnSpc>
                <a:spcPct val="80000"/>
              </a:lnSpc>
              <a:buSzTx/>
              <a:buNone/>
              <a:defRPr b="1" u="sng">
                <a:solidFill>
                  <a:srgbClr val="FFFFFF"/>
                </a:solidFill>
              </a:defRPr>
            </a:pPr>
            <a:endParaRPr u="sng" dirty="0"/>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Shape 702"/>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41</a:t>
            </a:fld>
            <a:endParaRPr/>
          </a:p>
        </p:txBody>
      </p:sp>
      <p:pic>
        <p:nvPicPr>
          <p:cNvPr id="703" name="Картинки по запросу придбання майна.jpg" descr="Картинки по запросу придбання майна"/>
          <p:cNvPicPr>
            <a:picLocks noChangeAspect="1"/>
          </p:cNvPicPr>
          <p:nvPr/>
        </p:nvPicPr>
        <p:blipFill>
          <a:blip r:embed="rId2" cstate="print">
            <a:extLst/>
          </a:blip>
          <a:stretch>
            <a:fillRect/>
          </a:stretch>
        </p:blipFill>
        <p:spPr>
          <a:xfrm>
            <a:off x="0" y="0"/>
            <a:ext cx="3168650" cy="1790700"/>
          </a:xfrm>
          <a:prstGeom prst="rect">
            <a:avLst/>
          </a:prstGeom>
          <a:ln w="12700">
            <a:miter lim="400000"/>
          </a:ln>
        </p:spPr>
      </p:pic>
      <p:pic>
        <p:nvPicPr>
          <p:cNvPr id="704" name="Картинки по запросу придбання майна.jpg" descr="Картинки по запросу придбання майна"/>
          <p:cNvPicPr>
            <a:picLocks noChangeAspect="1"/>
          </p:cNvPicPr>
          <p:nvPr/>
        </p:nvPicPr>
        <p:blipFill>
          <a:blip r:embed="rId3" cstate="print">
            <a:extLst/>
          </a:blip>
          <a:stretch>
            <a:fillRect/>
          </a:stretch>
        </p:blipFill>
        <p:spPr>
          <a:xfrm>
            <a:off x="0" y="1601787"/>
            <a:ext cx="3168650" cy="2324101"/>
          </a:xfrm>
          <a:prstGeom prst="rect">
            <a:avLst/>
          </a:prstGeom>
          <a:ln w="12700">
            <a:miter lim="400000"/>
          </a:ln>
        </p:spPr>
      </p:pic>
      <p:pic>
        <p:nvPicPr>
          <p:cNvPr id="705" name="Картинки по запросу ПОВІДОМЛЕННЯ ПРО СУТТЄВІ ЗМІНИ.jpg" descr="Картинки по запросу ПОВІДОМЛЕННЯ ПРО СУТТЄВІ ЗМІНИ"/>
          <p:cNvPicPr>
            <a:picLocks noChangeAspect="1"/>
          </p:cNvPicPr>
          <p:nvPr/>
        </p:nvPicPr>
        <p:blipFill>
          <a:blip r:embed="rId4" cstate="print">
            <a:extLst/>
          </a:blip>
          <a:stretch>
            <a:fillRect/>
          </a:stretch>
        </p:blipFill>
        <p:spPr>
          <a:xfrm>
            <a:off x="0" y="3348037"/>
            <a:ext cx="3492500" cy="1800226"/>
          </a:xfrm>
          <a:prstGeom prst="rect">
            <a:avLst/>
          </a:prstGeom>
          <a:ln w="12700">
            <a:miter lim="400000"/>
          </a:ln>
        </p:spPr>
      </p:pic>
      <p:sp>
        <p:nvSpPr>
          <p:cNvPr id="706" name="Shape 706"/>
          <p:cNvSpPr/>
          <p:nvPr/>
        </p:nvSpPr>
        <p:spPr>
          <a:xfrm>
            <a:off x="3168650" y="0"/>
            <a:ext cx="5975350"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707" name="Shape 707"/>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711" name="Group 711"/>
          <p:cNvGrpSpPr/>
          <p:nvPr/>
        </p:nvGrpSpPr>
        <p:grpSpPr>
          <a:xfrm>
            <a:off x="-1" y="0"/>
            <a:ext cx="728664" cy="898525"/>
            <a:chOff x="0" y="0"/>
            <a:chExt cx="728662" cy="898525"/>
          </a:xfrm>
        </p:grpSpPr>
        <p:sp>
          <p:nvSpPr>
            <p:cNvPr id="708" name="Shape 708"/>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709" name="Shape 709"/>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710" name="Герб.png" descr="Герб.png"/>
            <p:cNvPicPr>
              <a:picLocks noChangeAspect="1"/>
            </p:cNvPicPr>
            <p:nvPr/>
          </p:nvPicPr>
          <p:blipFill>
            <a:blip r:embed="rId5" cstate="print">
              <a:extLst/>
            </a:blip>
            <a:stretch>
              <a:fillRect/>
            </a:stretch>
          </p:blipFill>
          <p:spPr>
            <a:xfrm>
              <a:off x="56486" y="192596"/>
              <a:ext cx="647701" cy="499181"/>
            </a:xfrm>
            <a:prstGeom prst="rect">
              <a:avLst/>
            </a:prstGeom>
            <a:ln w="12700" cap="flat">
              <a:noFill/>
              <a:miter lim="400000"/>
            </a:ln>
            <a:effectLst/>
          </p:spPr>
        </p:pic>
      </p:grpSp>
      <p:sp>
        <p:nvSpPr>
          <p:cNvPr id="712" name="Shape 712"/>
          <p:cNvSpPr/>
          <p:nvPr/>
        </p:nvSpPr>
        <p:spPr>
          <a:xfrm>
            <a:off x="736600" y="27335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lvl1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lvl1pPr>
          </a:lstStyle>
          <a:p>
            <a:r>
              <a:t>ПОВІДОМЛЕННЯ ПРО СУТТЄВІ ЗМІНИ В МАЙНОВОМУ СТАНІ</a:t>
            </a:r>
          </a:p>
        </p:txBody>
      </p:sp>
      <p:sp>
        <p:nvSpPr>
          <p:cNvPr id="713" name="Shape 713"/>
          <p:cNvSpPr>
            <a:spLocks noGrp="1"/>
          </p:cNvSpPr>
          <p:nvPr>
            <p:ph type="title" idx="4294967295"/>
          </p:nvPr>
        </p:nvSpPr>
        <p:spPr>
          <a:xfrm>
            <a:off x="3113087" y="736600"/>
            <a:ext cx="6030913" cy="431800"/>
          </a:xfrm>
          <a:prstGeom prst="rect">
            <a:avLst/>
          </a:prstGeom>
        </p:spPr>
        <p:txBody>
          <a:bodyPr>
            <a:normAutofit fontScale="90000"/>
          </a:bodyPr>
          <a:lstStyle>
            <a:lvl1pPr>
              <a:defRPr sz="2400" b="1">
                <a:solidFill>
                  <a:srgbClr val="F81636"/>
                </a:solidFill>
                <a:effectLst>
                  <a:outerShdw blurRad="12700" dist="25400" dir="2700000" rotWithShape="0">
                    <a:srgbClr val="000000"/>
                  </a:outerShdw>
                </a:effectLst>
              </a:defRPr>
            </a:lvl1pPr>
          </a:lstStyle>
          <a:p>
            <a:r>
              <a:t>ПРИДБАННЯ МАЙНА:</a:t>
            </a:r>
          </a:p>
        </p:txBody>
      </p:sp>
      <p:sp>
        <p:nvSpPr>
          <p:cNvPr id="714" name="Shape 714"/>
          <p:cNvSpPr>
            <a:spLocks noGrp="1"/>
          </p:cNvSpPr>
          <p:nvPr>
            <p:ph type="body" idx="4294967295"/>
          </p:nvPr>
        </p:nvSpPr>
        <p:spPr>
          <a:xfrm>
            <a:off x="3113087" y="1168400"/>
            <a:ext cx="6030913" cy="3979863"/>
          </a:xfrm>
          <a:prstGeom prst="rect">
            <a:avLst/>
          </a:prstGeom>
        </p:spPr>
        <p:txBody>
          <a:bodyPr>
            <a:normAutofit/>
          </a:bodyPr>
          <a:lstStyle/>
          <a:p>
            <a:pPr marL="268604" indent="-268604" defTabSz="643159">
              <a:lnSpc>
                <a:spcPct val="80000"/>
              </a:lnSpc>
              <a:spcBef>
                <a:spcPts val="400"/>
              </a:spcBef>
              <a:buChar char="•"/>
              <a:defRPr sz="1786" b="1">
                <a:solidFill>
                  <a:srgbClr val="FFFF00"/>
                </a:solidFill>
              </a:defRPr>
            </a:pPr>
            <a:r>
              <a:rPr dirty="0" err="1"/>
              <a:t>Повідомлення</a:t>
            </a:r>
            <a:r>
              <a:rPr dirty="0"/>
              <a:t> </a:t>
            </a:r>
            <a:r>
              <a:rPr dirty="0" err="1"/>
              <a:t>здійснюється</a:t>
            </a:r>
            <a:r>
              <a:rPr dirty="0"/>
              <a:t> </a:t>
            </a:r>
            <a:r>
              <a:rPr dirty="0" err="1"/>
              <a:t>декларантом</a:t>
            </a:r>
            <a:r>
              <a:rPr dirty="0"/>
              <a:t> </a:t>
            </a:r>
            <a:r>
              <a:rPr dirty="0" err="1"/>
              <a:t>особисто</a:t>
            </a:r>
            <a:r>
              <a:rPr dirty="0"/>
              <a:t> і </a:t>
            </a:r>
            <a:r>
              <a:rPr dirty="0" err="1"/>
              <a:t>лише</a:t>
            </a:r>
            <a:r>
              <a:rPr dirty="0"/>
              <a:t> </a:t>
            </a:r>
            <a:r>
              <a:rPr dirty="0" err="1"/>
              <a:t>стосовно</a:t>
            </a:r>
            <a:r>
              <a:rPr dirty="0"/>
              <a:t> </a:t>
            </a:r>
            <a:r>
              <a:rPr dirty="0" err="1"/>
              <a:t>себе</a:t>
            </a:r>
            <a:r>
              <a:rPr dirty="0"/>
              <a:t>!</a:t>
            </a:r>
          </a:p>
          <a:p>
            <a:pPr marL="268604" indent="-268604" defTabSz="643159">
              <a:lnSpc>
                <a:spcPct val="80000"/>
              </a:lnSpc>
              <a:spcBef>
                <a:spcPts val="400"/>
              </a:spcBef>
              <a:buChar char="•"/>
              <a:defRPr sz="1786" b="1">
                <a:solidFill>
                  <a:srgbClr val="FFFF00"/>
                </a:solidFill>
              </a:defRPr>
            </a:pPr>
            <a:r>
              <a:rPr dirty="0" err="1"/>
              <a:t>Вартість</a:t>
            </a:r>
            <a:r>
              <a:rPr dirty="0"/>
              <a:t> </a:t>
            </a:r>
            <a:r>
              <a:rPr dirty="0" err="1"/>
              <a:t>майна</a:t>
            </a:r>
            <a:r>
              <a:rPr dirty="0"/>
              <a:t>, </a:t>
            </a:r>
            <a:r>
              <a:rPr dirty="0" err="1"/>
              <a:t>яка</a:t>
            </a:r>
            <a:r>
              <a:rPr dirty="0"/>
              <a:t> </a:t>
            </a:r>
            <a:r>
              <a:rPr dirty="0" err="1"/>
              <a:t>перевищує</a:t>
            </a:r>
            <a:r>
              <a:rPr dirty="0"/>
              <a:t> 50 ПМ, </a:t>
            </a:r>
            <a:r>
              <a:rPr dirty="0" err="1"/>
              <a:t>встановлених</a:t>
            </a:r>
            <a:r>
              <a:rPr dirty="0"/>
              <a:t> </a:t>
            </a:r>
            <a:r>
              <a:rPr dirty="0" err="1"/>
              <a:t>на</a:t>
            </a:r>
            <a:r>
              <a:rPr dirty="0"/>
              <a:t> 1 </a:t>
            </a:r>
            <a:r>
              <a:rPr dirty="0" err="1"/>
              <a:t>січня</a:t>
            </a:r>
            <a:r>
              <a:rPr dirty="0"/>
              <a:t> (</a:t>
            </a:r>
            <a:r>
              <a:rPr dirty="0" err="1"/>
              <a:t>на</a:t>
            </a:r>
            <a:r>
              <a:rPr dirty="0"/>
              <a:t> 01.01.2018 – 88 100 </a:t>
            </a:r>
            <a:r>
              <a:rPr dirty="0" err="1"/>
              <a:t>грн</a:t>
            </a:r>
            <a:r>
              <a:rPr dirty="0" smtClean="0"/>
              <a:t>.</a:t>
            </a:r>
            <a:r>
              <a:rPr lang="uk-UA" dirty="0" smtClean="0"/>
              <a:t>, </a:t>
            </a:r>
          </a:p>
          <a:p>
            <a:pPr marL="0" indent="0" defTabSz="643159">
              <a:lnSpc>
                <a:spcPct val="80000"/>
              </a:lnSpc>
              <a:spcBef>
                <a:spcPts val="400"/>
              </a:spcBef>
              <a:buNone/>
              <a:defRPr sz="1786" b="1">
                <a:solidFill>
                  <a:srgbClr val="FFFF00"/>
                </a:solidFill>
              </a:defRPr>
            </a:pPr>
            <a:r>
              <a:rPr lang="uk-UA" dirty="0"/>
              <a:t> </a:t>
            </a:r>
            <a:r>
              <a:rPr lang="uk-UA" dirty="0" smtClean="0"/>
              <a:t>    на 01.01.2019 – 96 050 грн.</a:t>
            </a:r>
            <a:r>
              <a:rPr dirty="0" smtClean="0"/>
              <a:t>)!</a:t>
            </a:r>
            <a:endParaRPr dirty="0"/>
          </a:p>
          <a:p>
            <a:pPr marL="268604" indent="-268604" defTabSz="643159">
              <a:lnSpc>
                <a:spcPct val="80000"/>
              </a:lnSpc>
              <a:spcBef>
                <a:spcPts val="400"/>
              </a:spcBef>
              <a:buChar char="•"/>
              <a:defRPr sz="1786" b="1">
                <a:solidFill>
                  <a:srgbClr val="FFFF00"/>
                </a:solidFill>
              </a:defRPr>
            </a:pPr>
            <a:r>
              <a:rPr dirty="0" err="1"/>
              <a:t>Майно</a:t>
            </a:r>
            <a:r>
              <a:rPr dirty="0"/>
              <a:t> - </a:t>
            </a:r>
            <a:r>
              <a:rPr dirty="0" err="1"/>
              <a:t>окрема</a:t>
            </a:r>
            <a:r>
              <a:rPr dirty="0"/>
              <a:t> </a:t>
            </a:r>
            <a:r>
              <a:rPr dirty="0" err="1"/>
              <a:t>річ</a:t>
            </a:r>
            <a:r>
              <a:rPr dirty="0"/>
              <a:t>, </a:t>
            </a:r>
            <a:r>
              <a:rPr dirty="0" err="1"/>
              <a:t>сукупність</a:t>
            </a:r>
            <a:r>
              <a:rPr dirty="0"/>
              <a:t> </a:t>
            </a:r>
            <a:r>
              <a:rPr dirty="0" err="1"/>
              <a:t>речей</a:t>
            </a:r>
            <a:r>
              <a:rPr dirty="0"/>
              <a:t>, а </a:t>
            </a:r>
            <a:r>
              <a:rPr dirty="0" err="1"/>
              <a:t>також</a:t>
            </a:r>
            <a:r>
              <a:rPr dirty="0"/>
              <a:t> </a:t>
            </a:r>
            <a:r>
              <a:rPr dirty="0" err="1"/>
              <a:t>майнові</a:t>
            </a:r>
            <a:r>
              <a:rPr dirty="0"/>
              <a:t> </a:t>
            </a:r>
            <a:r>
              <a:rPr dirty="0" err="1"/>
              <a:t>права</a:t>
            </a:r>
            <a:r>
              <a:rPr dirty="0"/>
              <a:t> </a:t>
            </a:r>
            <a:r>
              <a:rPr dirty="0" err="1"/>
              <a:t>та</a:t>
            </a:r>
            <a:r>
              <a:rPr dirty="0"/>
              <a:t> </a:t>
            </a:r>
            <a:r>
              <a:rPr dirty="0" err="1"/>
              <a:t>обов’язки</a:t>
            </a:r>
            <a:r>
              <a:rPr dirty="0"/>
              <a:t> (</a:t>
            </a:r>
            <a:r>
              <a:rPr dirty="0" err="1"/>
              <a:t>стаття</a:t>
            </a:r>
            <a:r>
              <a:rPr dirty="0"/>
              <a:t> 190 ЦК </a:t>
            </a:r>
            <a:r>
              <a:rPr dirty="0" err="1"/>
              <a:t>України</a:t>
            </a:r>
            <a:r>
              <a:rPr dirty="0"/>
              <a:t>). </a:t>
            </a:r>
            <a:r>
              <a:rPr dirty="0" err="1"/>
              <a:t>Річчю</a:t>
            </a:r>
            <a:r>
              <a:rPr dirty="0"/>
              <a:t> є </a:t>
            </a:r>
            <a:r>
              <a:rPr dirty="0" err="1"/>
              <a:t>предмет</a:t>
            </a:r>
            <a:r>
              <a:rPr dirty="0"/>
              <a:t> </a:t>
            </a:r>
            <a:r>
              <a:rPr dirty="0" err="1"/>
              <a:t>матеріального</a:t>
            </a:r>
            <a:r>
              <a:rPr dirty="0"/>
              <a:t> </a:t>
            </a:r>
            <a:r>
              <a:rPr dirty="0" err="1"/>
              <a:t>світу</a:t>
            </a:r>
            <a:r>
              <a:rPr dirty="0"/>
              <a:t>, </a:t>
            </a:r>
            <a:r>
              <a:rPr dirty="0" err="1"/>
              <a:t>щодо</a:t>
            </a:r>
            <a:r>
              <a:rPr dirty="0"/>
              <a:t> </a:t>
            </a:r>
            <a:r>
              <a:rPr dirty="0" err="1"/>
              <a:t>якого</a:t>
            </a:r>
            <a:r>
              <a:rPr dirty="0"/>
              <a:t> </a:t>
            </a:r>
            <a:r>
              <a:rPr dirty="0" err="1"/>
              <a:t>можуть</a:t>
            </a:r>
            <a:r>
              <a:rPr dirty="0"/>
              <a:t> </a:t>
            </a:r>
            <a:r>
              <a:rPr dirty="0" err="1"/>
              <a:t>виникати</a:t>
            </a:r>
            <a:r>
              <a:rPr dirty="0"/>
              <a:t> </a:t>
            </a:r>
            <a:r>
              <a:rPr dirty="0" err="1"/>
              <a:t>права</a:t>
            </a:r>
            <a:r>
              <a:rPr dirty="0"/>
              <a:t> </a:t>
            </a:r>
            <a:r>
              <a:rPr dirty="0" err="1"/>
              <a:t>та</a:t>
            </a:r>
            <a:r>
              <a:rPr dirty="0"/>
              <a:t> </a:t>
            </a:r>
            <a:r>
              <a:rPr dirty="0" err="1"/>
              <a:t>обов’язки</a:t>
            </a:r>
            <a:r>
              <a:rPr dirty="0"/>
              <a:t>. </a:t>
            </a:r>
            <a:r>
              <a:rPr dirty="0" err="1"/>
              <a:t>Річчю</a:t>
            </a:r>
            <a:r>
              <a:rPr dirty="0"/>
              <a:t> </a:t>
            </a:r>
            <a:r>
              <a:rPr dirty="0" err="1"/>
              <a:t>можуть</a:t>
            </a:r>
            <a:r>
              <a:rPr dirty="0"/>
              <a:t> </a:t>
            </a:r>
            <a:r>
              <a:rPr dirty="0" err="1"/>
              <a:t>бути</a:t>
            </a:r>
            <a:r>
              <a:rPr dirty="0"/>
              <a:t> </a:t>
            </a:r>
            <a:r>
              <a:rPr dirty="0" err="1"/>
              <a:t>цінні</a:t>
            </a:r>
            <a:r>
              <a:rPr dirty="0"/>
              <a:t> </a:t>
            </a:r>
            <a:r>
              <a:rPr dirty="0" err="1"/>
              <a:t>папери</a:t>
            </a:r>
            <a:r>
              <a:rPr dirty="0"/>
              <a:t> (</a:t>
            </a:r>
            <a:r>
              <a:rPr dirty="0" err="1"/>
              <a:t>статті</a:t>
            </a:r>
            <a:r>
              <a:rPr dirty="0"/>
              <a:t> 177, 179 ЦК </a:t>
            </a:r>
            <a:r>
              <a:rPr dirty="0" err="1"/>
              <a:t>України</a:t>
            </a:r>
            <a:r>
              <a:rPr dirty="0"/>
              <a:t>).</a:t>
            </a:r>
          </a:p>
          <a:p>
            <a:pPr marL="268604" indent="-268604" defTabSz="643159">
              <a:lnSpc>
                <a:spcPct val="80000"/>
              </a:lnSpc>
              <a:spcBef>
                <a:spcPts val="400"/>
              </a:spcBef>
              <a:buChar char="•"/>
              <a:defRPr sz="1786" b="1">
                <a:solidFill>
                  <a:srgbClr val="FFFF00"/>
                </a:solidFill>
              </a:defRPr>
            </a:pPr>
            <a:r>
              <a:rPr dirty="0" err="1"/>
              <a:t>Особа</a:t>
            </a:r>
            <a:r>
              <a:rPr dirty="0"/>
              <a:t> </a:t>
            </a:r>
            <a:r>
              <a:rPr dirty="0" err="1"/>
              <a:t>не</a:t>
            </a:r>
            <a:r>
              <a:rPr dirty="0"/>
              <a:t> </a:t>
            </a:r>
            <a:r>
              <a:rPr dirty="0" err="1"/>
              <a:t>зобов’язана</a:t>
            </a:r>
            <a:r>
              <a:rPr dirty="0"/>
              <a:t> </a:t>
            </a:r>
            <a:r>
              <a:rPr dirty="0" err="1"/>
              <a:t>встановлювати</a:t>
            </a:r>
            <a:r>
              <a:rPr dirty="0"/>
              <a:t> </a:t>
            </a:r>
            <a:r>
              <a:rPr dirty="0" err="1"/>
              <a:t>вартість</a:t>
            </a:r>
            <a:r>
              <a:rPr dirty="0"/>
              <a:t> </a:t>
            </a:r>
            <a:r>
              <a:rPr dirty="0" err="1"/>
              <a:t>майна</a:t>
            </a:r>
            <a:r>
              <a:rPr dirty="0"/>
              <a:t>, </a:t>
            </a:r>
            <a:r>
              <a:rPr dirty="0" err="1"/>
              <a:t>якщо</a:t>
            </a:r>
            <a:r>
              <a:rPr dirty="0"/>
              <a:t> </a:t>
            </a:r>
            <a:r>
              <a:rPr dirty="0" err="1"/>
              <a:t>вона</a:t>
            </a:r>
            <a:r>
              <a:rPr dirty="0"/>
              <a:t> </a:t>
            </a:r>
            <a:r>
              <a:rPr dirty="0" err="1"/>
              <a:t>невідома</a:t>
            </a:r>
            <a:r>
              <a:rPr dirty="0"/>
              <a:t> і </a:t>
            </a:r>
            <a:r>
              <a:rPr dirty="0" err="1"/>
              <a:t>не</a:t>
            </a:r>
            <a:r>
              <a:rPr dirty="0"/>
              <a:t> </a:t>
            </a:r>
            <a:r>
              <a:rPr dirty="0" err="1"/>
              <a:t>може</a:t>
            </a:r>
            <a:r>
              <a:rPr dirty="0"/>
              <a:t> </a:t>
            </a:r>
            <a:r>
              <a:rPr dirty="0" err="1"/>
              <a:t>бути</a:t>
            </a:r>
            <a:r>
              <a:rPr dirty="0"/>
              <a:t> </a:t>
            </a:r>
            <a:r>
              <a:rPr dirty="0" err="1"/>
              <a:t>відома</a:t>
            </a:r>
            <a:r>
              <a:rPr dirty="0"/>
              <a:t>, </a:t>
            </a:r>
            <a:r>
              <a:rPr dirty="0" err="1"/>
              <a:t>або</a:t>
            </a:r>
            <a:r>
              <a:rPr dirty="0"/>
              <a:t> </a:t>
            </a:r>
            <a:r>
              <a:rPr dirty="0" err="1"/>
              <a:t>вартість</a:t>
            </a:r>
            <a:r>
              <a:rPr dirty="0"/>
              <a:t> </a:t>
            </a:r>
            <a:r>
              <a:rPr dirty="0" err="1"/>
              <a:t>зазначена</a:t>
            </a:r>
            <a:r>
              <a:rPr dirty="0"/>
              <a:t> у </a:t>
            </a:r>
            <a:r>
              <a:rPr dirty="0" err="1"/>
              <a:t>карбованцях</a:t>
            </a:r>
            <a:r>
              <a:rPr dirty="0"/>
              <a:t>, </a:t>
            </a:r>
            <a:r>
              <a:rPr dirty="0" err="1"/>
              <a:t>купонах</a:t>
            </a:r>
            <a:r>
              <a:rPr dirty="0"/>
              <a:t>. </a:t>
            </a:r>
          </a:p>
          <a:p>
            <a:pPr marL="268604" indent="-268604" defTabSz="643159">
              <a:lnSpc>
                <a:spcPct val="80000"/>
              </a:lnSpc>
              <a:spcBef>
                <a:spcPts val="400"/>
              </a:spcBef>
              <a:buChar char="•"/>
              <a:defRPr sz="1786" b="1">
                <a:solidFill>
                  <a:srgbClr val="FFFF00"/>
                </a:solidFill>
              </a:defRPr>
            </a:pPr>
            <a:r>
              <a:rPr dirty="0" err="1"/>
              <a:t>Якщо</a:t>
            </a:r>
            <a:r>
              <a:rPr dirty="0"/>
              <a:t> </a:t>
            </a:r>
            <a:r>
              <a:rPr dirty="0" err="1"/>
              <a:t>вартість</a:t>
            </a:r>
            <a:r>
              <a:rPr dirty="0"/>
              <a:t> </a:t>
            </a:r>
            <a:r>
              <a:rPr dirty="0" err="1"/>
              <a:t>майна</a:t>
            </a:r>
            <a:r>
              <a:rPr dirty="0"/>
              <a:t> в </a:t>
            </a:r>
            <a:r>
              <a:rPr dirty="0" err="1"/>
              <a:t>іноземній</a:t>
            </a:r>
            <a:r>
              <a:rPr dirty="0"/>
              <a:t> </a:t>
            </a:r>
            <a:r>
              <a:rPr dirty="0" err="1"/>
              <a:t>валюті</a:t>
            </a:r>
            <a:r>
              <a:rPr dirty="0"/>
              <a:t>, </a:t>
            </a:r>
            <a:r>
              <a:rPr dirty="0" err="1"/>
              <a:t>її</a:t>
            </a:r>
            <a:r>
              <a:rPr dirty="0"/>
              <a:t> </a:t>
            </a:r>
            <a:r>
              <a:rPr dirty="0" err="1"/>
              <a:t>слід</a:t>
            </a:r>
            <a:r>
              <a:rPr dirty="0"/>
              <a:t> </a:t>
            </a:r>
            <a:r>
              <a:rPr dirty="0" err="1"/>
              <a:t>перерахувати</a:t>
            </a:r>
            <a:r>
              <a:rPr dirty="0"/>
              <a:t> </a:t>
            </a:r>
            <a:r>
              <a:rPr dirty="0" err="1"/>
              <a:t>по</a:t>
            </a:r>
            <a:r>
              <a:rPr dirty="0"/>
              <a:t> </a:t>
            </a:r>
            <a:r>
              <a:rPr dirty="0" err="1"/>
              <a:t>офіційному</a:t>
            </a:r>
            <a:r>
              <a:rPr dirty="0"/>
              <a:t> </a:t>
            </a:r>
            <a:r>
              <a:rPr dirty="0" err="1"/>
              <a:t>курсу</a:t>
            </a:r>
            <a:r>
              <a:rPr dirty="0"/>
              <a:t> НБУ, </a:t>
            </a:r>
            <a:r>
              <a:rPr dirty="0" err="1"/>
              <a:t>що</a:t>
            </a:r>
            <a:r>
              <a:rPr dirty="0"/>
              <a:t> </a:t>
            </a:r>
            <a:r>
              <a:rPr dirty="0" err="1"/>
              <a:t>діяв</a:t>
            </a:r>
            <a:r>
              <a:rPr dirty="0"/>
              <a:t> </a:t>
            </a:r>
            <a:r>
              <a:rPr dirty="0" err="1"/>
              <a:t>на</a:t>
            </a:r>
            <a:r>
              <a:rPr dirty="0"/>
              <a:t> </a:t>
            </a:r>
            <a:r>
              <a:rPr dirty="0" err="1"/>
              <a:t>момент</a:t>
            </a:r>
            <a:r>
              <a:rPr dirty="0"/>
              <a:t> </a:t>
            </a:r>
            <a:r>
              <a:rPr dirty="0" err="1"/>
              <a:t>придбання</a:t>
            </a:r>
            <a:r>
              <a:rPr dirty="0"/>
              <a:t> </a:t>
            </a:r>
            <a:r>
              <a:rPr dirty="0" err="1"/>
              <a:t>майна</a:t>
            </a:r>
            <a:r>
              <a:rPr dirty="0"/>
              <a:t>.</a:t>
            </a: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42</a:t>
            </a:fld>
            <a:endParaRPr/>
          </a:p>
        </p:txBody>
      </p:sp>
      <p:pic>
        <p:nvPicPr>
          <p:cNvPr id="717" name="Картинки по запросу ПОВІДОМЛЕННЯ ПРО ВІДКРИТТЯ ВАЛЮТНОГО РАХУНКУ.jpg" descr="Картинки по запросу ПОВІДОМЛЕННЯ ПРО ВІДКРИТТЯ ВАЛЮТНОГО РАХУНКУ"/>
          <p:cNvPicPr>
            <a:picLocks noChangeAspect="1"/>
          </p:cNvPicPr>
          <p:nvPr/>
        </p:nvPicPr>
        <p:blipFill>
          <a:blip r:embed="rId2" cstate="print">
            <a:extLst/>
          </a:blip>
          <a:stretch>
            <a:fillRect/>
          </a:stretch>
        </p:blipFill>
        <p:spPr>
          <a:xfrm>
            <a:off x="0" y="3317875"/>
            <a:ext cx="3214688" cy="1830388"/>
          </a:xfrm>
          <a:prstGeom prst="rect">
            <a:avLst/>
          </a:prstGeom>
          <a:ln w="12700">
            <a:miter lim="400000"/>
          </a:ln>
        </p:spPr>
      </p:pic>
      <p:pic>
        <p:nvPicPr>
          <p:cNvPr id="718" name="Картинки по запросу ПОВІДОМЛЕННЯ ПРО ВІДКРИТТЯ ВАЛЮТНОГО РАХУНКУ.jpg" descr="Картинки по запросу ПОВІДОМЛЕННЯ ПРО ВІДКРИТТЯ ВАЛЮТНОГО РАХУНКУ"/>
          <p:cNvPicPr>
            <a:picLocks noChangeAspect="1"/>
          </p:cNvPicPr>
          <p:nvPr/>
        </p:nvPicPr>
        <p:blipFill>
          <a:blip r:embed="rId3" cstate="print">
            <a:extLst/>
          </a:blip>
          <a:stretch>
            <a:fillRect/>
          </a:stretch>
        </p:blipFill>
        <p:spPr>
          <a:xfrm>
            <a:off x="0" y="0"/>
            <a:ext cx="3168650" cy="1981200"/>
          </a:xfrm>
          <a:prstGeom prst="rect">
            <a:avLst/>
          </a:prstGeom>
          <a:ln w="12700">
            <a:miter lim="400000"/>
          </a:ln>
        </p:spPr>
      </p:pic>
      <p:sp>
        <p:nvSpPr>
          <p:cNvPr id="719" name="Shape 719"/>
          <p:cNvSpPr/>
          <p:nvPr/>
        </p:nvSpPr>
        <p:spPr>
          <a:xfrm>
            <a:off x="3006725" y="0"/>
            <a:ext cx="6137275"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720" name="Shape 720"/>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724" name="Group 724"/>
          <p:cNvGrpSpPr/>
          <p:nvPr/>
        </p:nvGrpSpPr>
        <p:grpSpPr>
          <a:xfrm>
            <a:off x="-1" y="0"/>
            <a:ext cx="728664" cy="898525"/>
            <a:chOff x="0" y="0"/>
            <a:chExt cx="728662" cy="898525"/>
          </a:xfrm>
        </p:grpSpPr>
        <p:sp>
          <p:nvSpPr>
            <p:cNvPr id="721" name="Shape 721"/>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722" name="Shape 722"/>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723" name="Герб.png" descr="Герб.png"/>
            <p:cNvPicPr>
              <a:picLocks noChangeAspect="1"/>
            </p:cNvPicPr>
            <p:nvPr/>
          </p:nvPicPr>
          <p:blipFill>
            <a:blip r:embed="rId4" cstate="print">
              <a:extLst/>
            </a:blip>
            <a:stretch>
              <a:fillRect/>
            </a:stretch>
          </p:blipFill>
          <p:spPr>
            <a:xfrm>
              <a:off x="56486" y="192596"/>
              <a:ext cx="647701" cy="499181"/>
            </a:xfrm>
            <a:prstGeom prst="rect">
              <a:avLst/>
            </a:prstGeom>
            <a:ln w="12700" cap="flat">
              <a:noFill/>
              <a:miter lim="400000"/>
            </a:ln>
            <a:effectLst/>
          </p:spPr>
        </p:pic>
      </p:grpSp>
      <p:sp>
        <p:nvSpPr>
          <p:cNvPr id="725" name="Shape 725"/>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pPr>
            <a:r>
              <a:t>ПОВІДОМЛЕННЯ ПРО ВІДКРИТТЯ ВАЛЮТНОГО РАХУНКУ</a:t>
            </a:r>
          </a:p>
        </p:txBody>
      </p:sp>
      <p:sp>
        <p:nvSpPr>
          <p:cNvPr id="726" name="Shape 726"/>
          <p:cNvSpPr>
            <a:spLocks noGrp="1"/>
          </p:cNvSpPr>
          <p:nvPr>
            <p:ph type="title" idx="4294967295"/>
          </p:nvPr>
        </p:nvSpPr>
        <p:spPr>
          <a:xfrm>
            <a:off x="3006725" y="736600"/>
            <a:ext cx="6137275" cy="1458913"/>
          </a:xfrm>
          <a:prstGeom prst="rect">
            <a:avLst/>
          </a:prstGeom>
        </p:spPr>
        <p:txBody>
          <a:bodyPr>
            <a:normAutofit/>
          </a:bodyPr>
          <a:lstStyle/>
          <a:p>
            <a:pPr>
              <a:lnSpc>
                <a:spcPct val="90000"/>
              </a:lnSpc>
              <a:defRPr sz="2300" b="1">
                <a:solidFill>
                  <a:srgbClr val="FFFFFF"/>
                </a:solidFill>
                <a:effectLst>
                  <a:outerShdw blurRad="12700" dist="25400" dir="2700000" rotWithShape="0">
                    <a:srgbClr val="000000"/>
                  </a:outerShdw>
                </a:effectLst>
                <a:latin typeface="Times New Roman"/>
                <a:ea typeface="Times New Roman"/>
                <a:cs typeface="Times New Roman"/>
                <a:sym typeface="Times New Roman"/>
              </a:defRPr>
            </a:pPr>
            <a:r>
              <a:t>У </a:t>
            </a:r>
            <a:r>
              <a:rPr u="sng"/>
              <a:t>10-денний строк</a:t>
            </a:r>
            <a:r>
              <a:t> письмово повідомити </a:t>
            </a:r>
            <a:br/>
            <a:r>
              <a:t>НАЗК про відкриття декларантом </a:t>
            </a:r>
            <a:br/>
            <a:r>
              <a:t>або членами сім’ї валютного рахунку в установі банку-нерезидента.</a:t>
            </a:r>
          </a:p>
        </p:txBody>
      </p:sp>
      <p:pic>
        <p:nvPicPr>
          <p:cNvPr id="727" name="Похожее изображение.jpg" descr="Похожее изображение"/>
          <p:cNvPicPr>
            <a:picLocks noChangeAspect="1"/>
          </p:cNvPicPr>
          <p:nvPr/>
        </p:nvPicPr>
        <p:blipFill>
          <a:blip r:embed="rId5" cstate="print">
            <a:extLst/>
          </a:blip>
          <a:stretch>
            <a:fillRect/>
          </a:stretch>
        </p:blipFill>
        <p:spPr>
          <a:xfrm>
            <a:off x="0" y="1925637"/>
            <a:ext cx="3006725" cy="1784351"/>
          </a:xfrm>
          <a:prstGeom prst="rect">
            <a:avLst/>
          </a:prstGeom>
          <a:ln w="12700">
            <a:miter lim="400000"/>
          </a:ln>
        </p:spPr>
      </p:pic>
      <p:sp>
        <p:nvSpPr>
          <p:cNvPr id="728" name="Shape 728"/>
          <p:cNvSpPr/>
          <p:nvPr/>
        </p:nvSpPr>
        <p:spPr>
          <a:xfrm>
            <a:off x="3168650" y="2121525"/>
            <a:ext cx="5975350" cy="3154699"/>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defRPr sz="2300" u="sng">
                <a:solidFill>
                  <a:srgbClr val="CCFF33"/>
                </a:solidFill>
              </a:defRPr>
            </a:pPr>
            <a:r>
              <a:t>Необхідність відкриття таких рахунків може виникнути у разі:</a:t>
            </a:r>
          </a:p>
          <a:p>
            <a:pPr defTabSz="684212">
              <a:buSzPct val="100000"/>
              <a:buChar char="-"/>
              <a:defRPr sz="2300">
                <a:solidFill>
                  <a:srgbClr val="CCFF33"/>
                </a:solidFill>
              </a:defRPr>
            </a:pPr>
            <a:r>
              <a:t> придбання нерухомості за кордоном; </a:t>
            </a:r>
          </a:p>
          <a:p>
            <a:pPr defTabSz="684212">
              <a:buSzPct val="100000"/>
              <a:buChar char="-"/>
              <a:defRPr sz="2300">
                <a:solidFill>
                  <a:srgbClr val="CCFF33"/>
                </a:solidFill>
              </a:defRPr>
            </a:pPr>
            <a:r>
              <a:t> оплати товарів або послуг; </a:t>
            </a:r>
          </a:p>
          <a:p>
            <a:pPr defTabSz="684212">
              <a:buSzPct val="100000"/>
              <a:buChar char="-"/>
              <a:defRPr sz="2300">
                <a:solidFill>
                  <a:srgbClr val="CCFF33"/>
                </a:solidFill>
              </a:defRPr>
            </a:pPr>
            <a:r>
              <a:t> оплати навчання у закордонних навчальних закладах; </a:t>
            </a:r>
          </a:p>
          <a:p>
            <a:pPr defTabSz="684212">
              <a:buSzPct val="100000"/>
              <a:buChar char="-"/>
              <a:defRPr sz="2300">
                <a:solidFill>
                  <a:srgbClr val="CCFF33"/>
                </a:solidFill>
              </a:defRPr>
            </a:pPr>
            <a:r>
              <a:t> початком сезону на курортах, де необхідно оформлення віз з відкриттям рахунків у банку тощо.</a:t>
            </a:r>
            <a:r>
              <a:rPr>
                <a:solidFill>
                  <a:srgbClr val="000000"/>
                </a:solidFill>
              </a:rPr>
              <a:t> </a:t>
            </a:r>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Shape 730"/>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43</a:t>
            </a:fld>
            <a:endParaRPr/>
          </a:p>
        </p:txBody>
      </p:sp>
      <p:pic>
        <p:nvPicPr>
          <p:cNvPr id="731" name="Рисунок (2).jpg"/>
          <p:cNvPicPr>
            <a:picLocks noChangeAspect="1"/>
          </p:cNvPicPr>
          <p:nvPr/>
        </p:nvPicPr>
        <p:blipFill>
          <a:blip r:embed="rId2" cstate="print">
            <a:extLst/>
          </a:blip>
          <a:stretch>
            <a:fillRect/>
          </a:stretch>
        </p:blipFill>
        <p:spPr>
          <a:xfrm>
            <a:off x="2051050" y="0"/>
            <a:ext cx="5219700" cy="5148263"/>
          </a:xfrm>
          <a:prstGeom prst="rect">
            <a:avLst/>
          </a:prstGeom>
          <a:ln w="12700">
            <a:miter lim="400000"/>
          </a:ln>
        </p:spPr>
      </p:pic>
      <p:sp>
        <p:nvSpPr>
          <p:cNvPr id="732" name="Shape 732"/>
          <p:cNvSpPr/>
          <p:nvPr/>
        </p:nvSpPr>
        <p:spPr>
          <a:xfrm>
            <a:off x="0" y="0"/>
            <a:ext cx="2339975"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733" name="Shape 733"/>
          <p:cNvSpPr/>
          <p:nvPr/>
        </p:nvSpPr>
        <p:spPr>
          <a:xfrm>
            <a:off x="7019925" y="0"/>
            <a:ext cx="2124075"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734" name="Shape 734"/>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738" name="Group 738"/>
          <p:cNvGrpSpPr/>
          <p:nvPr/>
        </p:nvGrpSpPr>
        <p:grpSpPr>
          <a:xfrm>
            <a:off x="-1" y="0"/>
            <a:ext cx="728664" cy="898525"/>
            <a:chOff x="0" y="0"/>
            <a:chExt cx="728662" cy="898525"/>
          </a:xfrm>
        </p:grpSpPr>
        <p:sp>
          <p:nvSpPr>
            <p:cNvPr id="735" name="Shape 735"/>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736" name="Shape 736"/>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737" name="Герб.png" descr="Герб.png"/>
            <p:cNvPicPr>
              <a:picLocks noChangeAspect="1"/>
            </p:cNvPicPr>
            <p:nvPr/>
          </p:nvPicPr>
          <p:blipFill>
            <a:blip r:embed="rId3" cstate="print">
              <a:extLst/>
            </a:blip>
            <a:stretch>
              <a:fillRect/>
            </a:stretch>
          </p:blipFill>
          <p:spPr>
            <a:xfrm>
              <a:off x="56486" y="192596"/>
              <a:ext cx="647701" cy="499181"/>
            </a:xfrm>
            <a:prstGeom prst="rect">
              <a:avLst/>
            </a:prstGeom>
            <a:ln w="12700" cap="flat">
              <a:noFill/>
              <a:miter lim="400000"/>
            </a:ln>
            <a:effectLst/>
          </p:spPr>
        </p:pic>
      </p:grpSp>
      <p:sp>
        <p:nvSpPr>
          <p:cNvPr id="739" name="Shape 739"/>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pPr>
            <a:r>
              <a:t>ПОВІДОМЛЕННЯ ПРО ВІДКРИТТЯ ВАЛЮТНОГО РАХУНКУ</a:t>
            </a: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Shape 741"/>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44</a:t>
            </a:fld>
            <a:endParaRPr/>
          </a:p>
        </p:txBody>
      </p:sp>
      <p:pic>
        <p:nvPicPr>
          <p:cNvPr id="742" name="Картинки по запросу ПРО ВІДКРИТТЯ ВАЛЮТНОГО РАХУНКУ.jpg" descr="Картинки по запросу ПРО ВІДКРИТТЯ ВАЛЮТНОГО РАХУНКУ"/>
          <p:cNvPicPr>
            <a:picLocks noChangeAspect="1"/>
          </p:cNvPicPr>
          <p:nvPr/>
        </p:nvPicPr>
        <p:blipFill>
          <a:blip r:embed="rId2" cstate="print">
            <a:extLst/>
          </a:blip>
          <a:stretch>
            <a:fillRect/>
          </a:stretch>
        </p:blipFill>
        <p:spPr>
          <a:xfrm>
            <a:off x="0" y="1638300"/>
            <a:ext cx="3059113" cy="2060575"/>
          </a:xfrm>
          <a:prstGeom prst="rect">
            <a:avLst/>
          </a:prstGeom>
          <a:ln w="12700">
            <a:miter lim="400000"/>
          </a:ln>
        </p:spPr>
      </p:pic>
      <p:pic>
        <p:nvPicPr>
          <p:cNvPr id="743" name="Картинки по запросу ПОВІДОМЛЕННЯ ПРО ВІДКРИТТЯ ВАЛЮТНОГО РАХУНКУ.jpg" descr="Картинки по запросу ПОВІДОМЛЕННЯ ПРО ВІДКРИТТЯ ВАЛЮТНОГО РАХУНКУ"/>
          <p:cNvPicPr>
            <a:picLocks noChangeAspect="1"/>
          </p:cNvPicPr>
          <p:nvPr/>
        </p:nvPicPr>
        <p:blipFill>
          <a:blip r:embed="rId3" cstate="print">
            <a:extLst/>
          </a:blip>
          <a:stretch>
            <a:fillRect/>
          </a:stretch>
        </p:blipFill>
        <p:spPr>
          <a:xfrm>
            <a:off x="0" y="3317875"/>
            <a:ext cx="3214688" cy="1830388"/>
          </a:xfrm>
          <a:prstGeom prst="rect">
            <a:avLst/>
          </a:prstGeom>
          <a:ln w="12700">
            <a:miter lim="400000"/>
          </a:ln>
        </p:spPr>
      </p:pic>
      <p:pic>
        <p:nvPicPr>
          <p:cNvPr id="744" name="Картинки по запросу ПОВІДОМЛЕННЯ ПРО ВІДКРИТТЯ ВАЛЮТНОГО РАХУНКУ.jpg" descr="Картинки по запросу ПОВІДОМЛЕННЯ ПРО ВІДКРИТТЯ ВАЛЮТНОГО РАХУНКУ"/>
          <p:cNvPicPr>
            <a:picLocks noChangeAspect="1"/>
          </p:cNvPicPr>
          <p:nvPr/>
        </p:nvPicPr>
        <p:blipFill>
          <a:blip r:embed="rId4" cstate="print">
            <a:extLst/>
          </a:blip>
          <a:stretch>
            <a:fillRect/>
          </a:stretch>
        </p:blipFill>
        <p:spPr>
          <a:xfrm>
            <a:off x="0" y="0"/>
            <a:ext cx="3168650" cy="1981200"/>
          </a:xfrm>
          <a:prstGeom prst="rect">
            <a:avLst/>
          </a:prstGeom>
          <a:ln w="12700">
            <a:miter lim="400000"/>
          </a:ln>
        </p:spPr>
      </p:pic>
      <p:sp>
        <p:nvSpPr>
          <p:cNvPr id="745" name="Shape 745"/>
          <p:cNvSpPr/>
          <p:nvPr/>
        </p:nvSpPr>
        <p:spPr>
          <a:xfrm>
            <a:off x="3006725" y="0"/>
            <a:ext cx="6137275"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746" name="Shape 746"/>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750" name="Group 750"/>
          <p:cNvGrpSpPr/>
          <p:nvPr/>
        </p:nvGrpSpPr>
        <p:grpSpPr>
          <a:xfrm>
            <a:off x="-1" y="0"/>
            <a:ext cx="728664" cy="898525"/>
            <a:chOff x="0" y="0"/>
            <a:chExt cx="728662" cy="898525"/>
          </a:xfrm>
        </p:grpSpPr>
        <p:sp>
          <p:nvSpPr>
            <p:cNvPr id="747" name="Shape 747"/>
            <p:cNvSpPr/>
            <p:nvPr/>
          </p:nvSpPr>
          <p:spPr>
            <a:xfrm rot="5400000">
              <a:off x="-84932" y="84931"/>
              <a:ext cx="89852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748" name="Shape 748"/>
            <p:cNvSpPr/>
            <p:nvPr/>
          </p:nvSpPr>
          <p:spPr>
            <a:xfrm rot="5400000">
              <a:off x="-63610" y="107577"/>
              <a:ext cx="865247" cy="674689"/>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749" name="Герб.png" descr="Герб.png"/>
            <p:cNvPicPr>
              <a:picLocks noChangeAspect="1"/>
            </p:cNvPicPr>
            <p:nvPr/>
          </p:nvPicPr>
          <p:blipFill>
            <a:blip r:embed="rId5" cstate="print">
              <a:extLst/>
            </a:blip>
            <a:stretch>
              <a:fillRect/>
            </a:stretch>
          </p:blipFill>
          <p:spPr>
            <a:xfrm>
              <a:off x="56486" y="192596"/>
              <a:ext cx="647701" cy="499181"/>
            </a:xfrm>
            <a:prstGeom prst="rect">
              <a:avLst/>
            </a:prstGeom>
            <a:ln w="12700" cap="flat">
              <a:noFill/>
              <a:miter lim="400000"/>
            </a:ln>
            <a:effectLst/>
          </p:spPr>
        </p:pic>
      </p:grpSp>
      <p:sp>
        <p:nvSpPr>
          <p:cNvPr id="751" name="Shape 751"/>
          <p:cNvSpPr/>
          <p:nvPr/>
        </p:nvSpPr>
        <p:spPr>
          <a:xfrm>
            <a:off x="736600" y="254301"/>
            <a:ext cx="8407400" cy="347061"/>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000" b="1">
                <a:effectLst>
                  <a:outerShdw blurRad="12700" dist="25400" dir="2700000" rotWithShape="0">
                    <a:srgbClr val="FFFFFF"/>
                  </a:outerShdw>
                </a:effectLst>
                <a:latin typeface="Times New Roman"/>
                <a:ea typeface="Times New Roman"/>
                <a:cs typeface="Times New Roman"/>
                <a:sym typeface="Times New Roman"/>
              </a:defRPr>
            </a:pPr>
            <a:r>
              <a:t>ПОВІДОМЛЕННЯ ПРО ВІДКРИТТЯ ВАЛЮТНОГО РАХУНКУ</a:t>
            </a:r>
          </a:p>
        </p:txBody>
      </p:sp>
      <p:sp>
        <p:nvSpPr>
          <p:cNvPr id="752" name="Shape 752"/>
          <p:cNvSpPr>
            <a:spLocks noGrp="1"/>
          </p:cNvSpPr>
          <p:nvPr>
            <p:ph type="title" idx="4294967295"/>
          </p:nvPr>
        </p:nvSpPr>
        <p:spPr>
          <a:xfrm>
            <a:off x="3006725" y="736600"/>
            <a:ext cx="6137275" cy="595313"/>
          </a:xfrm>
          <a:prstGeom prst="rect">
            <a:avLst/>
          </a:prstGeom>
        </p:spPr>
        <p:txBody>
          <a:bodyPr>
            <a:normAutofit/>
          </a:bodyPr>
          <a:lstStyle/>
          <a:p>
            <a:pPr>
              <a:lnSpc>
                <a:spcPct val="90000"/>
              </a:lnSpc>
              <a:defRPr>
                <a:solidFill>
                  <a:srgbClr val="F81636"/>
                </a:solidFill>
              </a:defRPr>
            </a:pPr>
            <a:r>
              <a:t>ВАЖЛИВО</a:t>
            </a:r>
            <a:r>
              <a:rPr>
                <a:solidFill>
                  <a:srgbClr val="000000"/>
                </a:solidFill>
              </a:rPr>
              <a:t> </a:t>
            </a:r>
          </a:p>
        </p:txBody>
      </p:sp>
      <p:sp>
        <p:nvSpPr>
          <p:cNvPr id="753" name="Shape 753"/>
          <p:cNvSpPr>
            <a:spLocks noGrp="1"/>
          </p:cNvSpPr>
          <p:nvPr>
            <p:ph type="body" idx="4294967295"/>
          </p:nvPr>
        </p:nvSpPr>
        <p:spPr>
          <a:xfrm>
            <a:off x="3113087" y="1168400"/>
            <a:ext cx="6030913" cy="3979863"/>
          </a:xfrm>
          <a:prstGeom prst="rect">
            <a:avLst/>
          </a:prstGeom>
        </p:spPr>
        <p:txBody>
          <a:bodyPr>
            <a:normAutofit/>
          </a:bodyPr>
          <a:lstStyle>
            <a:lvl1pPr marL="285750" indent="-285750">
              <a:lnSpc>
                <a:spcPct val="80000"/>
              </a:lnSpc>
              <a:spcBef>
                <a:spcPts val="300"/>
              </a:spcBef>
              <a:buSzTx/>
              <a:buNone/>
              <a:defRPr sz="1500">
                <a:solidFill>
                  <a:srgbClr val="CCFF33"/>
                </a:solidFill>
              </a:defRPr>
            </a:lvl1pPr>
          </a:lstStyle>
          <a:p>
            <a:r>
              <a:t> </a:t>
            </a:r>
          </a:p>
        </p:txBody>
      </p:sp>
      <p:sp>
        <p:nvSpPr>
          <p:cNvPr id="754" name="Shape 754"/>
          <p:cNvSpPr/>
          <p:nvPr/>
        </p:nvSpPr>
        <p:spPr>
          <a:xfrm>
            <a:off x="3006725" y="1406393"/>
            <a:ext cx="6137275" cy="3541976"/>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marL="333375" indent="-295275" defTabSz="684212">
              <a:lnSpc>
                <a:spcPct val="110000"/>
              </a:lnSpc>
              <a:buSzPct val="100000"/>
              <a:buAutoNum type="arabicPeriod"/>
              <a:defRPr sz="1800">
                <a:solidFill>
                  <a:srgbClr val="CCFF33"/>
                </a:solidFill>
                <a:latin typeface="Times New Roman"/>
                <a:ea typeface="Times New Roman"/>
                <a:cs typeface="Times New Roman"/>
                <a:sym typeface="Times New Roman"/>
              </a:defRPr>
            </a:pPr>
            <a:r>
              <a:t>Обов’язок повідомити про відкриття рахунку виникає </a:t>
            </a:r>
            <a:r>
              <a:rPr u="sng"/>
              <a:t>як у декларанта, </a:t>
            </a:r>
            <a:r>
              <a:t>так і </a:t>
            </a:r>
            <a:r>
              <a:rPr u="sng"/>
              <a:t>члена його сім'ї</a:t>
            </a:r>
            <a:r>
              <a:t>.</a:t>
            </a:r>
            <a:br/>
            <a:r>
              <a:t>Якщо декларант (член сім’ї)  </a:t>
            </a:r>
            <a:r>
              <a:rPr b="1"/>
              <a:t>відкрив в 1 день декілька рахунків в 1 устано</a:t>
            </a:r>
            <a:r>
              <a:t>ві банку, надсилається </a:t>
            </a:r>
            <a:r>
              <a:rPr b="1"/>
              <a:t>одне повідомлення</a:t>
            </a:r>
            <a:r>
              <a:t> з номерами рахунків. </a:t>
            </a:r>
          </a:p>
          <a:p>
            <a:pPr marL="333375" indent="-295275" defTabSz="684212">
              <a:lnSpc>
                <a:spcPct val="110000"/>
              </a:lnSpc>
              <a:buSzPct val="100000"/>
              <a:buAutoNum type="arabicPeriod"/>
              <a:defRPr sz="1800">
                <a:solidFill>
                  <a:srgbClr val="CCFF33"/>
                </a:solidFill>
                <a:latin typeface="Times New Roman"/>
                <a:ea typeface="Times New Roman"/>
                <a:cs typeface="Times New Roman"/>
                <a:sym typeface="Times New Roman"/>
              </a:defRPr>
            </a:pPr>
            <a:r>
              <a:t>Якщо рахунки відкриті </a:t>
            </a:r>
            <a:r>
              <a:rPr b="1"/>
              <a:t>в 1 день як декларантом, так і членом його сім’ї, або рахунки відкриті в різних банках</a:t>
            </a:r>
            <a:r>
              <a:t>, подаються </a:t>
            </a:r>
            <a:r>
              <a:rPr b="1"/>
              <a:t>окремі повідомлення</a:t>
            </a:r>
            <a:r>
              <a:t>. </a:t>
            </a:r>
          </a:p>
          <a:p>
            <a:pPr marL="333375" indent="-295275" defTabSz="684212">
              <a:lnSpc>
                <a:spcPct val="110000"/>
              </a:lnSpc>
              <a:buSzPct val="100000"/>
              <a:buAutoNum type="arabicPeriod"/>
              <a:defRPr sz="1800">
                <a:solidFill>
                  <a:srgbClr val="CCFF33"/>
                </a:solidFill>
                <a:latin typeface="Times New Roman"/>
                <a:ea typeface="Times New Roman"/>
                <a:cs typeface="Times New Roman"/>
                <a:sym typeface="Times New Roman"/>
              </a:defRPr>
            </a:pPr>
            <a:r>
              <a:t>Якщо рахунок відкритий членом сім’ї, декларант </a:t>
            </a:r>
            <a:r>
              <a:rPr b="1"/>
              <a:t>зазначає в повідомленні надану ним інформацію</a:t>
            </a:r>
            <a:r>
              <a:t>  про рахунок та банк, </a:t>
            </a:r>
            <a:r>
              <a:rPr b="1"/>
              <a:t>а у разі відмови</a:t>
            </a:r>
            <a:r>
              <a:t> в наданні даних (чи їх частини) – усю відому інформацію.</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5</a:t>
            </a:fld>
            <a:endParaRPr/>
          </a:p>
        </p:txBody>
      </p:sp>
      <p:sp>
        <p:nvSpPr>
          <p:cNvPr id="91" name="Shape 91"/>
          <p:cNvSpPr/>
          <p:nvPr/>
        </p:nvSpPr>
        <p:spPr>
          <a:xfrm>
            <a:off x="0" y="0"/>
            <a:ext cx="4179888" cy="750888"/>
          </a:xfrm>
          <a:prstGeom prst="rect">
            <a:avLst/>
          </a:prstGeom>
          <a:solidFill>
            <a:srgbClr val="262626"/>
          </a:solidFill>
          <a:ln w="25400">
            <a:solidFill>
              <a:srgbClr val="000000"/>
            </a:solidFill>
          </a:ln>
        </p:spPr>
        <p:txBody>
          <a:bodyPr lIns="45719" rIns="45719" anchor="ctr"/>
          <a:lstStyle/>
          <a:p>
            <a:pPr algn="ctr" defTabSz="684212">
              <a:defRPr>
                <a:solidFill>
                  <a:srgbClr val="FFFFFF"/>
                </a:solidFill>
              </a:defRPr>
            </a:pPr>
            <a:endParaRPr/>
          </a:p>
        </p:txBody>
      </p:sp>
      <p:pic>
        <p:nvPicPr>
          <p:cNvPr id="92" name="Картинки по запросу ЄДИНИЙ РЕЄСТР ДЕКЛАРАЦІЙ.jpg" descr="Картинки по запросу ЄДИНИЙ РЕЄСТР ДЕКЛАРАЦІЙ"/>
          <p:cNvPicPr>
            <a:picLocks noChangeAspect="1"/>
          </p:cNvPicPr>
          <p:nvPr/>
        </p:nvPicPr>
        <p:blipFill>
          <a:blip r:embed="rId2" cstate="print">
            <a:extLst/>
          </a:blip>
          <a:stretch>
            <a:fillRect/>
          </a:stretch>
        </p:blipFill>
        <p:spPr>
          <a:xfrm>
            <a:off x="0" y="642937"/>
            <a:ext cx="6734175" cy="4505326"/>
          </a:xfrm>
          <a:prstGeom prst="rect">
            <a:avLst/>
          </a:prstGeom>
          <a:ln w="12700">
            <a:miter lim="400000"/>
          </a:ln>
        </p:spPr>
      </p:pic>
      <p:sp>
        <p:nvSpPr>
          <p:cNvPr id="93" name="Shape 93"/>
          <p:cNvSpPr/>
          <p:nvPr/>
        </p:nvSpPr>
        <p:spPr>
          <a:xfrm>
            <a:off x="3080543" y="-2382"/>
            <a:ext cx="6083301" cy="5148264"/>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defRPr b="1"/>
            </a:pPr>
            <a:endParaRPr/>
          </a:p>
        </p:txBody>
      </p:sp>
      <p:sp>
        <p:nvSpPr>
          <p:cNvPr id="94" name="Shape 94"/>
          <p:cNvSpPr/>
          <p:nvPr/>
        </p:nvSpPr>
        <p:spPr>
          <a:xfrm>
            <a:off x="2413000" y="681037"/>
            <a:ext cx="177165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grpSp>
        <p:nvGrpSpPr>
          <p:cNvPr id="98" name="Group 98"/>
          <p:cNvGrpSpPr/>
          <p:nvPr/>
        </p:nvGrpSpPr>
        <p:grpSpPr>
          <a:xfrm>
            <a:off x="-1" y="0"/>
            <a:ext cx="827089" cy="1135063"/>
            <a:chOff x="0" y="0"/>
            <a:chExt cx="827087" cy="1135062"/>
          </a:xfrm>
        </p:grpSpPr>
        <p:sp>
          <p:nvSpPr>
            <p:cNvPr id="95" name="Shape 95"/>
            <p:cNvSpPr/>
            <p:nvPr/>
          </p:nvSpPr>
          <p:spPr>
            <a:xfrm rot="5400000">
              <a:off x="-153988" y="153987"/>
              <a:ext cx="1135063" cy="827088"/>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96" name="Shape 96"/>
            <p:cNvSpPr/>
            <p:nvPr/>
          </p:nvSpPr>
          <p:spPr>
            <a:xfrm rot="5400000">
              <a:off x="-127654" y="179136"/>
              <a:ext cx="1093025" cy="765823"/>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97" name="Герб.png" descr="Герб.png"/>
            <p:cNvPicPr>
              <a:picLocks noChangeAspect="1"/>
            </p:cNvPicPr>
            <p:nvPr/>
          </p:nvPicPr>
          <p:blipFill>
            <a:blip r:embed="rId3" cstate="print">
              <a:extLst/>
            </a:blip>
            <a:stretch>
              <a:fillRect/>
            </a:stretch>
          </p:blipFill>
          <p:spPr>
            <a:xfrm>
              <a:off x="64116" y="243298"/>
              <a:ext cx="735190" cy="630590"/>
            </a:xfrm>
            <a:prstGeom prst="rect">
              <a:avLst/>
            </a:prstGeom>
            <a:ln w="12700" cap="flat">
              <a:noFill/>
              <a:miter lim="400000"/>
            </a:ln>
            <a:effectLst/>
          </p:spPr>
        </p:pic>
      </p:grpSp>
      <p:grpSp>
        <p:nvGrpSpPr>
          <p:cNvPr id="103" name="Group 103"/>
          <p:cNvGrpSpPr/>
          <p:nvPr/>
        </p:nvGrpSpPr>
        <p:grpSpPr>
          <a:xfrm>
            <a:off x="2609088" y="676655"/>
            <a:ext cx="737617" cy="1609345"/>
            <a:chOff x="0" y="0"/>
            <a:chExt cx="737616" cy="1609343"/>
          </a:xfrm>
        </p:grpSpPr>
        <p:grpSp>
          <p:nvGrpSpPr>
            <p:cNvPr id="101" name="Group 101"/>
            <p:cNvGrpSpPr/>
            <p:nvPr/>
          </p:nvGrpSpPr>
          <p:grpSpPr>
            <a:xfrm>
              <a:off x="40225" y="140827"/>
              <a:ext cx="596170" cy="912686"/>
              <a:chOff x="0" y="0"/>
              <a:chExt cx="596168" cy="912685"/>
            </a:xfrm>
          </p:grpSpPr>
          <p:pic>
            <p:nvPicPr>
              <p:cNvPr id="99" name="3.png" descr="3.png"/>
              <p:cNvPicPr>
                <a:picLocks noChangeAspect="1"/>
              </p:cNvPicPr>
              <p:nvPr/>
            </p:nvPicPr>
            <p:blipFill>
              <a:blip r:embed="rId4" cstate="print">
                <a:extLst/>
              </a:blip>
              <a:srcRect r="72656"/>
              <a:stretch>
                <a:fillRect/>
              </a:stretch>
            </p:blipFill>
            <p:spPr>
              <a:xfrm>
                <a:off x="21112" y="0"/>
                <a:ext cx="564584" cy="594402"/>
              </a:xfrm>
              <a:prstGeom prst="rect">
                <a:avLst/>
              </a:prstGeom>
              <a:ln w="19050" cap="flat">
                <a:solidFill>
                  <a:srgbClr val="FFFF99"/>
                </a:solidFill>
                <a:prstDash val="solid"/>
                <a:round/>
              </a:ln>
              <a:effectLst/>
            </p:spPr>
          </p:pic>
          <p:sp>
            <p:nvSpPr>
              <p:cNvPr id="100" name="Shape 100"/>
              <p:cNvSpPr/>
              <p:nvPr/>
            </p:nvSpPr>
            <p:spPr>
              <a:xfrm>
                <a:off x="0" y="590087"/>
                <a:ext cx="596169" cy="3225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4298" tIns="34298" rIns="34298" bIns="34298" numCol="1" anchor="t">
                <a:spAutoFit/>
              </a:bodyPr>
              <a:lstStyle>
                <a:lvl1pPr defTabSz="684212">
                  <a:defRPr sz="1700">
                    <a:solidFill>
                      <a:schemeClr val="accent1"/>
                    </a:solidFill>
                  </a:defRPr>
                </a:lvl1pPr>
              </a:lstStyle>
              <a:p>
                <a:r>
                  <a:t>НАЗК</a:t>
                </a:r>
              </a:p>
            </p:txBody>
          </p:sp>
        </p:grpSp>
        <p:pic>
          <p:nvPicPr>
            <p:cNvPr id="102" name="image.png"/>
            <p:cNvPicPr>
              <a:picLocks noChangeAspect="1"/>
            </p:cNvPicPr>
            <p:nvPr/>
          </p:nvPicPr>
          <p:blipFill>
            <a:blip r:embed="rId5" cstate="print">
              <a:extLst/>
            </a:blip>
            <a:stretch>
              <a:fillRect/>
            </a:stretch>
          </p:blipFill>
          <p:spPr>
            <a:xfrm>
              <a:off x="0" y="0"/>
              <a:ext cx="737617" cy="1609344"/>
            </a:xfrm>
            <a:prstGeom prst="rect">
              <a:avLst/>
            </a:prstGeom>
            <a:ln w="12700" cap="flat">
              <a:noFill/>
              <a:miter lim="400000"/>
            </a:ln>
            <a:effectLst/>
          </p:spPr>
        </p:pic>
      </p:grpSp>
      <p:sp>
        <p:nvSpPr>
          <p:cNvPr id="104" name="Shape 104"/>
          <p:cNvSpPr/>
          <p:nvPr/>
        </p:nvSpPr>
        <p:spPr>
          <a:xfrm>
            <a:off x="1817687" y="2736850"/>
            <a:ext cx="269876" cy="52388"/>
          </a:xfrm>
          <a:prstGeom prst="rect">
            <a:avLst/>
          </a:prstGeom>
          <a:solidFill>
            <a:srgbClr val="C5E1FF"/>
          </a:solidFill>
          <a:ln w="12700">
            <a:miter lim="400000"/>
          </a:ln>
        </p:spPr>
        <p:txBody>
          <a:bodyPr lIns="45719" rIns="45719" anchor="ctr"/>
          <a:lstStyle/>
          <a:p>
            <a:pPr algn="ctr" defTabSz="684212">
              <a:defRPr>
                <a:solidFill>
                  <a:srgbClr val="FFFFFF"/>
                </a:solidFill>
              </a:defRPr>
            </a:pPr>
            <a:endParaRPr/>
          </a:p>
        </p:txBody>
      </p:sp>
      <p:pic>
        <p:nvPicPr>
          <p:cNvPr id="105" name="image.png"/>
          <p:cNvPicPr>
            <a:picLocks noChangeAspect="1"/>
          </p:cNvPicPr>
          <p:nvPr/>
        </p:nvPicPr>
        <p:blipFill>
          <a:blip r:embed="rId6" cstate="print">
            <a:extLst/>
          </a:blip>
          <a:stretch>
            <a:fillRect/>
          </a:stretch>
        </p:blipFill>
        <p:spPr>
          <a:xfrm>
            <a:off x="0" y="2844800"/>
            <a:ext cx="3060700" cy="2303463"/>
          </a:xfrm>
          <a:prstGeom prst="rect">
            <a:avLst/>
          </a:prstGeom>
          <a:ln w="12700">
            <a:miter lim="400000"/>
          </a:ln>
        </p:spPr>
      </p:pic>
      <p:sp>
        <p:nvSpPr>
          <p:cNvPr id="106" name="Shape 106"/>
          <p:cNvSpPr/>
          <p:nvPr/>
        </p:nvSpPr>
        <p:spPr>
          <a:xfrm>
            <a:off x="1277937" y="4697409"/>
            <a:ext cx="7578726" cy="241307"/>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defTabSz="684212">
              <a:lnSpc>
                <a:spcPts val="1200"/>
              </a:lnSpc>
              <a:spcBef>
                <a:spcPts val="900"/>
              </a:spcBef>
              <a:defRPr sz="1800">
                <a:solidFill>
                  <a:schemeClr val="accent2"/>
                </a:solidFill>
                <a:effectLst>
                  <a:outerShdw blurRad="12700" dist="25400" dir="2700000" rotWithShape="0">
                    <a:srgbClr val="000000"/>
                  </a:outerShdw>
                </a:effectLst>
              </a:defRPr>
            </a:pPr>
            <a:r>
              <a:t>Д</a:t>
            </a:r>
            <a:r>
              <a:rPr>
                <a:latin typeface="Arial"/>
                <a:ea typeface="Arial"/>
                <a:cs typeface="Arial"/>
                <a:sym typeface="Arial"/>
              </a:rPr>
              <a:t>ля заповнення </a:t>
            </a:r>
            <a:r>
              <a:rPr>
                <a:solidFill>
                  <a:srgbClr val="FFFF66"/>
                </a:solidFill>
                <a:latin typeface="Arial"/>
                <a:ea typeface="Arial"/>
                <a:cs typeface="Arial"/>
                <a:sym typeface="Arial"/>
              </a:rPr>
              <a:t>декларації необхідно отримати дані від членів сім’ї</a:t>
            </a:r>
            <a:r>
              <a:rPr>
                <a:solidFill>
                  <a:srgbClr val="000000"/>
                </a:solidFill>
                <a:latin typeface="Arial"/>
                <a:ea typeface="Arial"/>
                <a:cs typeface="Arial"/>
                <a:sym typeface="Arial"/>
              </a:rPr>
              <a:t> </a:t>
            </a:r>
          </a:p>
        </p:txBody>
      </p:sp>
      <p:pic>
        <p:nvPicPr>
          <p:cNvPr id="107" name="image.png"/>
          <p:cNvPicPr>
            <a:picLocks noChangeAspect="1"/>
          </p:cNvPicPr>
          <p:nvPr/>
        </p:nvPicPr>
        <p:blipFill>
          <a:blip r:embed="rId7" cstate="print">
            <a:extLst/>
          </a:blip>
          <a:stretch>
            <a:fillRect/>
          </a:stretch>
        </p:blipFill>
        <p:spPr>
          <a:xfrm>
            <a:off x="792162" y="4573587"/>
            <a:ext cx="500063" cy="485776"/>
          </a:xfrm>
          <a:prstGeom prst="rect">
            <a:avLst/>
          </a:prstGeom>
          <a:ln w="12700">
            <a:miter lim="400000"/>
          </a:ln>
          <a:effectLst>
            <a:outerShdw blurRad="190500" rotWithShape="0">
              <a:srgbClr val="000000">
                <a:alpha val="69999"/>
              </a:srgbClr>
            </a:outerShdw>
          </a:effectLst>
        </p:spPr>
      </p:pic>
      <p:sp>
        <p:nvSpPr>
          <p:cNvPr id="108" name="Shape 108"/>
          <p:cNvSpPr>
            <a:spLocks noGrp="1"/>
          </p:cNvSpPr>
          <p:nvPr>
            <p:ph type="body" sz="half" idx="4294967295"/>
          </p:nvPr>
        </p:nvSpPr>
        <p:spPr>
          <a:xfrm>
            <a:off x="3222625" y="1601787"/>
            <a:ext cx="5799138" cy="2973388"/>
          </a:xfrm>
          <a:prstGeom prst="rect">
            <a:avLst/>
          </a:prstGeom>
        </p:spPr>
        <p:txBody>
          <a:bodyPr>
            <a:normAutofit/>
          </a:bodyPr>
          <a:lstStyle/>
          <a:p>
            <a:pPr>
              <a:buChar char="•"/>
              <a:defRPr>
                <a:solidFill>
                  <a:srgbClr val="0D0D0D"/>
                </a:solidFill>
              </a:defRPr>
            </a:pPr>
            <a:r>
              <a:t>подається</a:t>
            </a:r>
            <a:r>
              <a:rPr dirty="0"/>
              <a:t> </a:t>
            </a:r>
            <a:r>
              <a:rPr dirty="0" err="1"/>
              <a:t>особами</a:t>
            </a:r>
            <a:r>
              <a:rPr dirty="0"/>
              <a:t>, </a:t>
            </a:r>
            <a:r>
              <a:rPr dirty="0" err="1"/>
              <a:t>які</a:t>
            </a:r>
            <a:r>
              <a:rPr dirty="0"/>
              <a:t> </a:t>
            </a:r>
            <a:r>
              <a:rPr dirty="0" err="1"/>
              <a:t>припинили</a:t>
            </a:r>
            <a:r>
              <a:rPr dirty="0"/>
              <a:t> </a:t>
            </a:r>
            <a:r>
              <a:rPr dirty="0" err="1"/>
              <a:t>діяльність</a:t>
            </a:r>
            <a:r>
              <a:rPr dirty="0"/>
              <a:t>, </a:t>
            </a:r>
            <a:r>
              <a:rPr dirty="0" err="1"/>
              <a:t>пов’язану</a:t>
            </a:r>
            <a:r>
              <a:rPr dirty="0"/>
              <a:t> з </a:t>
            </a:r>
            <a:r>
              <a:rPr dirty="0" err="1"/>
              <a:t>виконанням</a:t>
            </a:r>
            <a:r>
              <a:rPr dirty="0"/>
              <a:t> </a:t>
            </a:r>
            <a:r>
              <a:rPr dirty="0" err="1"/>
              <a:t>функцій</a:t>
            </a:r>
            <a:r>
              <a:rPr dirty="0"/>
              <a:t> </a:t>
            </a:r>
            <a:r>
              <a:rPr dirty="0" err="1"/>
              <a:t>держави</a:t>
            </a:r>
            <a:r>
              <a:rPr dirty="0"/>
              <a:t> - </a:t>
            </a:r>
            <a:r>
              <a:rPr dirty="0" err="1">
                <a:solidFill>
                  <a:srgbClr val="E46C0A"/>
                </a:solidFill>
                <a:effectLst>
                  <a:outerShdw blurRad="12700" dist="25400" dir="2700000" rotWithShape="0">
                    <a:srgbClr val="000000"/>
                  </a:outerShdw>
                </a:effectLst>
              </a:rPr>
              <a:t>до</a:t>
            </a:r>
            <a:r>
              <a:rPr dirty="0">
                <a:solidFill>
                  <a:srgbClr val="E46C0A"/>
                </a:solidFill>
                <a:effectLst>
                  <a:outerShdw blurRad="12700" dist="25400" dir="2700000" rotWithShape="0">
                    <a:srgbClr val="000000"/>
                  </a:outerShdw>
                </a:effectLst>
              </a:rPr>
              <a:t> 00 </a:t>
            </a:r>
            <a:r>
              <a:rPr dirty="0" err="1">
                <a:solidFill>
                  <a:srgbClr val="E46C0A"/>
                </a:solidFill>
                <a:effectLst>
                  <a:outerShdw blurRad="12700" dist="25400" dir="2700000" rotWithShape="0">
                    <a:srgbClr val="000000"/>
                  </a:outerShdw>
                </a:effectLst>
              </a:rPr>
              <a:t>год</a:t>
            </a:r>
            <a:r>
              <a:rPr dirty="0">
                <a:solidFill>
                  <a:srgbClr val="E46C0A"/>
                </a:solidFill>
                <a:effectLst>
                  <a:outerShdw blurRad="12700" dist="25400" dir="2700000" rotWithShape="0">
                    <a:srgbClr val="000000"/>
                  </a:outerShdw>
                </a:effectLst>
              </a:rPr>
              <a:t>. 00 </a:t>
            </a:r>
            <a:r>
              <a:rPr dirty="0" err="1">
                <a:solidFill>
                  <a:srgbClr val="E46C0A"/>
                </a:solidFill>
                <a:effectLst>
                  <a:outerShdw blurRad="12700" dist="25400" dir="2700000" rotWithShape="0">
                    <a:srgbClr val="000000"/>
                  </a:outerShdw>
                </a:effectLst>
              </a:rPr>
              <a:t>хв</a:t>
            </a:r>
            <a:r>
              <a:rPr dirty="0">
                <a:solidFill>
                  <a:srgbClr val="E46C0A"/>
                </a:solidFill>
                <a:effectLst>
                  <a:outerShdw blurRad="12700" dist="25400" dir="2700000" rotWithShape="0">
                    <a:srgbClr val="000000"/>
                  </a:outerShdw>
                </a:effectLst>
              </a:rPr>
              <a:t>.            1 </a:t>
            </a:r>
            <a:r>
              <a:rPr dirty="0" err="1">
                <a:solidFill>
                  <a:srgbClr val="E46C0A"/>
                </a:solidFill>
                <a:effectLst>
                  <a:outerShdw blurRad="12700" dist="25400" dir="2700000" rotWithShape="0">
                    <a:srgbClr val="000000"/>
                  </a:outerShdw>
                </a:effectLst>
              </a:rPr>
              <a:t>квітня</a:t>
            </a:r>
            <a:r>
              <a:rPr dirty="0">
                <a:solidFill>
                  <a:srgbClr val="E46C0A"/>
                </a:solidFill>
              </a:rPr>
              <a:t> </a:t>
            </a:r>
            <a:r>
              <a:rPr dirty="0" err="1"/>
              <a:t>наступного</a:t>
            </a:r>
            <a:r>
              <a:rPr dirty="0"/>
              <a:t> </a:t>
            </a:r>
            <a:r>
              <a:rPr dirty="0" err="1"/>
              <a:t>року</a:t>
            </a:r>
            <a:r>
              <a:rPr dirty="0"/>
              <a:t> </a:t>
            </a:r>
            <a:r>
              <a:rPr dirty="0" err="1"/>
              <a:t>після</a:t>
            </a:r>
            <a:r>
              <a:rPr dirty="0"/>
              <a:t> </a:t>
            </a:r>
            <a:r>
              <a:rPr dirty="0" err="1"/>
              <a:t>такого</a:t>
            </a:r>
            <a:r>
              <a:rPr dirty="0"/>
              <a:t> </a:t>
            </a:r>
            <a:r>
              <a:rPr dirty="0" err="1"/>
              <a:t>припинення</a:t>
            </a:r>
            <a:r>
              <a:rPr dirty="0"/>
              <a:t>;</a:t>
            </a:r>
          </a:p>
          <a:p>
            <a:pPr>
              <a:buChar char="•"/>
              <a:defRPr>
                <a:solidFill>
                  <a:srgbClr val="0D0D0D"/>
                </a:solidFill>
              </a:defRPr>
            </a:pPr>
            <a:r>
              <a:rPr dirty="0" err="1"/>
              <a:t>охоплює</a:t>
            </a:r>
            <a:r>
              <a:rPr dirty="0"/>
              <a:t> </a:t>
            </a:r>
            <a:r>
              <a:rPr dirty="0" err="1"/>
              <a:t>попередній</a:t>
            </a:r>
            <a:r>
              <a:rPr dirty="0"/>
              <a:t> </a:t>
            </a:r>
            <a:r>
              <a:rPr dirty="0" err="1"/>
              <a:t>рік</a:t>
            </a:r>
            <a:r>
              <a:rPr dirty="0"/>
              <a:t> (</a:t>
            </a:r>
            <a:r>
              <a:rPr dirty="0" err="1"/>
              <a:t>період</a:t>
            </a:r>
            <a:r>
              <a:rPr dirty="0"/>
              <a:t> з 1 </a:t>
            </a:r>
            <a:r>
              <a:rPr dirty="0" err="1"/>
              <a:t>січня</a:t>
            </a:r>
            <a:r>
              <a:rPr dirty="0"/>
              <a:t> </a:t>
            </a:r>
            <a:r>
              <a:rPr dirty="0" err="1">
                <a:solidFill>
                  <a:srgbClr val="E46C0A"/>
                </a:solidFill>
                <a:effectLst>
                  <a:outerShdw blurRad="12700" dist="25400" dir="2700000" rotWithShape="0">
                    <a:srgbClr val="000000"/>
                  </a:outerShdw>
                </a:effectLst>
              </a:rPr>
              <a:t>до</a:t>
            </a:r>
            <a:r>
              <a:rPr dirty="0">
                <a:solidFill>
                  <a:srgbClr val="E46C0A"/>
                </a:solidFill>
                <a:effectLst>
                  <a:outerShdw blurRad="12700" dist="25400" dir="2700000" rotWithShape="0">
                    <a:srgbClr val="000000"/>
                  </a:outerShdw>
                </a:effectLst>
              </a:rPr>
              <a:t> 31 </a:t>
            </a:r>
            <a:r>
              <a:rPr dirty="0" err="1">
                <a:solidFill>
                  <a:srgbClr val="E46C0A"/>
                </a:solidFill>
                <a:effectLst>
                  <a:outerShdw blurRad="12700" dist="25400" dir="2700000" rotWithShape="0">
                    <a:srgbClr val="000000"/>
                  </a:outerShdw>
                </a:effectLst>
              </a:rPr>
              <a:t>грудня</a:t>
            </a:r>
            <a:r>
              <a:rPr dirty="0">
                <a:solidFill>
                  <a:srgbClr val="E46C0A"/>
                </a:solidFill>
                <a:effectLst>
                  <a:outerShdw blurRad="12700" dist="25400" dir="2700000" rotWithShape="0">
                    <a:srgbClr val="000000"/>
                  </a:outerShdw>
                </a:effectLst>
              </a:rPr>
              <a:t> </a:t>
            </a:r>
            <a:r>
              <a:rPr dirty="0" err="1"/>
              <a:t>минулого</a:t>
            </a:r>
            <a:r>
              <a:rPr dirty="0"/>
              <a:t> </a:t>
            </a:r>
            <a:r>
              <a:rPr dirty="0" err="1"/>
              <a:t>періоду</a:t>
            </a:r>
            <a:r>
              <a:rPr dirty="0"/>
              <a:t>). </a:t>
            </a:r>
          </a:p>
        </p:txBody>
      </p:sp>
      <p:sp>
        <p:nvSpPr>
          <p:cNvPr id="109" name="Shape 109"/>
          <p:cNvSpPr/>
          <p:nvPr/>
        </p:nvSpPr>
        <p:spPr>
          <a:xfrm>
            <a:off x="3747667" y="830271"/>
            <a:ext cx="4749055" cy="553998"/>
          </a:xfrm>
          <a:prstGeom prst="rect">
            <a:avLst/>
          </a:prstGeom>
          <a:solidFill>
            <a:srgbClr val="EEECE1"/>
          </a:solidFill>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ctr" defTabSz="684212">
              <a:defRPr sz="3000" i="1">
                <a:solidFill>
                  <a:srgbClr val="FF3C01"/>
                </a:solidFill>
              </a:defRPr>
            </a:lvl1pPr>
          </a:lstStyle>
          <a:p>
            <a:r>
              <a:rPr dirty="0" err="1"/>
              <a:t>Декларація</a:t>
            </a:r>
            <a:r>
              <a:rPr dirty="0"/>
              <a:t> </a:t>
            </a:r>
            <a:r>
              <a:rPr lang="uk-UA" dirty="0" smtClean="0"/>
              <a:t>після</a:t>
            </a:r>
            <a:r>
              <a:rPr dirty="0" smtClean="0"/>
              <a:t> </a:t>
            </a:r>
            <a:r>
              <a:rPr dirty="0" err="1" smtClean="0"/>
              <a:t>звільнення</a:t>
            </a:r>
            <a:endParaRPr dirty="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6</a:t>
            </a:fld>
            <a:endParaRPr/>
          </a:p>
        </p:txBody>
      </p:sp>
      <p:pic>
        <p:nvPicPr>
          <p:cNvPr id="112" name="image.png"/>
          <p:cNvPicPr>
            <a:picLocks noChangeAspect="1"/>
          </p:cNvPicPr>
          <p:nvPr/>
        </p:nvPicPr>
        <p:blipFill>
          <a:blip r:embed="rId2" cstate="print">
            <a:extLst/>
          </a:blip>
          <a:stretch>
            <a:fillRect/>
          </a:stretch>
        </p:blipFill>
        <p:spPr>
          <a:xfrm>
            <a:off x="5651500" y="3384550"/>
            <a:ext cx="3492500" cy="1763713"/>
          </a:xfrm>
          <a:prstGeom prst="rect">
            <a:avLst/>
          </a:prstGeom>
          <a:ln w="12700">
            <a:miter lim="400000"/>
          </a:ln>
        </p:spPr>
      </p:pic>
      <p:pic>
        <p:nvPicPr>
          <p:cNvPr id="113" name="image.png"/>
          <p:cNvPicPr>
            <a:picLocks noChangeAspect="1"/>
          </p:cNvPicPr>
          <p:nvPr/>
        </p:nvPicPr>
        <p:blipFill>
          <a:blip r:embed="rId3" cstate="print">
            <a:extLst/>
          </a:blip>
          <a:stretch>
            <a:fillRect/>
          </a:stretch>
        </p:blipFill>
        <p:spPr>
          <a:xfrm>
            <a:off x="5651500" y="1871662"/>
            <a:ext cx="3492500" cy="1512888"/>
          </a:xfrm>
          <a:prstGeom prst="rect">
            <a:avLst/>
          </a:prstGeom>
          <a:ln w="12700">
            <a:miter lim="400000"/>
          </a:ln>
        </p:spPr>
      </p:pic>
      <p:pic>
        <p:nvPicPr>
          <p:cNvPr id="114" name="image.tif"/>
          <p:cNvPicPr>
            <a:picLocks noChangeAspect="1"/>
          </p:cNvPicPr>
          <p:nvPr/>
        </p:nvPicPr>
        <p:blipFill>
          <a:blip r:embed="rId3" cstate="print">
            <a:extLst/>
          </a:blip>
          <a:stretch>
            <a:fillRect/>
          </a:stretch>
        </p:blipFill>
        <p:spPr>
          <a:xfrm>
            <a:off x="5651500" y="1871662"/>
            <a:ext cx="3492500" cy="1512888"/>
          </a:xfrm>
          <a:prstGeom prst="rect">
            <a:avLst/>
          </a:prstGeom>
          <a:ln w="12700">
            <a:miter lim="400000"/>
          </a:ln>
        </p:spPr>
      </p:pic>
      <p:pic>
        <p:nvPicPr>
          <p:cNvPr id="115" name="image.png"/>
          <p:cNvPicPr>
            <a:picLocks noChangeAspect="1"/>
          </p:cNvPicPr>
          <p:nvPr/>
        </p:nvPicPr>
        <p:blipFill>
          <a:blip r:embed="rId4" cstate="print">
            <a:extLst/>
          </a:blip>
          <a:stretch>
            <a:fillRect/>
          </a:stretch>
        </p:blipFill>
        <p:spPr>
          <a:xfrm>
            <a:off x="5599112" y="681037"/>
            <a:ext cx="3544888" cy="1190626"/>
          </a:xfrm>
          <a:prstGeom prst="rect">
            <a:avLst/>
          </a:prstGeom>
          <a:ln w="12700">
            <a:miter lim="400000"/>
          </a:ln>
        </p:spPr>
      </p:pic>
      <p:grpSp>
        <p:nvGrpSpPr>
          <p:cNvPr id="119" name="Group 119"/>
          <p:cNvGrpSpPr/>
          <p:nvPr/>
        </p:nvGrpSpPr>
        <p:grpSpPr>
          <a:xfrm>
            <a:off x="5599112" y="681037"/>
            <a:ext cx="3544889" cy="4467226"/>
            <a:chOff x="0" y="0"/>
            <a:chExt cx="3544887" cy="4467225"/>
          </a:xfrm>
        </p:grpSpPr>
        <p:pic>
          <p:nvPicPr>
            <p:cNvPr id="116" name="image.tif"/>
            <p:cNvPicPr>
              <a:picLocks noChangeAspect="1"/>
            </p:cNvPicPr>
            <p:nvPr/>
          </p:nvPicPr>
          <p:blipFill>
            <a:blip r:embed="rId2" cstate="print">
              <a:extLst/>
            </a:blip>
            <a:stretch>
              <a:fillRect/>
            </a:stretch>
          </p:blipFill>
          <p:spPr>
            <a:xfrm>
              <a:off x="53566" y="2703219"/>
              <a:ext cx="3491322" cy="1764006"/>
            </a:xfrm>
            <a:prstGeom prst="rect">
              <a:avLst/>
            </a:prstGeom>
            <a:ln w="12700" cap="flat">
              <a:noFill/>
              <a:miter lim="400000"/>
            </a:ln>
            <a:effectLst/>
          </p:spPr>
        </p:pic>
        <p:pic>
          <p:nvPicPr>
            <p:cNvPr id="117" name="image.png"/>
            <p:cNvPicPr>
              <a:picLocks noChangeAspect="1"/>
            </p:cNvPicPr>
            <p:nvPr/>
          </p:nvPicPr>
          <p:blipFill>
            <a:blip r:embed="rId4" cstate="print">
              <a:extLst/>
            </a:blip>
            <a:stretch>
              <a:fillRect/>
            </a:stretch>
          </p:blipFill>
          <p:spPr>
            <a:xfrm>
              <a:off x="0" y="-1"/>
              <a:ext cx="3544888" cy="1189513"/>
            </a:xfrm>
            <a:prstGeom prst="rect">
              <a:avLst/>
            </a:prstGeom>
            <a:ln w="12700" cap="flat">
              <a:noFill/>
              <a:miter lim="400000"/>
            </a:ln>
            <a:effectLst/>
          </p:spPr>
        </p:pic>
        <p:pic>
          <p:nvPicPr>
            <p:cNvPr id="118" name="image.tif"/>
            <p:cNvPicPr>
              <a:picLocks noChangeAspect="1"/>
            </p:cNvPicPr>
            <p:nvPr/>
          </p:nvPicPr>
          <p:blipFill>
            <a:blip r:embed="rId3" cstate="print">
              <a:extLst/>
            </a:blip>
            <a:stretch>
              <a:fillRect/>
            </a:stretch>
          </p:blipFill>
          <p:spPr>
            <a:xfrm>
              <a:off x="53566" y="1189511"/>
              <a:ext cx="3491322" cy="1513709"/>
            </a:xfrm>
            <a:prstGeom prst="rect">
              <a:avLst/>
            </a:prstGeom>
            <a:ln w="12700" cap="flat">
              <a:noFill/>
              <a:miter lim="400000"/>
            </a:ln>
            <a:effectLst/>
          </p:spPr>
        </p:pic>
      </p:grpSp>
      <p:pic>
        <p:nvPicPr>
          <p:cNvPr id="120" name="image.png"/>
          <p:cNvPicPr>
            <a:picLocks noChangeAspect="1"/>
          </p:cNvPicPr>
          <p:nvPr/>
        </p:nvPicPr>
        <p:blipFill>
          <a:blip r:embed="rId4" cstate="print">
            <a:extLst/>
          </a:blip>
          <a:stretch>
            <a:fillRect/>
          </a:stretch>
        </p:blipFill>
        <p:spPr>
          <a:xfrm>
            <a:off x="5599112" y="681037"/>
            <a:ext cx="3544888" cy="1190626"/>
          </a:xfrm>
          <a:prstGeom prst="rect">
            <a:avLst/>
          </a:prstGeom>
          <a:ln w="12700">
            <a:miter lim="400000"/>
          </a:ln>
        </p:spPr>
      </p:pic>
      <p:sp>
        <p:nvSpPr>
          <p:cNvPr id="121" name="Shape 121"/>
          <p:cNvSpPr/>
          <p:nvPr/>
        </p:nvSpPr>
        <p:spPr>
          <a:xfrm>
            <a:off x="-127001" y="0"/>
            <a:ext cx="5761039"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122" name="Shape 122"/>
          <p:cNvSpPr/>
          <p:nvPr/>
        </p:nvSpPr>
        <p:spPr>
          <a:xfrm rot="5400000">
            <a:off x="4693443" y="-386953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126" name="Group 126"/>
          <p:cNvGrpSpPr/>
          <p:nvPr/>
        </p:nvGrpSpPr>
        <p:grpSpPr>
          <a:xfrm>
            <a:off x="-107950" y="0"/>
            <a:ext cx="844550" cy="1062038"/>
            <a:chOff x="0" y="0"/>
            <a:chExt cx="844550" cy="1062037"/>
          </a:xfrm>
        </p:grpSpPr>
        <p:sp>
          <p:nvSpPr>
            <p:cNvPr id="123" name="Shape 123"/>
            <p:cNvSpPr/>
            <p:nvPr/>
          </p:nvSpPr>
          <p:spPr>
            <a:xfrm rot="5400000">
              <a:off x="-108744" y="108743"/>
              <a:ext cx="1062038" cy="844551"/>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124" name="Shape 124"/>
            <p:cNvSpPr/>
            <p:nvPr/>
          </p:nvSpPr>
          <p:spPr>
            <a:xfrm rot="5400000">
              <a:off x="-83650" y="134892"/>
              <a:ext cx="1022704" cy="781992"/>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125" name="Герб.png" descr="Герб.png"/>
            <p:cNvPicPr>
              <a:picLocks noChangeAspect="1"/>
            </p:cNvPicPr>
            <p:nvPr/>
          </p:nvPicPr>
          <p:blipFill>
            <a:blip r:embed="rId5" cstate="print">
              <a:extLst/>
            </a:blip>
            <a:stretch>
              <a:fillRect/>
            </a:stretch>
          </p:blipFill>
          <p:spPr>
            <a:xfrm>
              <a:off x="65469" y="227645"/>
              <a:ext cx="750713" cy="590021"/>
            </a:xfrm>
            <a:prstGeom prst="rect">
              <a:avLst/>
            </a:prstGeom>
            <a:ln w="12700" cap="flat">
              <a:noFill/>
              <a:miter lim="400000"/>
            </a:ln>
            <a:effectLst/>
          </p:spPr>
        </p:pic>
      </p:grpSp>
      <p:sp>
        <p:nvSpPr>
          <p:cNvPr id="127" name="Shape 127"/>
          <p:cNvSpPr/>
          <p:nvPr/>
        </p:nvSpPr>
        <p:spPr>
          <a:xfrm>
            <a:off x="1062037" y="145771"/>
            <a:ext cx="7885113"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2.1.     </a:t>
            </a:r>
            <a:r>
              <a:rPr sz="1800" i="1">
                <a:solidFill>
                  <a:srgbClr val="000000"/>
                </a:solidFill>
                <a:effectLst>
                  <a:outerShdw blurRad="12700" dist="25400" dir="2700000" rotWithShape="0">
                    <a:srgbClr val="FFFFFF"/>
                  </a:outerShdw>
                </a:effectLst>
                <a:latin typeface="Arial"/>
                <a:ea typeface="Arial"/>
                <a:cs typeface="Arial"/>
                <a:sym typeface="Arial"/>
              </a:rPr>
              <a:t>ІНФОРМАЦІЯ ПРО СУБ’ЄКТА ДЕКЛАРУВАННЯ</a:t>
            </a:r>
            <a:r>
              <a:rPr sz="1400" b="0">
                <a:solidFill>
                  <a:srgbClr val="000000"/>
                </a:solidFill>
                <a:effectLst>
                  <a:outerShdw blurRad="12700" dist="25400" dir="2700000" rotWithShape="0">
                    <a:srgbClr val="FFFFFF"/>
                  </a:outerShdw>
                </a:effectLst>
                <a:latin typeface="Arial"/>
                <a:ea typeface="Arial"/>
                <a:cs typeface="Arial"/>
                <a:sym typeface="Arial"/>
              </a:rPr>
              <a:t> </a:t>
            </a:r>
          </a:p>
        </p:txBody>
      </p:sp>
      <p:sp>
        <p:nvSpPr>
          <p:cNvPr id="128" name="Shape 128"/>
          <p:cNvSpPr>
            <a:spLocks noGrp="1"/>
          </p:cNvSpPr>
          <p:nvPr>
            <p:ph type="title" idx="4294967295"/>
          </p:nvPr>
        </p:nvSpPr>
        <p:spPr>
          <a:xfrm>
            <a:off x="630237" y="681037"/>
            <a:ext cx="5130801" cy="1027113"/>
          </a:xfrm>
          <a:prstGeom prst="rect">
            <a:avLst/>
          </a:prstGeom>
        </p:spPr>
        <p:txBody>
          <a:bodyPr>
            <a:normAutofit fontScale="90000"/>
          </a:bodyPr>
          <a:lstStyle/>
          <a:p>
            <a:pPr defTabSz="615791">
              <a:defRPr sz="2159" b="1" i="1">
                <a:solidFill>
                  <a:srgbClr val="FFFF66"/>
                </a:solidFill>
                <a:effectLst>
                  <a:outerShdw blurRad="11430" dist="22860" dir="2700000" rotWithShape="0">
                    <a:srgbClr val="000000"/>
                  </a:outerShdw>
                </a:effectLst>
              </a:defRPr>
            </a:pPr>
            <a:r>
              <a:t>Зареєстроване місце проживання</a:t>
            </a:r>
            <a:br/>
            <a:r>
              <a:t>та </a:t>
            </a:r>
            <a:br/>
            <a:r>
              <a:t>фактичне місце проживання</a:t>
            </a:r>
          </a:p>
        </p:txBody>
      </p:sp>
      <p:sp>
        <p:nvSpPr>
          <p:cNvPr id="129" name="Shape 129"/>
          <p:cNvSpPr>
            <a:spLocks noGrp="1"/>
          </p:cNvSpPr>
          <p:nvPr>
            <p:ph type="body" sz="half" idx="4294967295"/>
          </p:nvPr>
        </p:nvSpPr>
        <p:spPr>
          <a:xfrm>
            <a:off x="-127000" y="2087562"/>
            <a:ext cx="5726113" cy="3243263"/>
          </a:xfrm>
          <a:prstGeom prst="rect">
            <a:avLst/>
          </a:prstGeom>
        </p:spPr>
        <p:txBody>
          <a:bodyPr>
            <a:normAutofit/>
          </a:bodyPr>
          <a:lstStyle/>
          <a:p>
            <a:pPr marL="457200" indent="-457200" algn="ctr">
              <a:buSzTx/>
              <a:buNone/>
              <a:defRPr b="1" u="sng">
                <a:solidFill>
                  <a:schemeClr val="accent2"/>
                </a:solidFill>
                <a:latin typeface="Arial"/>
                <a:ea typeface="Arial"/>
                <a:cs typeface="Arial"/>
                <a:sym typeface="Arial"/>
              </a:defRPr>
            </a:pPr>
            <a:r>
              <a:t>ВАЖЛИВО:</a:t>
            </a:r>
          </a:p>
          <a:p>
            <a:pPr marL="457200" indent="-457200">
              <a:buFontTx/>
              <a:buAutoNum type="arabicPeriod"/>
              <a:defRPr sz="2300">
                <a:solidFill>
                  <a:srgbClr val="FFCCCC"/>
                </a:solidFill>
              </a:defRPr>
            </a:pPr>
            <a:r>
              <a:t>Інформація про зареєстроване місце проживання та місце фактичного проживання, зазначена у цьому розділі,  підлягає дублюванню у розділі 3 «Об’єкти нерухомості»</a:t>
            </a:r>
          </a:p>
          <a:p>
            <a:pPr marL="457200" indent="-457200">
              <a:buFontTx/>
              <a:buAutoNum type="arabicPeriod"/>
              <a:defRPr sz="2300">
                <a:solidFill>
                  <a:srgbClr val="FFCCCC"/>
                </a:solidFill>
              </a:defRPr>
            </a:pPr>
            <a:r>
              <a:t>Повинна бути зазначена поштова адреса для листування з НАЗК</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7</a:t>
            </a:fld>
            <a:endParaRPr/>
          </a:p>
        </p:txBody>
      </p:sp>
      <p:pic>
        <p:nvPicPr>
          <p:cNvPr id="132" name="image.png"/>
          <p:cNvPicPr>
            <a:picLocks noChangeAspect="1"/>
          </p:cNvPicPr>
          <p:nvPr/>
        </p:nvPicPr>
        <p:blipFill>
          <a:blip r:embed="rId2" cstate="print">
            <a:extLst/>
          </a:blip>
          <a:stretch>
            <a:fillRect/>
          </a:stretch>
        </p:blipFill>
        <p:spPr>
          <a:xfrm>
            <a:off x="0" y="681037"/>
            <a:ext cx="3646488" cy="4467226"/>
          </a:xfrm>
          <a:prstGeom prst="rect">
            <a:avLst/>
          </a:prstGeom>
          <a:ln w="12700">
            <a:miter lim="400000"/>
          </a:ln>
        </p:spPr>
      </p:pic>
      <p:sp>
        <p:nvSpPr>
          <p:cNvPr id="133" name="Shape 133"/>
          <p:cNvSpPr/>
          <p:nvPr/>
        </p:nvSpPr>
        <p:spPr>
          <a:xfrm>
            <a:off x="3589337" y="0"/>
            <a:ext cx="5554664" cy="5148263"/>
          </a:xfrm>
          <a:prstGeom prst="rect">
            <a:avLst/>
          </a:prstGeom>
          <a:solidFill>
            <a:schemeClr val="accent1"/>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134" name="Shape 134"/>
          <p:cNvSpPr/>
          <p:nvPr/>
        </p:nvSpPr>
        <p:spPr>
          <a:xfrm>
            <a:off x="2965450" y="696912"/>
            <a:ext cx="1231900" cy="1233488"/>
          </a:xfrm>
          <a:prstGeom prst="ellipse">
            <a:avLst/>
          </a:prstGeom>
          <a:solidFill>
            <a:schemeClr val="accent1"/>
          </a:solidFill>
          <a:ln w="12700">
            <a:miter lim="400000"/>
          </a:ln>
        </p:spPr>
        <p:txBody>
          <a:bodyPr lIns="45719" rIns="45719" anchor="ctr"/>
          <a:lstStyle/>
          <a:p>
            <a:pPr algn="ctr" defTabSz="684212">
              <a:defRPr>
                <a:solidFill>
                  <a:srgbClr val="FFFFFF"/>
                </a:solidFill>
              </a:defRPr>
            </a:pPr>
            <a:endParaRPr/>
          </a:p>
        </p:txBody>
      </p:sp>
      <p:sp>
        <p:nvSpPr>
          <p:cNvPr id="135" name="Shape 135"/>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139" name="Group 139"/>
          <p:cNvGrpSpPr/>
          <p:nvPr/>
        </p:nvGrpSpPr>
        <p:grpSpPr>
          <a:xfrm>
            <a:off x="-1" y="0"/>
            <a:ext cx="728664" cy="990600"/>
            <a:chOff x="0" y="0"/>
            <a:chExt cx="728662" cy="990600"/>
          </a:xfrm>
        </p:grpSpPr>
        <p:sp>
          <p:nvSpPr>
            <p:cNvPr id="136" name="Shape 136"/>
            <p:cNvSpPr/>
            <p:nvPr/>
          </p:nvSpPr>
          <p:spPr>
            <a:xfrm rot="5400000">
              <a:off x="-130969" y="130968"/>
              <a:ext cx="990601" cy="728664"/>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137" name="Shape 137"/>
            <p:cNvSpPr/>
            <p:nvPr/>
          </p:nvSpPr>
          <p:spPr>
            <a:xfrm rot="5400000">
              <a:off x="-107942" y="153170"/>
              <a:ext cx="953912"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138" name="Герб.png" descr="Герб.png"/>
            <p:cNvPicPr>
              <a:picLocks noChangeAspect="1"/>
            </p:cNvPicPr>
            <p:nvPr/>
          </p:nvPicPr>
          <p:blipFill>
            <a:blip r:embed="rId3" cstate="print">
              <a:extLst/>
            </a:blip>
            <a:stretch>
              <a:fillRect/>
            </a:stretch>
          </p:blipFill>
          <p:spPr>
            <a:xfrm>
              <a:off x="56486" y="212332"/>
              <a:ext cx="647701" cy="550334"/>
            </a:xfrm>
            <a:prstGeom prst="rect">
              <a:avLst/>
            </a:prstGeom>
            <a:ln w="12700" cap="flat">
              <a:noFill/>
              <a:miter lim="400000"/>
            </a:ln>
            <a:effectLst/>
          </p:spPr>
        </p:pic>
      </p:grpSp>
      <p:sp>
        <p:nvSpPr>
          <p:cNvPr id="140" name="Shape 140"/>
          <p:cNvSpPr/>
          <p:nvPr/>
        </p:nvSpPr>
        <p:spPr>
          <a:xfrm>
            <a:off x="1008062" y="271977"/>
            <a:ext cx="8047038"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2.2.     </a:t>
            </a:r>
            <a:r>
              <a:rPr sz="1500">
                <a:solidFill>
                  <a:srgbClr val="000000"/>
                </a:solidFill>
                <a:effectLst>
                  <a:outerShdw blurRad="12700" dist="25400" dir="2700000" rotWithShape="0">
                    <a:srgbClr val="FFFFFF"/>
                  </a:outerShdw>
                </a:effectLst>
                <a:latin typeface="Arial"/>
                <a:ea typeface="Arial"/>
                <a:cs typeface="Arial"/>
                <a:sym typeface="Arial"/>
              </a:rPr>
              <a:t>ІНФОРМАЦІЯ ПРО ЧЛЕНІВ СІМ’Ї СУБ’ЄКТА ДЕКЛАРУВАННЯ</a:t>
            </a:r>
            <a:r>
              <a:rPr sz="1400" b="0">
                <a:solidFill>
                  <a:srgbClr val="000000"/>
                </a:solidFill>
                <a:latin typeface="Arial"/>
                <a:ea typeface="Arial"/>
                <a:cs typeface="Arial"/>
                <a:sym typeface="Arial"/>
              </a:rPr>
              <a:t> </a:t>
            </a:r>
          </a:p>
        </p:txBody>
      </p:sp>
      <p:grpSp>
        <p:nvGrpSpPr>
          <p:cNvPr id="145" name="Group 145"/>
          <p:cNvGrpSpPr/>
          <p:nvPr/>
        </p:nvGrpSpPr>
        <p:grpSpPr>
          <a:xfrm>
            <a:off x="3233737" y="628650"/>
            <a:ext cx="691279" cy="1370013"/>
            <a:chOff x="0" y="0"/>
            <a:chExt cx="691277" cy="1370012"/>
          </a:xfrm>
        </p:grpSpPr>
        <p:grpSp>
          <p:nvGrpSpPr>
            <p:cNvPr id="143" name="Group 143"/>
            <p:cNvGrpSpPr/>
            <p:nvPr/>
          </p:nvGrpSpPr>
          <p:grpSpPr>
            <a:xfrm>
              <a:off x="40348" y="122220"/>
              <a:ext cx="596170" cy="824116"/>
              <a:chOff x="0" y="0"/>
              <a:chExt cx="596168" cy="824114"/>
            </a:xfrm>
          </p:grpSpPr>
          <p:pic>
            <p:nvPicPr>
              <p:cNvPr id="141" name="3.png" descr="3.png"/>
              <p:cNvPicPr>
                <a:picLocks noChangeAspect="1"/>
              </p:cNvPicPr>
              <p:nvPr/>
            </p:nvPicPr>
            <p:blipFill>
              <a:blip r:embed="rId4" cstate="print">
                <a:extLst/>
              </a:blip>
              <a:srcRect r="72656"/>
              <a:stretch>
                <a:fillRect/>
              </a:stretch>
            </p:blipFill>
            <p:spPr>
              <a:xfrm>
                <a:off x="19825" y="0"/>
                <a:ext cx="530164" cy="505643"/>
              </a:xfrm>
              <a:prstGeom prst="rect">
                <a:avLst/>
              </a:prstGeom>
              <a:ln w="19050" cap="flat">
                <a:solidFill>
                  <a:srgbClr val="FFFF99"/>
                </a:solidFill>
                <a:prstDash val="solid"/>
                <a:round/>
              </a:ln>
              <a:effectLst/>
            </p:spPr>
          </p:pic>
          <p:sp>
            <p:nvSpPr>
              <p:cNvPr id="142" name="Shape 142"/>
              <p:cNvSpPr/>
              <p:nvPr/>
            </p:nvSpPr>
            <p:spPr>
              <a:xfrm>
                <a:off x="0" y="501516"/>
                <a:ext cx="596169" cy="32259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4298" tIns="34298" rIns="34298" bIns="34298" numCol="1" anchor="t">
                <a:spAutoFit/>
              </a:bodyPr>
              <a:lstStyle>
                <a:lvl1pPr defTabSz="684212">
                  <a:defRPr sz="1700">
                    <a:solidFill>
                      <a:schemeClr val="accent1"/>
                    </a:solidFill>
                  </a:defRPr>
                </a:lvl1pPr>
              </a:lstStyle>
              <a:p>
                <a:r>
                  <a:t>НАЗК</a:t>
                </a:r>
              </a:p>
            </p:txBody>
          </p:sp>
        </p:grpSp>
        <p:pic>
          <p:nvPicPr>
            <p:cNvPr id="144" name="image.png"/>
            <p:cNvPicPr>
              <a:picLocks noChangeAspect="1"/>
            </p:cNvPicPr>
            <p:nvPr/>
          </p:nvPicPr>
          <p:blipFill>
            <a:blip r:embed="rId5" cstate="print">
              <a:extLst/>
            </a:blip>
            <a:stretch>
              <a:fillRect/>
            </a:stretch>
          </p:blipFill>
          <p:spPr>
            <a:xfrm>
              <a:off x="0" y="0"/>
              <a:ext cx="691278" cy="1370013"/>
            </a:xfrm>
            <a:prstGeom prst="rect">
              <a:avLst/>
            </a:prstGeom>
            <a:ln w="12700" cap="flat">
              <a:noFill/>
              <a:miter lim="400000"/>
            </a:ln>
            <a:effectLst/>
          </p:spPr>
        </p:pic>
      </p:grpSp>
      <p:sp>
        <p:nvSpPr>
          <p:cNvPr id="147" name="Shape 147"/>
          <p:cNvSpPr/>
          <p:nvPr/>
        </p:nvSpPr>
        <p:spPr>
          <a:xfrm>
            <a:off x="3924300" y="1099612"/>
            <a:ext cx="5219701" cy="368564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98" tIns="34298" rIns="34298" bIns="34298" numCol="1" anchor="ctr">
            <a:spAutoFit/>
          </a:bodyPr>
          <a:lstStyle/>
          <a:p>
            <a:pPr algn="ctr" defTabSz="684212">
              <a:defRPr sz="1800" b="1" i="1" u="sng">
                <a:solidFill>
                  <a:srgbClr val="FFFF00"/>
                </a:solidFill>
                <a:effectLst>
                  <a:outerShdw blurRad="12700" dist="25400" dir="2700000" rotWithShape="0">
                    <a:srgbClr val="000000"/>
                  </a:outerShdw>
                </a:effectLst>
                <a:latin typeface="Arial"/>
                <a:ea typeface="Arial"/>
                <a:cs typeface="Arial"/>
                <a:sym typeface="Arial"/>
              </a:defRPr>
            </a:pPr>
            <a:r>
              <a:rPr dirty="0" err="1"/>
              <a:t>Члени</a:t>
            </a:r>
            <a:r>
              <a:rPr dirty="0"/>
              <a:t> </a:t>
            </a:r>
            <a:r>
              <a:rPr dirty="0" err="1"/>
              <a:t>сім’ї</a:t>
            </a:r>
            <a:r>
              <a:rPr b="0" u="none" dirty="0"/>
              <a:t>:</a:t>
            </a:r>
          </a:p>
          <a:p>
            <a:pPr defTabSz="684212">
              <a:buSzPct val="100000"/>
              <a:defRPr>
                <a:solidFill>
                  <a:srgbClr val="FFFF00"/>
                </a:solidFill>
                <a:latin typeface="Arial"/>
                <a:ea typeface="Arial"/>
                <a:cs typeface="Arial"/>
                <a:sym typeface="Arial"/>
              </a:defRPr>
            </a:pPr>
            <a:r>
              <a:rPr lang="ru-RU" dirty="0" smtClean="0"/>
              <a:t>- </a:t>
            </a:r>
            <a:r>
              <a:rPr lang="ru-RU" sz="1600" dirty="0" err="1" smtClean="0"/>
              <a:t>незалежно</a:t>
            </a:r>
            <a:r>
              <a:rPr lang="ru-RU" sz="1600" dirty="0" smtClean="0"/>
              <a:t> </a:t>
            </a:r>
            <a:r>
              <a:rPr lang="ru-RU" sz="1600" dirty="0" err="1"/>
              <a:t>від</a:t>
            </a:r>
            <a:r>
              <a:rPr lang="ru-RU" sz="1600" dirty="0"/>
              <a:t> фактичного </a:t>
            </a:r>
            <a:r>
              <a:rPr lang="ru-RU" sz="1600" dirty="0" err="1"/>
              <a:t>спільного</a:t>
            </a:r>
            <a:r>
              <a:rPr lang="ru-RU" sz="1600" dirty="0"/>
              <a:t> </a:t>
            </a:r>
            <a:r>
              <a:rPr lang="ru-RU" sz="1600" dirty="0" err="1" smtClean="0"/>
              <a:t>проживання</a:t>
            </a:r>
            <a:r>
              <a:rPr lang="ru-RU" sz="1600" dirty="0" smtClean="0"/>
              <a:t> -</a:t>
            </a:r>
            <a:r>
              <a:rPr sz="1500" u="sng" dirty="0" err="1" smtClean="0"/>
              <a:t>особи</a:t>
            </a:r>
            <a:r>
              <a:rPr sz="1500" u="sng" dirty="0"/>
              <a:t>, </a:t>
            </a:r>
            <a:r>
              <a:rPr sz="1500" u="sng" dirty="0" err="1"/>
              <a:t>які</a:t>
            </a:r>
            <a:r>
              <a:rPr sz="1500" u="sng" dirty="0"/>
              <a:t> </a:t>
            </a:r>
            <a:r>
              <a:rPr sz="1500" u="sng" dirty="0" err="1"/>
              <a:t>перебувають</a:t>
            </a:r>
            <a:r>
              <a:rPr sz="1500" u="sng" dirty="0"/>
              <a:t> у </a:t>
            </a:r>
            <a:r>
              <a:rPr sz="1500" u="sng" dirty="0" err="1"/>
              <a:t>зареєстрованому</a:t>
            </a:r>
            <a:r>
              <a:rPr sz="1500" u="sng" dirty="0"/>
              <a:t> </a:t>
            </a:r>
            <a:r>
              <a:rPr sz="1500" u="sng" dirty="0" err="1" smtClean="0"/>
              <a:t>шлюбі</a:t>
            </a:r>
            <a:r>
              <a:rPr dirty="0" smtClean="0"/>
              <a:t>; </a:t>
            </a:r>
            <a:endParaRPr dirty="0"/>
          </a:p>
          <a:p>
            <a:pPr defTabSz="684212">
              <a:buSzPct val="100000"/>
              <a:defRPr>
                <a:solidFill>
                  <a:srgbClr val="FFFF00"/>
                </a:solidFill>
                <a:latin typeface="Arial"/>
                <a:ea typeface="Arial"/>
                <a:cs typeface="Arial"/>
                <a:sym typeface="Arial"/>
              </a:defRPr>
            </a:pPr>
            <a:r>
              <a:rPr lang="ru-RU" dirty="0" smtClean="0"/>
              <a:t>- за </a:t>
            </a:r>
            <a:r>
              <a:rPr lang="ru-RU" dirty="0" err="1"/>
              <a:t>умови</a:t>
            </a:r>
            <a:r>
              <a:rPr lang="ru-RU" dirty="0"/>
              <a:t> </a:t>
            </a:r>
            <a:r>
              <a:rPr lang="ru-RU" dirty="0" err="1"/>
              <a:t>спільного</a:t>
            </a:r>
            <a:r>
              <a:rPr lang="ru-RU" dirty="0"/>
              <a:t> </a:t>
            </a:r>
            <a:r>
              <a:rPr lang="ru-RU" dirty="0" err="1"/>
              <a:t>проживання</a:t>
            </a:r>
            <a:r>
              <a:rPr lang="ru-RU" dirty="0"/>
              <a:t>, </a:t>
            </a:r>
            <a:r>
              <a:rPr lang="ru-RU" dirty="0" err="1"/>
              <a:t>пов’язаності</a:t>
            </a:r>
            <a:r>
              <a:rPr lang="ru-RU" dirty="0"/>
              <a:t> </a:t>
            </a:r>
            <a:r>
              <a:rPr lang="ru-RU" dirty="0" err="1"/>
              <a:t>спільним</a:t>
            </a:r>
            <a:r>
              <a:rPr lang="ru-RU" dirty="0"/>
              <a:t> </a:t>
            </a:r>
            <a:r>
              <a:rPr lang="ru-RU" dirty="0" err="1"/>
              <a:t>побутом</a:t>
            </a:r>
            <a:r>
              <a:rPr lang="ru-RU" dirty="0"/>
              <a:t>, </a:t>
            </a:r>
            <a:r>
              <a:rPr lang="ru-RU" dirty="0" err="1"/>
              <a:t>наявності</a:t>
            </a:r>
            <a:r>
              <a:rPr lang="ru-RU" dirty="0"/>
              <a:t> </a:t>
            </a:r>
            <a:r>
              <a:rPr lang="ru-RU" dirty="0" err="1"/>
              <a:t>взаємних</a:t>
            </a:r>
            <a:r>
              <a:rPr lang="ru-RU" dirty="0"/>
              <a:t> прав та </a:t>
            </a:r>
            <a:r>
              <a:rPr lang="ru-RU" dirty="0" err="1" smtClean="0"/>
              <a:t>обов’язків</a:t>
            </a:r>
            <a:r>
              <a:rPr lang="ru-RU" dirty="0" smtClean="0"/>
              <a:t>:</a:t>
            </a:r>
            <a:endParaRPr lang="ru-RU" dirty="0"/>
          </a:p>
          <a:p>
            <a:pPr defTabSz="684212">
              <a:buSzPct val="100000"/>
              <a:buChar char="•"/>
              <a:defRPr>
                <a:solidFill>
                  <a:srgbClr val="FFFF00"/>
                </a:solidFill>
                <a:latin typeface="Arial"/>
                <a:ea typeface="Arial"/>
                <a:cs typeface="Arial"/>
                <a:sym typeface="Arial"/>
              </a:defRPr>
            </a:pPr>
            <a:r>
              <a:rPr dirty="0" smtClean="0"/>
              <a:t> </a:t>
            </a:r>
            <a:r>
              <a:rPr lang="uk-UA" dirty="0" smtClean="0"/>
              <a:t> </a:t>
            </a:r>
            <a:r>
              <a:rPr sz="1500" u="sng" dirty="0" err="1" smtClean="0"/>
              <a:t>діти</a:t>
            </a:r>
            <a:r>
              <a:rPr sz="1500" dirty="0"/>
              <a:t>; </a:t>
            </a:r>
          </a:p>
          <a:p>
            <a:pPr defTabSz="684212">
              <a:buSzPct val="100000"/>
              <a:buChar char="•"/>
              <a:defRPr sz="1500">
                <a:solidFill>
                  <a:srgbClr val="FFFF00"/>
                </a:solidFill>
                <a:latin typeface="Arial"/>
                <a:ea typeface="Arial"/>
                <a:cs typeface="Arial"/>
                <a:sym typeface="Arial"/>
              </a:defRPr>
            </a:pPr>
            <a:r>
              <a:rPr dirty="0"/>
              <a:t>  </a:t>
            </a:r>
            <a:r>
              <a:rPr u="sng" dirty="0" err="1"/>
              <a:t>батьки</a:t>
            </a:r>
            <a:r>
              <a:rPr u="sng" dirty="0"/>
              <a:t>;</a:t>
            </a:r>
            <a:r>
              <a:rPr dirty="0"/>
              <a:t> </a:t>
            </a:r>
          </a:p>
          <a:p>
            <a:pPr defTabSz="684212">
              <a:buSzPct val="100000"/>
              <a:buChar char="•"/>
              <a:defRPr sz="1500">
                <a:solidFill>
                  <a:srgbClr val="FFFF00"/>
                </a:solidFill>
                <a:latin typeface="Arial"/>
                <a:ea typeface="Arial"/>
                <a:cs typeface="Arial"/>
                <a:sym typeface="Arial"/>
              </a:defRPr>
            </a:pPr>
            <a:r>
              <a:rPr dirty="0"/>
              <a:t>  </a:t>
            </a:r>
            <a:r>
              <a:rPr u="sng" dirty="0" err="1"/>
              <a:t>особи</a:t>
            </a:r>
            <a:r>
              <a:rPr u="sng" dirty="0"/>
              <a:t>, </a:t>
            </a:r>
            <a:r>
              <a:rPr u="sng" dirty="0" err="1"/>
              <a:t>які</a:t>
            </a:r>
            <a:r>
              <a:rPr u="sng" dirty="0"/>
              <a:t> </a:t>
            </a:r>
            <a:r>
              <a:rPr u="sng" dirty="0" err="1"/>
              <a:t>перебувають</a:t>
            </a:r>
            <a:r>
              <a:rPr u="sng" dirty="0"/>
              <a:t> </a:t>
            </a:r>
            <a:r>
              <a:rPr u="sng" dirty="0" err="1"/>
              <a:t>під</a:t>
            </a:r>
            <a:r>
              <a:rPr u="sng" dirty="0"/>
              <a:t> </a:t>
            </a:r>
            <a:r>
              <a:rPr u="sng" dirty="0" err="1"/>
              <a:t>опікою</a:t>
            </a:r>
            <a:r>
              <a:rPr u="sng" dirty="0"/>
              <a:t> і </a:t>
            </a:r>
            <a:r>
              <a:rPr u="sng" dirty="0" err="1"/>
              <a:t>піклуванням</a:t>
            </a:r>
            <a:r>
              <a:rPr u="sng" dirty="0"/>
              <a:t>;</a:t>
            </a:r>
            <a:r>
              <a:rPr sz="1400" u="sng" dirty="0"/>
              <a:t> </a:t>
            </a:r>
            <a:endParaRPr u="sng" dirty="0"/>
          </a:p>
          <a:p>
            <a:pPr defTabSz="684212">
              <a:buSzPct val="100000"/>
              <a:buChar char="•"/>
              <a:defRPr>
                <a:solidFill>
                  <a:srgbClr val="FFFF00"/>
                </a:solidFill>
                <a:latin typeface="Arial"/>
                <a:ea typeface="Arial"/>
                <a:cs typeface="Arial"/>
                <a:sym typeface="Arial"/>
              </a:defRPr>
            </a:pPr>
            <a:r>
              <a:rPr dirty="0"/>
              <a:t>  </a:t>
            </a:r>
            <a:r>
              <a:rPr sz="1500" u="sng" dirty="0" err="1"/>
              <a:t>інші</a:t>
            </a:r>
            <a:r>
              <a:rPr sz="1500" u="sng" dirty="0"/>
              <a:t> </a:t>
            </a:r>
            <a:r>
              <a:rPr sz="1500" u="sng" dirty="0" err="1" smtClean="0"/>
              <a:t>особи</a:t>
            </a:r>
            <a:r>
              <a:rPr lang="uk-UA" sz="1500" u="sng" dirty="0" smtClean="0"/>
              <a:t>.</a:t>
            </a:r>
            <a:endParaRPr dirty="0"/>
          </a:p>
          <a:p>
            <a:pPr algn="ctr" defTabSz="684212">
              <a:defRPr u="sng">
                <a:solidFill>
                  <a:srgbClr val="FFCCCC"/>
                </a:solidFill>
                <a:latin typeface="Arial"/>
                <a:ea typeface="Arial"/>
                <a:cs typeface="Arial"/>
                <a:sym typeface="Arial"/>
              </a:defRPr>
            </a:pPr>
            <a:r>
              <a:rPr dirty="0" err="1"/>
              <a:t>Особливості</a:t>
            </a:r>
            <a:r>
              <a:rPr dirty="0"/>
              <a:t>:</a:t>
            </a:r>
          </a:p>
          <a:p>
            <a:pPr algn="ctr" defTabSz="684212">
              <a:defRPr>
                <a:solidFill>
                  <a:srgbClr val="FFCCCC"/>
                </a:solidFill>
                <a:latin typeface="Arial"/>
                <a:ea typeface="Arial"/>
                <a:cs typeface="Arial"/>
                <a:sym typeface="Arial"/>
              </a:defRPr>
            </a:pPr>
            <a:r>
              <a:rPr dirty="0" err="1"/>
              <a:t>членами</a:t>
            </a:r>
            <a:r>
              <a:rPr dirty="0"/>
              <a:t> </a:t>
            </a:r>
            <a:r>
              <a:rPr dirty="0" err="1"/>
              <a:t>сім’ї</a:t>
            </a:r>
            <a:r>
              <a:rPr dirty="0"/>
              <a:t> </a:t>
            </a:r>
            <a:r>
              <a:rPr dirty="0" err="1"/>
              <a:t>визнаються</a:t>
            </a:r>
            <a:r>
              <a:rPr dirty="0"/>
              <a:t> </a:t>
            </a:r>
            <a:r>
              <a:rPr dirty="0" err="1"/>
              <a:t>особи</a:t>
            </a:r>
            <a:r>
              <a:rPr dirty="0"/>
              <a:t> (</a:t>
            </a:r>
            <a:r>
              <a:rPr dirty="0" err="1"/>
              <a:t>крім</a:t>
            </a:r>
            <a:r>
              <a:rPr dirty="0"/>
              <a:t> </a:t>
            </a:r>
            <a:r>
              <a:rPr dirty="0" err="1"/>
              <a:t>подружжя</a:t>
            </a:r>
            <a:r>
              <a:rPr dirty="0"/>
              <a:t>), </a:t>
            </a:r>
            <a:r>
              <a:rPr dirty="0" err="1"/>
              <a:t>які</a:t>
            </a:r>
            <a:r>
              <a:rPr dirty="0"/>
              <a:t> </a:t>
            </a:r>
            <a:r>
              <a:rPr dirty="0" err="1"/>
              <a:t>спільного</a:t>
            </a:r>
            <a:r>
              <a:rPr dirty="0"/>
              <a:t> </a:t>
            </a:r>
            <a:r>
              <a:rPr dirty="0" err="1"/>
              <a:t>проживають</a:t>
            </a:r>
            <a:r>
              <a:rPr dirty="0"/>
              <a:t>, </a:t>
            </a:r>
            <a:r>
              <a:rPr dirty="0" err="1"/>
              <a:t>пов’язані</a:t>
            </a:r>
            <a:r>
              <a:rPr dirty="0"/>
              <a:t> </a:t>
            </a:r>
            <a:r>
              <a:rPr dirty="0" err="1"/>
              <a:t>спільним</a:t>
            </a:r>
            <a:r>
              <a:rPr dirty="0"/>
              <a:t> </a:t>
            </a:r>
            <a:r>
              <a:rPr dirty="0" err="1"/>
              <a:t>побутом</a:t>
            </a:r>
            <a:r>
              <a:rPr dirty="0"/>
              <a:t>, </a:t>
            </a:r>
            <a:r>
              <a:rPr dirty="0" err="1"/>
              <a:t>наявністю</a:t>
            </a:r>
            <a:r>
              <a:rPr dirty="0"/>
              <a:t> </a:t>
            </a:r>
            <a:r>
              <a:rPr dirty="0" err="1"/>
              <a:t>взаємних</a:t>
            </a:r>
            <a:r>
              <a:rPr dirty="0"/>
              <a:t> </a:t>
            </a:r>
            <a:r>
              <a:rPr dirty="0" err="1"/>
              <a:t>прав</a:t>
            </a:r>
            <a:r>
              <a:rPr dirty="0"/>
              <a:t> </a:t>
            </a:r>
            <a:r>
              <a:rPr dirty="0" err="1"/>
              <a:t>та</a:t>
            </a:r>
            <a:r>
              <a:rPr dirty="0"/>
              <a:t> </a:t>
            </a:r>
            <a:r>
              <a:rPr dirty="0" err="1"/>
              <a:t>обов’язків</a:t>
            </a:r>
            <a:r>
              <a:rPr dirty="0"/>
              <a:t> </a:t>
            </a:r>
            <a:r>
              <a:rPr u="sng" dirty="0" err="1">
                <a:solidFill>
                  <a:srgbClr val="FFFF00"/>
                </a:solidFill>
              </a:rPr>
              <a:t>станом</a:t>
            </a:r>
            <a:r>
              <a:rPr u="sng" dirty="0">
                <a:solidFill>
                  <a:srgbClr val="FFFF00"/>
                </a:solidFill>
              </a:rPr>
              <a:t> </a:t>
            </a:r>
            <a:r>
              <a:rPr u="sng" dirty="0" err="1">
                <a:solidFill>
                  <a:srgbClr val="FFFF00"/>
                </a:solidFill>
              </a:rPr>
              <a:t>на</a:t>
            </a:r>
            <a:r>
              <a:rPr b="1" u="sng" dirty="0">
                <a:solidFill>
                  <a:srgbClr val="FFFF00"/>
                </a:solidFill>
              </a:rPr>
              <a:t> 31 </a:t>
            </a:r>
            <a:r>
              <a:rPr b="1" u="sng" dirty="0" err="1">
                <a:solidFill>
                  <a:srgbClr val="FFFF00"/>
                </a:solidFill>
              </a:rPr>
              <a:t>грудня</a:t>
            </a:r>
            <a:r>
              <a:rPr b="1" u="sng" dirty="0">
                <a:solidFill>
                  <a:srgbClr val="FFFF00"/>
                </a:solidFill>
              </a:rPr>
              <a:t>, </a:t>
            </a:r>
            <a:r>
              <a:rPr b="1" u="sng" dirty="0" err="1">
                <a:solidFill>
                  <a:srgbClr val="FFFF00"/>
                </a:solidFill>
              </a:rPr>
              <a:t>незалежно</a:t>
            </a:r>
            <a:r>
              <a:rPr b="1" u="sng" dirty="0">
                <a:solidFill>
                  <a:srgbClr val="FFFF00"/>
                </a:solidFill>
              </a:rPr>
              <a:t> </a:t>
            </a:r>
            <a:r>
              <a:rPr b="1" u="sng" dirty="0" err="1">
                <a:solidFill>
                  <a:srgbClr val="FFFF00"/>
                </a:solidFill>
              </a:rPr>
              <a:t>від</a:t>
            </a:r>
            <a:r>
              <a:rPr b="1" u="sng" dirty="0">
                <a:solidFill>
                  <a:srgbClr val="FFFF00"/>
                </a:solidFill>
              </a:rPr>
              <a:t> </a:t>
            </a:r>
            <a:r>
              <a:rPr b="1" u="sng" dirty="0" err="1">
                <a:solidFill>
                  <a:srgbClr val="FFFF00"/>
                </a:solidFill>
              </a:rPr>
              <a:t>тривалості</a:t>
            </a:r>
            <a:r>
              <a:rPr b="1" u="sng" dirty="0">
                <a:solidFill>
                  <a:srgbClr val="FFFF00"/>
                </a:solidFill>
              </a:rPr>
              <a:t> </a:t>
            </a:r>
            <a:r>
              <a:rPr b="1" u="sng" dirty="0" err="1">
                <a:solidFill>
                  <a:srgbClr val="FFFF00"/>
                </a:solidFill>
              </a:rPr>
              <a:t>такого</a:t>
            </a:r>
            <a:r>
              <a:rPr b="1" u="sng" dirty="0">
                <a:solidFill>
                  <a:srgbClr val="FFFF00"/>
                </a:solidFill>
              </a:rPr>
              <a:t> </a:t>
            </a:r>
            <a:r>
              <a:rPr b="1" u="sng" dirty="0" err="1">
                <a:solidFill>
                  <a:srgbClr val="FFFF00"/>
                </a:solidFill>
              </a:rPr>
              <a:t>проживання</a:t>
            </a:r>
            <a:r>
              <a:rPr u="sng" dirty="0">
                <a:solidFill>
                  <a:srgbClr val="FFFF00"/>
                </a:solidFill>
              </a:rPr>
              <a:t>;</a:t>
            </a:r>
          </a:p>
          <a:p>
            <a:pPr algn="ctr" defTabSz="684212">
              <a:defRPr>
                <a:solidFill>
                  <a:srgbClr val="FFCCCC"/>
                </a:solidFill>
                <a:latin typeface="Arial"/>
                <a:ea typeface="Arial"/>
                <a:cs typeface="Arial"/>
                <a:sym typeface="Arial"/>
              </a:defRPr>
            </a:pPr>
            <a:r>
              <a:rPr dirty="0" err="1"/>
              <a:t>закон</a:t>
            </a:r>
            <a:r>
              <a:rPr dirty="0"/>
              <a:t> </a:t>
            </a:r>
            <a:r>
              <a:rPr dirty="0" err="1"/>
              <a:t>не</a:t>
            </a:r>
            <a:r>
              <a:rPr dirty="0"/>
              <a:t> </a:t>
            </a:r>
            <a:r>
              <a:rPr dirty="0" err="1"/>
              <a:t>передбачає</a:t>
            </a:r>
            <a:r>
              <a:rPr dirty="0"/>
              <a:t> </a:t>
            </a:r>
            <a:r>
              <a:rPr dirty="0" err="1"/>
              <a:t>обов'язку</a:t>
            </a:r>
            <a:r>
              <a:rPr dirty="0"/>
              <a:t> </a:t>
            </a:r>
            <a:r>
              <a:rPr dirty="0" err="1"/>
              <a:t>декларанта</a:t>
            </a:r>
            <a:r>
              <a:rPr dirty="0"/>
              <a:t> </a:t>
            </a:r>
            <a:r>
              <a:rPr dirty="0" err="1"/>
              <a:t>звертатися</a:t>
            </a:r>
            <a:r>
              <a:rPr dirty="0"/>
              <a:t> </a:t>
            </a:r>
            <a:r>
              <a:rPr dirty="0" err="1"/>
              <a:t>до</a:t>
            </a:r>
            <a:r>
              <a:rPr dirty="0"/>
              <a:t> </a:t>
            </a:r>
            <a:r>
              <a:rPr dirty="0" err="1"/>
              <a:t>суду</a:t>
            </a:r>
            <a:r>
              <a:rPr dirty="0"/>
              <a:t> </a:t>
            </a:r>
            <a:r>
              <a:rPr dirty="0" err="1"/>
              <a:t>для</a:t>
            </a:r>
            <a:r>
              <a:rPr dirty="0"/>
              <a:t> </a:t>
            </a:r>
            <a:r>
              <a:rPr dirty="0" err="1"/>
              <a:t>встановлення</a:t>
            </a:r>
            <a:r>
              <a:rPr dirty="0"/>
              <a:t> </a:t>
            </a:r>
            <a:r>
              <a:rPr dirty="0" err="1"/>
              <a:t>факту</a:t>
            </a:r>
            <a:r>
              <a:rPr dirty="0"/>
              <a:t> </a:t>
            </a:r>
            <a:r>
              <a:rPr dirty="0" err="1"/>
              <a:t>спільного</a:t>
            </a:r>
            <a:r>
              <a:rPr dirty="0"/>
              <a:t> </a:t>
            </a:r>
            <a:r>
              <a:rPr dirty="0" err="1"/>
              <a:t>проживання</a:t>
            </a:r>
            <a:r>
              <a:rPr dirty="0"/>
              <a:t>.</a:t>
            </a:r>
            <a:r>
              <a:rPr dirty="0">
                <a:solidFill>
                  <a:srgbClr val="000000"/>
                </a:solidFill>
              </a:rPr>
              <a:t> </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sldNum" sz="quarter" idx="2"/>
          </p:nvPr>
        </p:nvSpPr>
        <p:spPr>
          <a:xfrm>
            <a:off x="8545561" y="4810750"/>
            <a:ext cx="14124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8</a:t>
            </a:fld>
            <a:endParaRPr/>
          </a:p>
        </p:txBody>
      </p:sp>
      <p:pic>
        <p:nvPicPr>
          <p:cNvPr id="151" name="Картинки по запросу нерухомість.jpg" descr="Картинки по запросу нерухомість"/>
          <p:cNvPicPr>
            <a:picLocks noChangeAspect="1"/>
          </p:cNvPicPr>
          <p:nvPr/>
        </p:nvPicPr>
        <p:blipFill>
          <a:blip r:embed="rId2" cstate="print">
            <a:extLst/>
          </a:blip>
          <a:stretch>
            <a:fillRect/>
          </a:stretch>
        </p:blipFill>
        <p:spPr>
          <a:xfrm>
            <a:off x="0" y="0"/>
            <a:ext cx="4194175" cy="2808288"/>
          </a:xfrm>
          <a:prstGeom prst="rect">
            <a:avLst/>
          </a:prstGeom>
          <a:ln w="12700">
            <a:miter lim="400000"/>
          </a:ln>
        </p:spPr>
      </p:pic>
      <p:pic>
        <p:nvPicPr>
          <p:cNvPr id="152" name="image.png"/>
          <p:cNvPicPr>
            <a:picLocks noChangeAspect="1"/>
          </p:cNvPicPr>
          <p:nvPr/>
        </p:nvPicPr>
        <p:blipFill>
          <a:blip r:embed="rId3" cstate="print">
            <a:extLst/>
          </a:blip>
          <a:stretch>
            <a:fillRect/>
          </a:stretch>
        </p:blipFill>
        <p:spPr>
          <a:xfrm>
            <a:off x="0" y="2789237"/>
            <a:ext cx="3384550" cy="2359026"/>
          </a:xfrm>
          <a:prstGeom prst="rect">
            <a:avLst/>
          </a:prstGeom>
          <a:ln w="12700">
            <a:miter lim="400000"/>
          </a:ln>
        </p:spPr>
      </p:pic>
      <p:sp>
        <p:nvSpPr>
          <p:cNvPr id="153" name="Shape 153"/>
          <p:cNvSpPr/>
          <p:nvPr/>
        </p:nvSpPr>
        <p:spPr>
          <a:xfrm>
            <a:off x="3168650" y="0"/>
            <a:ext cx="5975350"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154" name="Shape 154"/>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158" name="Group 158"/>
          <p:cNvGrpSpPr/>
          <p:nvPr/>
        </p:nvGrpSpPr>
        <p:grpSpPr>
          <a:xfrm>
            <a:off x="-1" y="0"/>
            <a:ext cx="728664" cy="1006475"/>
            <a:chOff x="0" y="0"/>
            <a:chExt cx="728662" cy="1006475"/>
          </a:xfrm>
        </p:grpSpPr>
        <p:sp>
          <p:nvSpPr>
            <p:cNvPr id="155" name="Shape 155"/>
            <p:cNvSpPr/>
            <p:nvPr/>
          </p:nvSpPr>
          <p:spPr>
            <a:xfrm rot="5400000">
              <a:off x="-138907" y="138906"/>
              <a:ext cx="100647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156" name="Shape 156"/>
            <p:cNvSpPr/>
            <p:nvPr/>
          </p:nvSpPr>
          <p:spPr>
            <a:xfrm rot="5400000">
              <a:off x="-115586" y="161031"/>
              <a:ext cx="969199"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157" name="Герб.png" descr="Герб.png"/>
            <p:cNvPicPr>
              <a:picLocks noChangeAspect="1"/>
            </p:cNvPicPr>
            <p:nvPr/>
          </p:nvPicPr>
          <p:blipFill>
            <a:blip r:embed="rId4" cstate="print">
              <a:extLst/>
            </a:blip>
            <a:stretch>
              <a:fillRect/>
            </a:stretch>
          </p:blipFill>
          <p:spPr>
            <a:xfrm>
              <a:off x="56486" y="215735"/>
              <a:ext cx="647701" cy="559153"/>
            </a:xfrm>
            <a:prstGeom prst="rect">
              <a:avLst/>
            </a:prstGeom>
            <a:ln w="12700" cap="flat">
              <a:noFill/>
              <a:miter lim="400000"/>
            </a:ln>
            <a:effectLst/>
          </p:spPr>
        </p:pic>
      </p:grpSp>
      <p:sp>
        <p:nvSpPr>
          <p:cNvPr id="159" name="Shape 159"/>
          <p:cNvSpPr/>
          <p:nvPr/>
        </p:nvSpPr>
        <p:spPr>
          <a:xfrm>
            <a:off x="2574925" y="681037"/>
            <a:ext cx="1231900" cy="1233488"/>
          </a:xfrm>
          <a:prstGeom prst="ellipse">
            <a:avLst/>
          </a:prstGeom>
          <a:solidFill>
            <a:srgbClr val="1F497D"/>
          </a:solidFill>
          <a:ln w="12700">
            <a:miter lim="400000"/>
          </a:ln>
        </p:spPr>
        <p:txBody>
          <a:bodyPr lIns="45719" rIns="45719" anchor="ctr"/>
          <a:lstStyle/>
          <a:p>
            <a:pPr algn="ctr" defTabSz="684212">
              <a:defRPr>
                <a:solidFill>
                  <a:srgbClr val="FFFFFF"/>
                </a:solidFill>
              </a:defRPr>
            </a:pPr>
            <a:endParaRPr/>
          </a:p>
        </p:txBody>
      </p:sp>
      <p:sp>
        <p:nvSpPr>
          <p:cNvPr id="160" name="Shape 160"/>
          <p:cNvSpPr/>
          <p:nvPr/>
        </p:nvSpPr>
        <p:spPr>
          <a:xfrm>
            <a:off x="1547812" y="271977"/>
            <a:ext cx="7345363"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3.      </a:t>
            </a:r>
            <a:r>
              <a:rPr>
                <a:solidFill>
                  <a:srgbClr val="000000"/>
                </a:solidFill>
                <a:effectLst>
                  <a:outerShdw blurRad="12700" dist="25400" dir="2700000" rotWithShape="0">
                    <a:srgbClr val="FFFFFF"/>
                  </a:outerShdw>
                </a:effectLst>
                <a:latin typeface="Arial"/>
                <a:ea typeface="Arial"/>
                <a:cs typeface="Arial"/>
                <a:sym typeface="Arial"/>
              </a:rPr>
              <a:t>ОБ’ЄКТИ НЕРУХОМОСТІ</a:t>
            </a:r>
            <a:r>
              <a:rPr sz="1400" b="0">
                <a:solidFill>
                  <a:srgbClr val="000000"/>
                </a:solidFill>
                <a:latin typeface="Arial"/>
                <a:ea typeface="Arial"/>
                <a:cs typeface="Arial"/>
                <a:sym typeface="Arial"/>
              </a:rPr>
              <a:t> </a:t>
            </a:r>
          </a:p>
        </p:txBody>
      </p:sp>
      <p:sp>
        <p:nvSpPr>
          <p:cNvPr id="161" name="Shape 161"/>
          <p:cNvSpPr/>
          <p:nvPr/>
        </p:nvSpPr>
        <p:spPr>
          <a:xfrm>
            <a:off x="2951162" y="827919"/>
            <a:ext cx="6002338" cy="796849"/>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1100"/>
              </a:lnSpc>
              <a:defRPr sz="2100" u="sng">
                <a:solidFill>
                  <a:srgbClr val="FFFF00"/>
                </a:solidFill>
                <a:effectLst>
                  <a:outerShdw blurRad="12700" dist="25400" dir="2700000" rotWithShape="0">
                    <a:srgbClr val="000000"/>
                  </a:outerShdw>
                </a:effectLst>
                <a:latin typeface="Times New Roman"/>
                <a:ea typeface="Times New Roman"/>
                <a:cs typeface="Times New Roman"/>
                <a:sym typeface="Times New Roman"/>
              </a:defRPr>
            </a:pPr>
            <a:r>
              <a:t>Зазначаються відомості про </a:t>
            </a:r>
            <a:r>
              <a:rPr b="1"/>
              <a:t>всі</a:t>
            </a:r>
            <a:r>
              <a:t> </a:t>
            </a:r>
          </a:p>
          <a:p>
            <a:pPr algn="ctr" defTabSz="684212">
              <a:lnSpc>
                <a:spcPts val="1100"/>
              </a:lnSpc>
              <a:defRPr sz="2100" u="sng">
                <a:solidFill>
                  <a:srgbClr val="FFFF00"/>
                </a:solidFill>
                <a:effectLst>
                  <a:outerShdw blurRad="12700" dist="25400" dir="2700000" rotWithShape="0">
                    <a:srgbClr val="000000"/>
                  </a:outerShdw>
                </a:effectLst>
                <a:latin typeface="Times New Roman"/>
                <a:ea typeface="Times New Roman"/>
                <a:cs typeface="Times New Roman"/>
                <a:sym typeface="Times New Roman"/>
              </a:defRPr>
            </a:pPr>
            <a:endParaRPr/>
          </a:p>
          <a:p>
            <a:pPr algn="ctr" defTabSz="684212">
              <a:lnSpc>
                <a:spcPts val="1100"/>
              </a:lnSpc>
              <a:defRPr sz="2100" u="sng">
                <a:solidFill>
                  <a:srgbClr val="FFFF00"/>
                </a:solidFill>
                <a:effectLst>
                  <a:outerShdw blurRad="12700" dist="25400" dir="2700000" rotWithShape="0">
                    <a:srgbClr val="000000"/>
                  </a:outerShdw>
                </a:effectLst>
                <a:latin typeface="Times New Roman"/>
                <a:ea typeface="Times New Roman"/>
                <a:cs typeface="Times New Roman"/>
                <a:sym typeface="Times New Roman"/>
              </a:defRPr>
            </a:pPr>
            <a:r>
              <a:t>об'єкти нерухомості, що належать суб'єкту </a:t>
            </a:r>
          </a:p>
          <a:p>
            <a:pPr algn="ctr" defTabSz="684212">
              <a:lnSpc>
                <a:spcPts val="1100"/>
              </a:lnSpc>
              <a:defRPr sz="2100" u="sng">
                <a:solidFill>
                  <a:srgbClr val="FFFF00"/>
                </a:solidFill>
                <a:effectLst>
                  <a:outerShdw blurRad="12700" dist="25400" dir="2700000" rotWithShape="0">
                    <a:srgbClr val="000000"/>
                  </a:outerShdw>
                </a:effectLst>
                <a:latin typeface="Times New Roman"/>
                <a:ea typeface="Times New Roman"/>
                <a:cs typeface="Times New Roman"/>
                <a:sym typeface="Times New Roman"/>
              </a:defRPr>
            </a:pPr>
            <a:endParaRPr/>
          </a:p>
          <a:p>
            <a:pPr algn="ctr" defTabSz="684212">
              <a:lnSpc>
                <a:spcPts val="1100"/>
              </a:lnSpc>
              <a:defRPr sz="2100" u="sng">
                <a:solidFill>
                  <a:srgbClr val="FFFF00"/>
                </a:solidFill>
                <a:effectLst>
                  <a:outerShdw blurRad="12700" dist="25400" dir="2700000" rotWithShape="0">
                    <a:srgbClr val="000000"/>
                  </a:outerShdw>
                </a:effectLst>
                <a:latin typeface="Times New Roman"/>
                <a:ea typeface="Times New Roman"/>
                <a:cs typeface="Times New Roman"/>
                <a:sym typeface="Times New Roman"/>
              </a:defRPr>
            </a:pPr>
            <a:r>
              <a:t>декларування та членам його сім'ї на праві:</a:t>
            </a:r>
            <a:r>
              <a:rPr sz="1800">
                <a:latin typeface="Arial"/>
                <a:ea typeface="Arial"/>
                <a:cs typeface="Arial"/>
                <a:sym typeface="Arial"/>
              </a:rPr>
              <a:t> </a:t>
            </a:r>
          </a:p>
        </p:txBody>
      </p:sp>
      <p:grpSp>
        <p:nvGrpSpPr>
          <p:cNvPr id="164" name="Group 164"/>
          <p:cNvGrpSpPr/>
          <p:nvPr/>
        </p:nvGrpSpPr>
        <p:grpSpPr>
          <a:xfrm>
            <a:off x="5437187" y="1763712"/>
            <a:ext cx="1617663" cy="757238"/>
            <a:chOff x="0" y="0"/>
            <a:chExt cx="1617662" cy="757237"/>
          </a:xfrm>
        </p:grpSpPr>
        <p:sp>
          <p:nvSpPr>
            <p:cNvPr id="162" name="Shape 162"/>
            <p:cNvSpPr/>
            <p:nvPr/>
          </p:nvSpPr>
          <p:spPr>
            <a:xfrm>
              <a:off x="0" y="0"/>
              <a:ext cx="1617663" cy="757238"/>
            </a:xfrm>
            <a:prstGeom prst="roundRect">
              <a:avLst>
                <a:gd name="adj" fmla="val 16667"/>
              </a:avLst>
            </a:prstGeom>
            <a:solidFill>
              <a:srgbClr val="376092"/>
            </a:solidFill>
            <a:ln w="25400" cap="flat">
              <a:solidFill>
                <a:srgbClr val="385D8A"/>
              </a:solidFill>
              <a:prstDash val="solid"/>
              <a:round/>
            </a:ln>
            <a:effectLst/>
          </p:spPr>
          <p:txBody>
            <a:bodyPr wrap="square" lIns="45719" tIns="45719" rIns="45719" bIns="45719" numCol="1" anchor="ctr">
              <a:noAutofit/>
            </a:bodyPr>
            <a:lstStyle/>
            <a:p>
              <a:pPr algn="ctr" defTabSz="684212">
                <a:lnSpc>
                  <a:spcPts val="1300"/>
                </a:lnSpc>
                <a:spcBef>
                  <a:spcPts val="900"/>
                </a:spcBef>
                <a:defRPr>
                  <a:latin typeface="Arial"/>
                  <a:ea typeface="Arial"/>
                  <a:cs typeface="Arial"/>
                  <a:sym typeface="Arial"/>
                </a:defRPr>
              </a:pPr>
              <a:endParaRPr/>
            </a:p>
          </p:txBody>
        </p:sp>
        <p:sp>
          <p:nvSpPr>
            <p:cNvPr id="163" name="Shape 163"/>
            <p:cNvSpPr/>
            <p:nvPr/>
          </p:nvSpPr>
          <p:spPr>
            <a:xfrm>
              <a:off x="36950" y="259440"/>
              <a:ext cx="1543762" cy="2383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98" tIns="34298" rIns="34298" bIns="34298" numCol="1" anchor="ctr">
              <a:spAutoFit/>
            </a:bodyPr>
            <a:lstStyle/>
            <a:p>
              <a:pPr algn="ctr" defTabSz="684212">
                <a:lnSpc>
                  <a:spcPts val="1300"/>
                </a:lnSpc>
                <a:spcBef>
                  <a:spcPts val="900"/>
                </a:spcBef>
                <a:defRPr b="1">
                  <a:solidFill>
                    <a:srgbClr val="FFCCCC"/>
                  </a:solidFill>
                  <a:latin typeface="Arial"/>
                  <a:ea typeface="Arial"/>
                  <a:cs typeface="Arial"/>
                  <a:sym typeface="Arial"/>
                </a:defRPr>
              </a:pPr>
              <a:r>
                <a:t>оренди</a:t>
              </a:r>
              <a:r>
                <a:rPr b="0">
                  <a:solidFill>
                    <a:srgbClr val="000000"/>
                  </a:solidFill>
                </a:rPr>
                <a:t> </a:t>
              </a:r>
            </a:p>
          </p:txBody>
        </p:sp>
      </p:grpSp>
      <p:grpSp>
        <p:nvGrpSpPr>
          <p:cNvPr id="167" name="Group 167"/>
          <p:cNvGrpSpPr/>
          <p:nvPr/>
        </p:nvGrpSpPr>
        <p:grpSpPr>
          <a:xfrm>
            <a:off x="7380287" y="1708150"/>
            <a:ext cx="1619251" cy="811213"/>
            <a:chOff x="0" y="0"/>
            <a:chExt cx="1619250" cy="811212"/>
          </a:xfrm>
        </p:grpSpPr>
        <p:sp>
          <p:nvSpPr>
            <p:cNvPr id="165" name="Shape 165"/>
            <p:cNvSpPr/>
            <p:nvPr/>
          </p:nvSpPr>
          <p:spPr>
            <a:xfrm>
              <a:off x="0" y="0"/>
              <a:ext cx="1619250" cy="811213"/>
            </a:xfrm>
            <a:prstGeom prst="roundRect">
              <a:avLst>
                <a:gd name="adj" fmla="val 16667"/>
              </a:avLst>
            </a:prstGeom>
            <a:solidFill>
              <a:srgbClr val="376092"/>
            </a:solidFill>
            <a:ln w="25400" cap="flat">
              <a:solidFill>
                <a:srgbClr val="385D8A"/>
              </a:solidFill>
              <a:prstDash val="solid"/>
              <a:round/>
            </a:ln>
            <a:effectLst/>
          </p:spPr>
          <p:txBody>
            <a:bodyPr wrap="square" lIns="45719" tIns="45719" rIns="45719" bIns="45719" numCol="1" anchor="ctr">
              <a:noAutofit/>
            </a:bodyPr>
            <a:lstStyle/>
            <a:p>
              <a:pPr algn="ctr" defTabSz="684212">
                <a:lnSpc>
                  <a:spcPts val="1300"/>
                </a:lnSpc>
                <a:spcBef>
                  <a:spcPts val="900"/>
                </a:spcBef>
                <a:defRPr>
                  <a:latin typeface="Arial"/>
                  <a:ea typeface="Arial"/>
                  <a:cs typeface="Arial"/>
                  <a:sym typeface="Arial"/>
                </a:defRPr>
              </a:pPr>
              <a:endParaRPr/>
            </a:p>
          </p:txBody>
        </p:sp>
        <p:sp>
          <p:nvSpPr>
            <p:cNvPr id="166" name="Shape 166"/>
            <p:cNvSpPr/>
            <p:nvPr/>
          </p:nvSpPr>
          <p:spPr>
            <a:xfrm>
              <a:off x="39584" y="203878"/>
              <a:ext cx="1540082" cy="4034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98" tIns="34298" rIns="34298" bIns="34298" numCol="1" anchor="ctr">
              <a:spAutoFit/>
            </a:bodyPr>
            <a:lstStyle/>
            <a:p>
              <a:pPr algn="ctr" defTabSz="684212">
                <a:lnSpc>
                  <a:spcPts val="1300"/>
                </a:lnSpc>
                <a:spcBef>
                  <a:spcPts val="900"/>
                </a:spcBef>
                <a:defRPr b="1">
                  <a:solidFill>
                    <a:srgbClr val="FFCCCC"/>
                  </a:solidFill>
                  <a:latin typeface="Arial"/>
                  <a:ea typeface="Arial"/>
                  <a:cs typeface="Arial"/>
                  <a:sym typeface="Arial"/>
                </a:defRPr>
              </a:pPr>
              <a:r>
                <a:t>іншому праві користування</a:t>
              </a:r>
              <a:r>
                <a:rPr b="0">
                  <a:solidFill>
                    <a:srgbClr val="000000"/>
                  </a:solidFill>
                </a:rPr>
                <a:t> </a:t>
              </a:r>
            </a:p>
          </p:txBody>
        </p:sp>
      </p:grpSp>
      <p:grpSp>
        <p:nvGrpSpPr>
          <p:cNvPr id="170" name="Group 170"/>
          <p:cNvGrpSpPr/>
          <p:nvPr/>
        </p:nvGrpSpPr>
        <p:grpSpPr>
          <a:xfrm>
            <a:off x="3330575" y="1763712"/>
            <a:ext cx="1616075" cy="811213"/>
            <a:chOff x="0" y="0"/>
            <a:chExt cx="1616075" cy="811212"/>
          </a:xfrm>
        </p:grpSpPr>
        <p:sp>
          <p:nvSpPr>
            <p:cNvPr id="168" name="Shape 168"/>
            <p:cNvSpPr/>
            <p:nvPr/>
          </p:nvSpPr>
          <p:spPr>
            <a:xfrm>
              <a:off x="0" y="0"/>
              <a:ext cx="1616075" cy="811213"/>
            </a:xfrm>
            <a:prstGeom prst="roundRect">
              <a:avLst>
                <a:gd name="adj" fmla="val 16667"/>
              </a:avLst>
            </a:prstGeom>
            <a:solidFill>
              <a:srgbClr val="376092"/>
            </a:solidFill>
            <a:ln w="25400" cap="flat">
              <a:solidFill>
                <a:srgbClr val="385D8A"/>
              </a:solidFill>
              <a:prstDash val="solid"/>
              <a:round/>
            </a:ln>
            <a:effectLst/>
          </p:spPr>
          <p:txBody>
            <a:bodyPr wrap="square" lIns="45719" tIns="45719" rIns="45719" bIns="45719" numCol="1" anchor="ctr">
              <a:noAutofit/>
            </a:bodyPr>
            <a:lstStyle/>
            <a:p>
              <a:pPr algn="ctr" defTabSz="684212">
                <a:lnSpc>
                  <a:spcPts val="1300"/>
                </a:lnSpc>
                <a:spcBef>
                  <a:spcPts val="900"/>
                </a:spcBef>
                <a:defRPr sz="1700" b="1">
                  <a:solidFill>
                    <a:srgbClr val="FFFF99"/>
                  </a:solidFill>
                </a:defRPr>
              </a:pPr>
              <a:endParaRPr/>
            </a:p>
          </p:txBody>
        </p:sp>
        <p:sp>
          <p:nvSpPr>
            <p:cNvPr id="169" name="Shape 169"/>
            <p:cNvSpPr/>
            <p:nvPr/>
          </p:nvSpPr>
          <p:spPr>
            <a:xfrm>
              <a:off x="39584" y="38778"/>
              <a:ext cx="1536907" cy="7336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4298" tIns="34298" rIns="34298" bIns="34298" numCol="1" anchor="ctr">
              <a:spAutoFit/>
            </a:bodyPr>
            <a:lstStyle/>
            <a:p>
              <a:pPr algn="ctr" defTabSz="684212">
                <a:lnSpc>
                  <a:spcPts val="1300"/>
                </a:lnSpc>
                <a:spcBef>
                  <a:spcPts val="900"/>
                </a:spcBef>
                <a:defRPr b="1">
                  <a:solidFill>
                    <a:srgbClr val="FFCCCC"/>
                  </a:solidFill>
                  <a:latin typeface="Arial"/>
                  <a:ea typeface="Arial"/>
                  <a:cs typeface="Arial"/>
                  <a:sym typeface="Arial"/>
                </a:defRPr>
              </a:pPr>
              <a:r>
                <a:t>приватної власності, у т.ч. спільної власності</a:t>
              </a:r>
              <a:r>
                <a:rPr b="0">
                  <a:solidFill>
                    <a:srgbClr val="000000"/>
                  </a:solidFill>
                </a:rPr>
                <a:t> </a:t>
              </a:r>
            </a:p>
          </p:txBody>
        </p:sp>
      </p:grpSp>
      <p:sp>
        <p:nvSpPr>
          <p:cNvPr id="171" name="Shape 171"/>
          <p:cNvSpPr>
            <a:spLocks noGrp="1"/>
          </p:cNvSpPr>
          <p:nvPr>
            <p:ph type="body" sz="half" idx="4294967295"/>
          </p:nvPr>
        </p:nvSpPr>
        <p:spPr>
          <a:xfrm>
            <a:off x="3222625" y="2627312"/>
            <a:ext cx="5776913" cy="2520951"/>
          </a:xfrm>
          <a:prstGeom prst="rect">
            <a:avLst/>
          </a:prstGeom>
        </p:spPr>
        <p:txBody>
          <a:bodyPr>
            <a:normAutofit/>
          </a:bodyPr>
          <a:lstStyle/>
          <a:p>
            <a:pPr marL="247919" indent="-247919" algn="ctr" defTabSz="663686">
              <a:lnSpc>
                <a:spcPct val="90000"/>
              </a:lnSpc>
              <a:buSzTx/>
              <a:buNone/>
              <a:defRPr sz="2328" u="sng">
                <a:solidFill>
                  <a:srgbClr val="FFFF00"/>
                </a:solidFill>
              </a:defRPr>
            </a:pPr>
            <a:r>
              <a:t>незалежно від форми правочину, внаслідок якого набуте таке право.</a:t>
            </a:r>
          </a:p>
          <a:p>
            <a:pPr marL="247919" indent="-247919" algn="ctr" defTabSz="663686">
              <a:lnSpc>
                <a:spcPct val="90000"/>
              </a:lnSpc>
              <a:buSzTx/>
              <a:buNone/>
              <a:defRPr sz="2328" u="sng">
                <a:solidFill>
                  <a:srgbClr val="FFFF00"/>
                </a:solidFill>
              </a:defRPr>
            </a:pPr>
            <a:endParaRPr/>
          </a:p>
          <a:p>
            <a:pPr marL="247919" indent="-247919" algn="ctr" defTabSz="663686">
              <a:lnSpc>
                <a:spcPct val="90000"/>
              </a:lnSpc>
              <a:buSzTx/>
              <a:buNone/>
              <a:defRPr sz="2328">
                <a:solidFill>
                  <a:srgbClr val="FFFF00"/>
                </a:solidFill>
              </a:defRPr>
            </a:pPr>
            <a:r>
              <a:t>Нерухоме майно декларується відповідно до його наявності станом на 31 грудня.</a:t>
            </a:r>
          </a:p>
          <a:p>
            <a:pPr marL="247919" indent="-247919" algn="ctr" defTabSz="663686">
              <a:lnSpc>
                <a:spcPct val="90000"/>
              </a:lnSpc>
              <a:spcBef>
                <a:spcPts val="600"/>
              </a:spcBef>
              <a:buSzTx/>
              <a:buNone/>
              <a:defRPr sz="2328">
                <a:solidFill>
                  <a:srgbClr val="FFFF00"/>
                </a:solidFill>
              </a:defRPr>
            </a:pPr>
            <a:r>
              <a:t>Розуміти це треба</a:t>
            </a:r>
            <a:r>
              <a:rPr>
                <a:solidFill>
                  <a:srgbClr val="000000"/>
                </a:solidFill>
              </a:rPr>
              <a:t> </a:t>
            </a:r>
            <a:r>
              <a:rPr sz="2619" b="1">
                <a:solidFill>
                  <a:srgbClr val="FFCCCC"/>
                </a:solidFill>
                <a:effectLst>
                  <a:outerShdw blurRad="12319" dist="24638" dir="2700000" rotWithShape="0">
                    <a:srgbClr val="000000"/>
                  </a:outerShdw>
                </a:effectLst>
              </a:rPr>
              <a:t>буквально</a:t>
            </a:r>
            <a:r>
              <a:rPr>
                <a:solidFill>
                  <a:srgbClr val="000000"/>
                </a:solidFill>
              </a:rPr>
              <a:t> </a:t>
            </a:r>
          </a:p>
        </p:txBody>
      </p:sp>
      <p:pic>
        <p:nvPicPr>
          <p:cNvPr id="172" name="image.png"/>
          <p:cNvPicPr>
            <a:picLocks noChangeAspect="1"/>
          </p:cNvPicPr>
          <p:nvPr/>
        </p:nvPicPr>
        <p:blipFill>
          <a:blip r:embed="rId5" cstate="print">
            <a:extLst/>
          </a:blip>
          <a:stretch>
            <a:fillRect/>
          </a:stretch>
        </p:blipFill>
        <p:spPr>
          <a:xfrm>
            <a:off x="3168650" y="2789237"/>
            <a:ext cx="500063" cy="487363"/>
          </a:xfrm>
          <a:prstGeom prst="rect">
            <a:avLst/>
          </a:prstGeom>
          <a:ln w="12700">
            <a:miter lim="400000"/>
          </a:ln>
          <a:effectLst>
            <a:outerShdw blurRad="190500" rotWithShape="0">
              <a:srgbClr val="000000">
                <a:alpha val="69999"/>
              </a:srgbClr>
            </a:outerShdw>
          </a:effectLst>
        </p:spPr>
      </p:pic>
      <p:pic>
        <p:nvPicPr>
          <p:cNvPr id="173" name="image.png"/>
          <p:cNvPicPr>
            <a:picLocks noChangeAspect="1"/>
          </p:cNvPicPr>
          <p:nvPr/>
        </p:nvPicPr>
        <p:blipFill>
          <a:blip r:embed="rId5" cstate="print">
            <a:extLst/>
          </a:blip>
          <a:stretch>
            <a:fillRect/>
          </a:stretch>
        </p:blipFill>
        <p:spPr>
          <a:xfrm>
            <a:off x="8189912" y="4467225"/>
            <a:ext cx="500063" cy="485775"/>
          </a:xfrm>
          <a:prstGeom prst="rect">
            <a:avLst/>
          </a:prstGeom>
          <a:ln w="12700">
            <a:miter lim="400000"/>
          </a:ln>
          <a:effectLst>
            <a:outerShdw blurRad="190500" rotWithShape="0">
              <a:srgbClr val="000000">
                <a:alpha val="69999"/>
              </a:srgbClr>
            </a:outerShdw>
          </a:effec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p:cNvSpPr>
          <p:nvPr>
            <p:ph type="sldNum" sz="quarter" idx="2"/>
          </p:nvPr>
        </p:nvSpPr>
        <p:spPr>
          <a:xfrm>
            <a:off x="8485620" y="4810750"/>
            <a:ext cx="201180" cy="1955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9</a:t>
            </a:fld>
            <a:endParaRPr/>
          </a:p>
        </p:txBody>
      </p:sp>
      <p:pic>
        <p:nvPicPr>
          <p:cNvPr id="191" name="Картинки по запросу нерухомість.jpg" descr="Картинки по запросу нерухомість"/>
          <p:cNvPicPr>
            <a:picLocks noChangeAspect="1"/>
          </p:cNvPicPr>
          <p:nvPr/>
        </p:nvPicPr>
        <p:blipFill>
          <a:blip r:embed="rId2" cstate="print">
            <a:extLst/>
          </a:blip>
          <a:stretch>
            <a:fillRect/>
          </a:stretch>
        </p:blipFill>
        <p:spPr>
          <a:xfrm>
            <a:off x="0" y="0"/>
            <a:ext cx="4410075" cy="2789238"/>
          </a:xfrm>
          <a:prstGeom prst="rect">
            <a:avLst/>
          </a:prstGeom>
          <a:ln w="12700">
            <a:miter lim="400000"/>
          </a:ln>
        </p:spPr>
      </p:pic>
      <p:pic>
        <p:nvPicPr>
          <p:cNvPr id="192" name="image.png"/>
          <p:cNvPicPr>
            <a:picLocks noChangeAspect="1"/>
          </p:cNvPicPr>
          <p:nvPr/>
        </p:nvPicPr>
        <p:blipFill>
          <a:blip r:embed="rId3" cstate="print">
            <a:extLst/>
          </a:blip>
          <a:stretch>
            <a:fillRect/>
          </a:stretch>
        </p:blipFill>
        <p:spPr>
          <a:xfrm>
            <a:off x="0" y="2789237"/>
            <a:ext cx="3384550" cy="2359026"/>
          </a:xfrm>
          <a:prstGeom prst="rect">
            <a:avLst/>
          </a:prstGeom>
          <a:ln w="12700">
            <a:miter lim="400000"/>
          </a:ln>
        </p:spPr>
      </p:pic>
      <p:sp>
        <p:nvSpPr>
          <p:cNvPr id="193" name="Shape 193"/>
          <p:cNvSpPr/>
          <p:nvPr/>
        </p:nvSpPr>
        <p:spPr>
          <a:xfrm>
            <a:off x="3168650" y="0"/>
            <a:ext cx="5975350" cy="5148263"/>
          </a:xfrm>
          <a:prstGeom prst="rect">
            <a:avLst/>
          </a:prstGeom>
          <a:solidFill>
            <a:srgbClr val="1F497D"/>
          </a:solidFill>
          <a:ln w="12700">
            <a:miter lim="400000"/>
          </a:ln>
          <a:effectLst>
            <a:outerShdw blurRad="38100" dist="20000" dir="5400000" rotWithShape="0">
              <a:srgbClr val="000000">
                <a:alpha val="37998"/>
              </a:srgbClr>
            </a:outerShdw>
          </a:effectLst>
        </p:spPr>
        <p:txBody>
          <a:bodyPr lIns="45719" rIns="45719" anchor="ctr"/>
          <a:lstStyle/>
          <a:p>
            <a:pPr algn="ctr" defTabSz="684212"/>
            <a:endParaRPr/>
          </a:p>
        </p:txBody>
      </p:sp>
      <p:sp>
        <p:nvSpPr>
          <p:cNvPr id="194" name="Shape 194"/>
          <p:cNvSpPr/>
          <p:nvPr/>
        </p:nvSpPr>
        <p:spPr>
          <a:xfrm rot="5400000">
            <a:off x="4693443" y="-3761582"/>
            <a:ext cx="493714" cy="8407401"/>
          </a:xfrm>
          <a:prstGeom prst="rect">
            <a:avLst/>
          </a:prstGeom>
          <a:solidFill>
            <a:srgbClr val="DDD9C3"/>
          </a:solidFill>
          <a:ln w="12700">
            <a:miter lim="400000"/>
          </a:ln>
        </p:spPr>
        <p:txBody>
          <a:bodyPr lIns="45719" rIns="45719" anchor="ctr"/>
          <a:lstStyle/>
          <a:p>
            <a:pPr algn="ctr" defTabSz="684212">
              <a:defRPr sz="1900"/>
            </a:pPr>
            <a:endParaRPr/>
          </a:p>
        </p:txBody>
      </p:sp>
      <p:grpSp>
        <p:nvGrpSpPr>
          <p:cNvPr id="198" name="Group 198"/>
          <p:cNvGrpSpPr/>
          <p:nvPr/>
        </p:nvGrpSpPr>
        <p:grpSpPr>
          <a:xfrm>
            <a:off x="-1" y="0"/>
            <a:ext cx="728664" cy="1006475"/>
            <a:chOff x="0" y="0"/>
            <a:chExt cx="728662" cy="1006475"/>
          </a:xfrm>
        </p:grpSpPr>
        <p:sp>
          <p:nvSpPr>
            <p:cNvPr id="195" name="Shape 195"/>
            <p:cNvSpPr/>
            <p:nvPr/>
          </p:nvSpPr>
          <p:spPr>
            <a:xfrm rot="5400000">
              <a:off x="-138907" y="138906"/>
              <a:ext cx="1006476" cy="728663"/>
            </a:xfrm>
            <a:custGeom>
              <a:avLst/>
              <a:gdLst/>
              <a:ahLst/>
              <a:cxnLst>
                <a:cxn ang="0">
                  <a:pos x="wd2" y="hd2"/>
                </a:cxn>
                <a:cxn ang="5400000">
                  <a:pos x="wd2" y="hd2"/>
                </a:cxn>
                <a:cxn ang="10800000">
                  <a:pos x="wd2" y="hd2"/>
                </a:cxn>
                <a:cxn ang="16200000">
                  <a:pos x="wd2" y="hd2"/>
                </a:cxn>
              </a:cxnLst>
              <a:rect l="0" t="0" r="r" b="b"/>
              <a:pathLst>
                <a:path w="21600" h="21600" extrusionOk="0">
                  <a:moveTo>
                    <a:pt x="18278" y="0"/>
                  </a:moveTo>
                  <a:lnTo>
                    <a:pt x="0" y="0"/>
                  </a:lnTo>
                  <a:lnTo>
                    <a:pt x="0" y="21600"/>
                  </a:lnTo>
                  <a:lnTo>
                    <a:pt x="18278" y="21600"/>
                  </a:lnTo>
                  <a:lnTo>
                    <a:pt x="21600" y="10800"/>
                  </a:lnTo>
                  <a:close/>
                </a:path>
              </a:pathLst>
            </a:custGeom>
            <a:solidFill>
              <a:srgbClr val="FFFFFF"/>
            </a:solidFill>
            <a:ln w="38100" cap="flat">
              <a:solidFill>
                <a:srgbClr val="FFFFFF"/>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sp>
          <p:nvSpPr>
            <p:cNvPr id="196" name="Shape 196"/>
            <p:cNvSpPr/>
            <p:nvPr/>
          </p:nvSpPr>
          <p:spPr>
            <a:xfrm rot="5400000">
              <a:off x="-115586" y="161031"/>
              <a:ext cx="969199" cy="674688"/>
            </a:xfrm>
            <a:custGeom>
              <a:avLst/>
              <a:gdLst/>
              <a:ahLst/>
              <a:cxnLst>
                <a:cxn ang="0">
                  <a:pos x="wd2" y="hd2"/>
                </a:cxn>
                <a:cxn ang="5400000">
                  <a:pos x="wd2" y="hd2"/>
                </a:cxn>
                <a:cxn ang="10800000">
                  <a:pos x="wd2" y="hd2"/>
                </a:cxn>
                <a:cxn ang="16200000">
                  <a:pos x="wd2" y="hd2"/>
                </a:cxn>
              </a:cxnLst>
              <a:rect l="0" t="0" r="r" b="b"/>
              <a:pathLst>
                <a:path w="21600" h="21600" extrusionOk="0">
                  <a:moveTo>
                    <a:pt x="18406" y="0"/>
                  </a:moveTo>
                  <a:lnTo>
                    <a:pt x="0" y="0"/>
                  </a:lnTo>
                  <a:lnTo>
                    <a:pt x="0" y="21600"/>
                  </a:lnTo>
                  <a:lnTo>
                    <a:pt x="18406" y="21600"/>
                  </a:lnTo>
                  <a:lnTo>
                    <a:pt x="21600" y="10800"/>
                  </a:lnTo>
                  <a:close/>
                </a:path>
              </a:pathLst>
            </a:custGeom>
            <a:solidFill>
              <a:srgbClr val="002060"/>
            </a:solidFill>
            <a:ln w="38100" cap="flat">
              <a:solidFill>
                <a:srgbClr val="00B0F0"/>
              </a:solidFill>
              <a:prstDash val="solid"/>
              <a:round/>
            </a:ln>
            <a:effectLst/>
          </p:spPr>
          <p:txBody>
            <a:bodyPr wrap="square" lIns="45719" tIns="45719" rIns="45719" bIns="45719" numCol="1" anchor="t">
              <a:noAutofit/>
            </a:bodyPr>
            <a:lstStyle/>
            <a:p>
              <a:pPr defTabSz="684212">
                <a:defRPr sz="1900" b="1">
                  <a:latin typeface="Verdana"/>
                  <a:ea typeface="Verdana"/>
                  <a:cs typeface="Verdana"/>
                  <a:sym typeface="Verdana"/>
                </a:defRPr>
              </a:pPr>
              <a:endParaRPr/>
            </a:p>
          </p:txBody>
        </p:sp>
        <p:pic>
          <p:nvPicPr>
            <p:cNvPr id="197" name="Герб.png" descr="Герб.png"/>
            <p:cNvPicPr>
              <a:picLocks noChangeAspect="1"/>
            </p:cNvPicPr>
            <p:nvPr/>
          </p:nvPicPr>
          <p:blipFill>
            <a:blip r:embed="rId4" cstate="print">
              <a:extLst/>
            </a:blip>
            <a:stretch>
              <a:fillRect/>
            </a:stretch>
          </p:blipFill>
          <p:spPr>
            <a:xfrm>
              <a:off x="56486" y="215735"/>
              <a:ext cx="647701" cy="559153"/>
            </a:xfrm>
            <a:prstGeom prst="rect">
              <a:avLst/>
            </a:prstGeom>
            <a:ln w="12700" cap="flat">
              <a:noFill/>
              <a:miter lim="400000"/>
            </a:ln>
            <a:effectLst/>
          </p:spPr>
        </p:pic>
      </p:grpSp>
      <p:sp>
        <p:nvSpPr>
          <p:cNvPr id="199" name="Shape 199"/>
          <p:cNvSpPr/>
          <p:nvPr/>
        </p:nvSpPr>
        <p:spPr>
          <a:xfrm>
            <a:off x="2574925" y="681037"/>
            <a:ext cx="1231900" cy="1233488"/>
          </a:xfrm>
          <a:prstGeom prst="ellipse">
            <a:avLst/>
          </a:prstGeom>
          <a:solidFill>
            <a:srgbClr val="1F497D"/>
          </a:solidFill>
          <a:ln w="12700">
            <a:miter lim="400000"/>
          </a:ln>
        </p:spPr>
        <p:txBody>
          <a:bodyPr lIns="45719" rIns="45719" anchor="ctr"/>
          <a:lstStyle/>
          <a:p>
            <a:pPr algn="ctr" defTabSz="684212">
              <a:defRPr>
                <a:solidFill>
                  <a:srgbClr val="FFFFFF"/>
                </a:solidFill>
              </a:defRPr>
            </a:pPr>
            <a:endParaRPr/>
          </a:p>
        </p:txBody>
      </p:sp>
      <p:sp>
        <p:nvSpPr>
          <p:cNvPr id="200" name="Shape 200"/>
          <p:cNvSpPr/>
          <p:nvPr/>
        </p:nvSpPr>
        <p:spPr>
          <a:xfrm>
            <a:off x="1547812" y="271977"/>
            <a:ext cx="7345363" cy="349808"/>
          </a:xfrm>
          <a:prstGeom prst="rect">
            <a:avLst/>
          </a:prstGeom>
          <a:ln w="12700">
            <a:miter lim="400000"/>
          </a:ln>
          <a:extLst>
            <a:ext uri="{C572A759-6A51-4108-AA02-DFA0A04FC94B}">
              <ma14:wrappingTextBoxFlag xmlns:ma14="http://schemas.microsoft.com/office/mac/drawingml/2011/main" xmlns="" val="1"/>
            </a:ext>
          </a:extLst>
        </p:spPr>
        <p:txBody>
          <a:bodyPr lIns="34298" tIns="34298" rIns="34298" bIns="34298" anchor="ctr">
            <a:spAutoFit/>
          </a:bodyPr>
          <a:lstStyle/>
          <a:p>
            <a:pPr algn="ctr" defTabSz="684212">
              <a:lnSpc>
                <a:spcPts val="2200"/>
              </a:lnSpc>
              <a:defRPr sz="2100" b="1">
                <a:solidFill>
                  <a:srgbClr val="1E1C11"/>
                </a:solidFill>
                <a:latin typeface="Cambria"/>
                <a:ea typeface="Cambria"/>
                <a:cs typeface="Cambria"/>
                <a:sym typeface="Cambria"/>
              </a:defRPr>
            </a:pPr>
            <a:r>
              <a:t>Розділ 3.      </a:t>
            </a:r>
            <a:r>
              <a:rPr>
                <a:solidFill>
                  <a:srgbClr val="000000"/>
                </a:solidFill>
                <a:effectLst>
                  <a:outerShdw blurRad="12700" dist="25400" dir="2700000" rotWithShape="0">
                    <a:srgbClr val="FFFFFF"/>
                  </a:outerShdw>
                </a:effectLst>
                <a:latin typeface="Arial"/>
                <a:ea typeface="Arial"/>
                <a:cs typeface="Arial"/>
                <a:sym typeface="Arial"/>
              </a:rPr>
              <a:t>ОБ’ЄКТИ НЕРУХОМОСТІ</a:t>
            </a:r>
            <a:r>
              <a:rPr sz="1400" b="0">
                <a:solidFill>
                  <a:srgbClr val="000000"/>
                </a:solidFill>
                <a:latin typeface="Arial"/>
                <a:ea typeface="Arial"/>
                <a:cs typeface="Arial"/>
                <a:sym typeface="Arial"/>
              </a:rPr>
              <a:t> </a:t>
            </a:r>
          </a:p>
        </p:txBody>
      </p:sp>
      <p:sp>
        <p:nvSpPr>
          <p:cNvPr id="201" name="Shape 201"/>
          <p:cNvSpPr>
            <a:spLocks noGrp="1"/>
          </p:cNvSpPr>
          <p:nvPr>
            <p:ph type="title" idx="4294967295"/>
          </p:nvPr>
        </p:nvSpPr>
        <p:spPr>
          <a:xfrm>
            <a:off x="2898774" y="736600"/>
            <a:ext cx="6245227" cy="647700"/>
          </a:xfrm>
          <a:prstGeom prst="rect">
            <a:avLst/>
          </a:prstGeom>
        </p:spPr>
        <p:txBody>
          <a:bodyPr>
            <a:normAutofit/>
          </a:bodyPr>
          <a:lstStyle>
            <a:lvl1pPr>
              <a:defRPr sz="3000" b="1" i="1">
                <a:solidFill>
                  <a:srgbClr val="FFCCCC"/>
                </a:solidFill>
                <a:effectLst>
                  <a:outerShdw blurRad="12700" dist="25400" dir="2700000" rotWithShape="0">
                    <a:srgbClr val="000000"/>
                  </a:outerShdw>
                </a:effectLst>
              </a:defRPr>
            </a:lvl1pPr>
          </a:lstStyle>
          <a:p>
            <a:r>
              <a:t>Оренда</a:t>
            </a:r>
          </a:p>
        </p:txBody>
      </p:sp>
      <p:sp>
        <p:nvSpPr>
          <p:cNvPr id="202" name="Shape 202"/>
          <p:cNvSpPr>
            <a:spLocks noGrp="1"/>
          </p:cNvSpPr>
          <p:nvPr>
            <p:ph type="body" idx="4294967295"/>
          </p:nvPr>
        </p:nvSpPr>
        <p:spPr>
          <a:xfrm>
            <a:off x="3222624" y="1384300"/>
            <a:ext cx="5921377" cy="3763963"/>
          </a:xfrm>
          <a:prstGeom prst="rect">
            <a:avLst/>
          </a:prstGeom>
        </p:spPr>
        <p:txBody>
          <a:bodyPr>
            <a:normAutofit/>
          </a:bodyPr>
          <a:lstStyle/>
          <a:p>
            <a:pPr marL="253031" indent="-253031" algn="ctr" defTabSz="677370">
              <a:lnSpc>
                <a:spcPct val="80000"/>
              </a:lnSpc>
              <a:spcBef>
                <a:spcPts val="400"/>
              </a:spcBef>
              <a:buSzTx/>
              <a:buNone/>
              <a:defRPr sz="2079">
                <a:solidFill>
                  <a:srgbClr val="FFFF99"/>
                </a:solidFill>
                <a:latin typeface="Times New Roman"/>
                <a:ea typeface="Times New Roman"/>
                <a:cs typeface="Times New Roman"/>
                <a:sym typeface="Times New Roman"/>
              </a:defRPr>
            </a:pPr>
            <a:r>
              <a:t>Ознаки: </a:t>
            </a:r>
          </a:p>
          <a:p>
            <a:pPr marL="253031" indent="-253031" algn="ctr" defTabSz="677370">
              <a:lnSpc>
                <a:spcPct val="80000"/>
              </a:lnSpc>
              <a:spcBef>
                <a:spcPts val="600"/>
              </a:spcBef>
              <a:buSzTx/>
              <a:buNone/>
              <a:defRPr sz="2376">
                <a:solidFill>
                  <a:srgbClr val="FFFF99"/>
                </a:solidFill>
                <a:latin typeface="Times New Roman"/>
                <a:ea typeface="Times New Roman"/>
                <a:cs typeface="Times New Roman"/>
                <a:sym typeface="Times New Roman"/>
              </a:defRPr>
            </a:pPr>
            <a:r>
              <a:t>строковість, платність та поверненість</a:t>
            </a:r>
            <a:r>
              <a:rPr sz="2772"/>
              <a:t>.</a:t>
            </a:r>
          </a:p>
          <a:p>
            <a:pPr marL="253031" indent="-253031" algn="ctr" defTabSz="677370">
              <a:lnSpc>
                <a:spcPct val="80000"/>
              </a:lnSpc>
              <a:spcBef>
                <a:spcPts val="300"/>
              </a:spcBef>
              <a:buSzTx/>
              <a:buNone/>
              <a:defRPr sz="1485">
                <a:solidFill>
                  <a:srgbClr val="FFFF99"/>
                </a:solidFill>
                <a:latin typeface="Times New Roman"/>
                <a:ea typeface="Times New Roman"/>
                <a:cs typeface="Times New Roman"/>
                <a:sym typeface="Times New Roman"/>
              </a:defRPr>
            </a:pPr>
            <a:r>
              <a:t>(може бути обумовлено усно або в договорі)</a:t>
            </a:r>
            <a:r>
              <a:rPr>
                <a:latin typeface="+mj-lt"/>
                <a:ea typeface="+mj-ea"/>
                <a:cs typeface="+mj-cs"/>
                <a:sym typeface="Calibri"/>
              </a:rPr>
              <a:t>.</a:t>
            </a:r>
          </a:p>
          <a:p>
            <a:pPr marL="253031" indent="-253031" algn="ctr" defTabSz="677370">
              <a:lnSpc>
                <a:spcPct val="80000"/>
              </a:lnSpc>
              <a:buSzTx/>
              <a:buNone/>
              <a:defRPr sz="2079">
                <a:solidFill>
                  <a:srgbClr val="FFFF99"/>
                </a:solidFill>
              </a:defRPr>
            </a:pPr>
            <a:endParaRPr>
              <a:latin typeface="+mj-lt"/>
              <a:ea typeface="+mj-ea"/>
              <a:cs typeface="+mj-cs"/>
              <a:sym typeface="Calibri"/>
            </a:endParaRPr>
          </a:p>
          <a:p>
            <a:pPr marL="253031" indent="-253031" defTabSz="677370">
              <a:lnSpc>
                <a:spcPct val="80000"/>
              </a:lnSpc>
              <a:spcBef>
                <a:spcPts val="400"/>
              </a:spcBef>
              <a:buChar char="•"/>
              <a:defRPr sz="2079">
                <a:solidFill>
                  <a:srgbClr val="FFFF66"/>
                </a:solidFill>
              </a:defRPr>
            </a:pPr>
            <a:r>
              <a:t>недодержання вимог до форми договору, його нотаріального посвідчення чи реєстрації не виключають відображення відповідних відомостей у декларації;</a:t>
            </a:r>
          </a:p>
          <a:p>
            <a:pPr marL="253031" indent="-253031" defTabSz="677370">
              <a:lnSpc>
                <a:spcPct val="80000"/>
              </a:lnSpc>
              <a:spcBef>
                <a:spcPts val="400"/>
              </a:spcBef>
              <a:buChar char="•"/>
              <a:defRPr sz="2079">
                <a:solidFill>
                  <a:srgbClr val="FFFF66"/>
                </a:solidFill>
              </a:defRPr>
            </a:pPr>
            <a:r>
              <a:t>одночасно з наймом житлового будинку чи іншого приміщення особі надається право користування земельною ділянкою, яке також відображається в декларації. </a:t>
            </a:r>
          </a:p>
          <a:p>
            <a:pPr marL="253031" indent="-253031" algn="ctr" defTabSz="677370">
              <a:lnSpc>
                <a:spcPct val="80000"/>
              </a:lnSpc>
              <a:spcBef>
                <a:spcPts val="400"/>
              </a:spcBef>
              <a:buSzTx/>
              <a:buNone/>
              <a:defRPr sz="1782">
                <a:solidFill>
                  <a:srgbClr val="FF9933"/>
                </a:solidFill>
              </a:defRPr>
            </a:pPr>
            <a:r>
              <a:t>(глава 58, 59, статті 794, 796, 810 ЦК України).</a:t>
            </a:r>
            <a:r>
              <a:rPr>
                <a:solidFill>
                  <a:srgbClr val="000000"/>
                </a:solidFill>
              </a:rPr>
              <a:t> </a:t>
            </a:r>
          </a:p>
        </p:txBody>
      </p:sp>
    </p:spTree>
  </p:cSld>
  <p:clrMapOvr>
    <a:masterClrMapping/>
  </p:clrMapOvr>
  <p:transition spd="slow"/>
</p:sld>
</file>

<file path=ppt/theme/theme1.xml><?xml version="1.0" encoding="utf-8"?>
<a:theme xmlns:a="http://schemas.openxmlformats.org/drawingml/2006/main" name="Тема Office">
  <a:themeElements>
    <a:clrScheme name="Тема Office">
      <a:dk1>
        <a:srgbClr val="000000"/>
      </a:dk1>
      <a:lt1>
        <a:srgbClr val="EEECE1"/>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Calibri"/>
        <a:ea typeface="Calibri"/>
        <a:cs typeface="Calibri"/>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Тема Office">
  <a:themeElements>
    <a:clrScheme name="Тема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Тема Office">
      <a:majorFont>
        <a:latin typeface="Calibri"/>
        <a:ea typeface="Calibri"/>
        <a:cs typeface="Calibri"/>
      </a:majorFont>
      <a:minorFont>
        <a:latin typeface="Helvetica"/>
        <a:ea typeface="Helvetica"/>
        <a:cs typeface="Helvetica"/>
      </a:minorFont>
    </a:fontScheme>
    <a:fmtScheme name="Тема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2812"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99</TotalTime>
  <Words>3024</Words>
  <Application>Microsoft Office PowerPoint</Application>
  <PresentationFormat>Экран (16:9)</PresentationFormat>
  <Paragraphs>377</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Тема Office</vt:lpstr>
      <vt:lpstr>Національне агентство з питань запобігання корупції</vt:lpstr>
      <vt:lpstr>Національне агентство з питань запобігання корупції</vt:lpstr>
      <vt:lpstr>Щорічна декларація</vt:lpstr>
      <vt:lpstr>Декларація перед припиненням діяльності</vt:lpstr>
      <vt:lpstr>Слайд 5</vt:lpstr>
      <vt:lpstr>Зареєстроване місце проживання та  фактичне місце проживання</vt:lpstr>
      <vt:lpstr>Слайд 7</vt:lpstr>
      <vt:lpstr>Слайд 8</vt:lpstr>
      <vt:lpstr>Оренда</vt:lpstr>
      <vt:lpstr>Слайд 10</vt:lpstr>
      <vt:lpstr>Слайд 11</vt:lpstr>
      <vt:lpstr>Слайд 12</vt:lpstr>
      <vt:lpstr>Основні ознаки:</vt:lpstr>
      <vt:lpstr>Слайд 14</vt:lpstr>
      <vt:lpstr>Момент набуття права власності </vt:lpstr>
      <vt:lpstr>Користування за довіреністю</vt:lpstr>
      <vt:lpstr>Види цінних паперів</vt:lpstr>
      <vt:lpstr>Це можуть бути частки (паї) у  статутному (складеному) капіталі товариства, зареєстрованого  в Україні або за кордоном. Їх вартість відображається у  декларації у відсотковому та  грошовому вираженні    </vt:lpstr>
      <vt:lpstr>ВАЖЛИВО!  Відомості у ЄДРПОУ можуть не відображати реальний стан:  1. Якщо декларант (член сім’ї) подав заяву про вихід із товариства, його вихід із складу учасників товариства  не пов’язується  ні з рішенням загальних зборів учасників, ні з внесенням змін до установчих  документів товариства.  2. Через дію Закону України «Про тимчасові заходи на період проведення антитерористичної операції» зміна до установчих документів не вноситься у разі, якщо підприємство не перереєстровано на контрольованій території. 3. Якщо статутний фонд не сформований, у особи виникають корпоративні права в розмірі фактично здійсненого внеску (судова практика) 4. Грошовій еквівалент корпоративних прав зазначається у гривнях, якщо у валюті, то за курсом  на момент набуття їх у власність або останньої оцінки.  5. У декларації зазначаються корпоративні права, які належать іншим особам, але декларант (член його сім’ї) має право одержувати від них дохід чи вчиняти дії, тотожні до права розпорядження ними.</vt:lpstr>
      <vt:lpstr>Слайд 20</vt:lpstr>
      <vt:lpstr>Це немонетарні активи, які не мають матеріальної форми та можуть бути ідентифіковані. Це права, що мають цільове призначення, реальну вартість та здатні приносити прибуток (користь).  Якщо вартість нематеріального активу на момент виникнення прав на нього невідома, це слід зазначити в декларації.</vt:lpstr>
      <vt:lpstr>За стандартами бухгалтерського обліку нематеріальні активи обліковуються за групами:   - права користування природними ресурсами;  - права на комерційні позначення (торгові марки, знаки, найменування тощо);  - права на об'єкти промислової власності (винахід, корисні моделі, промислові зразки, сорти рослин, породи тварин, ноу-хау; - авторське право та суміжні з ним права;  - інші нематеріальні активи. </vt:lpstr>
      <vt:lpstr>Види доходів</vt:lpstr>
      <vt:lpstr>Варто знати!</vt:lpstr>
      <vt:lpstr>Не декларуються грошові активи сукупна вартість яких не перевищує 50 ПМ встановлених на 1 січня звітного року   (88 100 грн. - 2018 рік,  96 050 грн. – 2019 рік)</vt:lpstr>
      <vt:lpstr>Слайд 26</vt:lpstr>
      <vt:lpstr>Слайд 27</vt:lpstr>
      <vt:lpstr>Види зобов'язань </vt:lpstr>
      <vt:lpstr>Якщо розмір фінансового зобов’язання не перевищує 50 ПМ (88 100грн – 2018,  96 050 грн. – 2019 рік), зазначається лише його загальний розмір</vt:lpstr>
      <vt:lpstr>Всі вчинені у звітному періоді, на підставі яких у декларанта виникає або припиняється право власності, володіння  чи користування:</vt:lpstr>
      <vt:lpstr>АКЦЕНТИ:</vt:lpstr>
      <vt:lpstr>Слайд 32</vt:lpstr>
      <vt:lpstr>Входження декларанта до керівних, ревізійних чи наглядових органів: громадських об’єднань,  благодійних організацій,  професійних об’єднань,  членство в таких об’єднаннях (організаціях)  </vt:lpstr>
      <vt:lpstr>ОТРИМАННЯ ДОХОДУ:</vt:lpstr>
      <vt:lpstr>ОТРИМАННЯ ДОХОДУ:</vt:lpstr>
      <vt:lpstr>ОТРИМАННЯ ДОХОДУ:</vt:lpstr>
      <vt:lpstr>ОТРИМАННЯ ДОХОДУ:</vt:lpstr>
      <vt:lpstr>ОТРИМАННЯ ДОХОДУ:</vt:lpstr>
      <vt:lpstr>ОТРИМАННЯ ДОХОДУ:</vt:lpstr>
      <vt:lpstr>ОТРИМАННЯ ДОХОДУ:</vt:lpstr>
      <vt:lpstr>ПРИДБАННЯ МАЙНА:</vt:lpstr>
      <vt:lpstr>У 10-денний строк письмово повідомити  НАЗК про відкриття декларантом  або членами сім’ї валютного рахунку в установі банку-нерезидента.</vt:lpstr>
      <vt:lpstr>Слайд 43</vt:lpstr>
      <vt:lpstr>ВАЖЛИВО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Національне агентство з питань запобігання корупції</dc:title>
  <dc:creator>Кулікова Юлія Володимирівна</dc:creator>
  <cp:lastModifiedBy>derevyankovt</cp:lastModifiedBy>
  <cp:revision>24</cp:revision>
  <cp:lastPrinted>2018-08-28T05:40:25Z</cp:lastPrinted>
  <dcterms:modified xsi:type="dcterms:W3CDTF">2018-12-20T09:37:48Z</dcterms:modified>
</cp:coreProperties>
</file>