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8" r:id="rId4"/>
    <p:sldId id="259" r:id="rId5"/>
    <p:sldId id="264" r:id="rId6"/>
    <p:sldId id="260" r:id="rId7"/>
    <p:sldId id="261" r:id="rId8"/>
    <p:sldId id="265" r:id="rId9"/>
    <p:sldId id="262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/>
              <a:t>Результати ЗНО 2020 (у %)</a:t>
            </a:r>
            <a:endParaRPr lang="ru-RU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 (100%)</c:v>
                </c:pt>
                <c:pt idx="1">
                  <c:v>укр мова гімназія 20 учнів (100%)</c:v>
                </c:pt>
                <c:pt idx="2">
                  <c:v>історія ліцей 19 учнів (100%)</c:v>
                </c:pt>
                <c:pt idx="3">
                  <c:v>історія гімназія 15 учнів (100%)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 (100%)</c:v>
                </c:pt>
                <c:pt idx="1">
                  <c:v>укр мова гімназія 20 учнів (100%)</c:v>
                </c:pt>
                <c:pt idx="2">
                  <c:v>історія ліцей 19 учнів (100%)</c:v>
                </c:pt>
                <c:pt idx="3">
                  <c:v>історія гімназія 15 учнів (100%)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39</c:v>
                </c:pt>
                <c:pt idx="1">
                  <c:v>0</c:v>
                </c:pt>
                <c:pt idx="2">
                  <c:v>47</c:v>
                </c:pt>
                <c:pt idx="3">
                  <c:v>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 (100%)</c:v>
                </c:pt>
                <c:pt idx="1">
                  <c:v>укр мова гімназія 20 учнів (100%)</c:v>
                </c:pt>
                <c:pt idx="2">
                  <c:v>історія ліцей 19 учнів (100%)</c:v>
                </c:pt>
                <c:pt idx="3">
                  <c:v>історія гімназія 15 учнів (100%)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32</c:v>
                </c:pt>
                <c:pt idx="1">
                  <c:v>55</c:v>
                </c:pt>
                <c:pt idx="2">
                  <c:v>42</c:v>
                </c:pt>
                <c:pt idx="3">
                  <c:v>53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 (100%)</c:v>
                </c:pt>
                <c:pt idx="1">
                  <c:v>укр мова гімназія 20 учнів (100%)</c:v>
                </c:pt>
                <c:pt idx="2">
                  <c:v>історія ліцей 19 учнів (100%)</c:v>
                </c:pt>
                <c:pt idx="3">
                  <c:v>історія гімназія 15 учнів (100%)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18</c:v>
                </c:pt>
                <c:pt idx="1">
                  <c:v>45</c:v>
                </c:pt>
                <c:pt idx="2">
                  <c:v>11</c:v>
                </c:pt>
                <c:pt idx="3">
                  <c:v>40</c:v>
                </c:pt>
              </c:numCache>
            </c:numRef>
          </c:val>
        </c:ser>
        <c:axId val="65202048"/>
        <c:axId val="65203584"/>
      </c:barChart>
      <c:catAx>
        <c:axId val="65202048"/>
        <c:scaling>
          <c:orientation val="minMax"/>
        </c:scaling>
        <c:axPos val="b"/>
        <c:majorTickMark val="none"/>
        <c:tickLblPos val="nextTo"/>
        <c:crossAx val="65203584"/>
        <c:crosses val="autoZero"/>
        <c:auto val="1"/>
        <c:lblAlgn val="ctr"/>
        <c:lblOffset val="100"/>
      </c:catAx>
      <c:valAx>
        <c:axId val="65203584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6520204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400" b="1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/>
              <a:t>Результати ЗНО 2020 (у %)</a:t>
            </a:r>
            <a:endParaRPr lang="ru-RU"/>
          </a:p>
        </c:rich>
      </c:tx>
      <c:layout/>
    </c:title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 (100%)</c:v>
                </c:pt>
                <c:pt idx="1">
                  <c:v>укр мова гімназія 20 учнів (100%)</c:v>
                </c:pt>
                <c:pt idx="2">
                  <c:v>історія ліцей 19 учнів (100%)</c:v>
                </c:pt>
                <c:pt idx="3">
                  <c:v>історія гімназія 15 учнів (100%)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 (100%)</c:v>
                </c:pt>
                <c:pt idx="1">
                  <c:v>укр мова гімназія 20 учнів (100%)</c:v>
                </c:pt>
                <c:pt idx="2">
                  <c:v>історія ліцей 19 учнів (100%)</c:v>
                </c:pt>
                <c:pt idx="3">
                  <c:v>історія гімназія 15 учнів (100%)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39</c:v>
                </c:pt>
                <c:pt idx="1">
                  <c:v>0</c:v>
                </c:pt>
                <c:pt idx="2">
                  <c:v>47</c:v>
                </c:pt>
                <c:pt idx="3">
                  <c:v>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 (100%)</c:v>
                </c:pt>
                <c:pt idx="1">
                  <c:v>укр мова гімназія 20 учнів (100%)</c:v>
                </c:pt>
                <c:pt idx="2">
                  <c:v>історія ліцей 19 учнів (100%)</c:v>
                </c:pt>
                <c:pt idx="3">
                  <c:v>історія гімназія 15 учнів (100%)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32</c:v>
                </c:pt>
                <c:pt idx="1">
                  <c:v>55</c:v>
                </c:pt>
                <c:pt idx="2">
                  <c:v>42</c:v>
                </c:pt>
                <c:pt idx="3">
                  <c:v>53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 (100%)</c:v>
                </c:pt>
                <c:pt idx="1">
                  <c:v>укр мова гімназія 20 учнів (100%)</c:v>
                </c:pt>
                <c:pt idx="2">
                  <c:v>історія ліцей 19 учнів (100%)</c:v>
                </c:pt>
                <c:pt idx="3">
                  <c:v>історія гімназія 15 учнів (100%)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18</c:v>
                </c:pt>
                <c:pt idx="1">
                  <c:v>45</c:v>
                </c:pt>
                <c:pt idx="2">
                  <c:v>11</c:v>
                </c:pt>
                <c:pt idx="3">
                  <c:v>40</c:v>
                </c:pt>
              </c:numCache>
            </c:numRef>
          </c:val>
        </c:ser>
        <c:overlap val="100"/>
        <c:axId val="120014336"/>
        <c:axId val="120015872"/>
      </c:barChart>
      <c:valAx>
        <c:axId val="120015872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120014336"/>
        <c:crosses val="autoZero"/>
        <c:crossBetween val="between"/>
      </c:valAx>
      <c:catAx>
        <c:axId val="120014336"/>
        <c:scaling>
          <c:orientation val="minMax"/>
        </c:scaling>
        <c:axPos val="l"/>
        <c:majorTickMark val="none"/>
        <c:tickLblPos val="nextTo"/>
        <c:crossAx val="120015872"/>
        <c:crosses val="autoZero"/>
        <c:auto val="1"/>
        <c:lblAlgn val="ctr"/>
        <c:lblOffset val="100"/>
      </c:cat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400" b="1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/>
              <a:t>Результати ЗНО 2020 (к-сть учнів)</a:t>
            </a:r>
            <a:endParaRPr lang="ru-RU"/>
          </a:p>
        </c:rich>
      </c:tx>
      <c:layout/>
    </c:title>
    <c:plotArea>
      <c:layout>
        <c:manualLayout>
          <c:layoutTarget val="inner"/>
          <c:xMode val="edge"/>
          <c:yMode val="edge"/>
          <c:x val="0.16373196003084858"/>
          <c:y val="9.0012141385842862E-2"/>
          <c:w val="0.82563183398921791"/>
          <c:h val="0.5787827271168022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</c:v>
                </c:pt>
                <c:pt idx="1">
                  <c:v>укр мова гімназія 20 учнів</c:v>
                </c:pt>
                <c:pt idx="2">
                  <c:v>історія ліцей 19 учнів</c:v>
                </c:pt>
                <c:pt idx="3">
                  <c:v>історія гімназія 15 учнів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</c:v>
                </c:pt>
                <c:pt idx="1">
                  <c:v>укр мова гімназія 20 учнів</c:v>
                </c:pt>
                <c:pt idx="2">
                  <c:v>історія ліцей 19 учнів</c:v>
                </c:pt>
                <c:pt idx="3">
                  <c:v>історія гімназія 15 учнів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</c:v>
                </c:pt>
                <c:pt idx="1">
                  <c:v>0</c:v>
                </c:pt>
                <c:pt idx="2">
                  <c:v>9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</c:v>
                </c:pt>
                <c:pt idx="1">
                  <c:v>укр мова гімназія 20 учнів</c:v>
                </c:pt>
                <c:pt idx="2">
                  <c:v>історія ліцей 19 учнів</c:v>
                </c:pt>
                <c:pt idx="3">
                  <c:v>історія гімназія 15 учнів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</c:v>
                </c:pt>
                <c:pt idx="1">
                  <c:v>11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укр мова ліцей 28 учнів</c:v>
                </c:pt>
                <c:pt idx="1">
                  <c:v>укр мова гімназія 20 учнів</c:v>
                </c:pt>
                <c:pt idx="2">
                  <c:v>історія ліцей 19 учнів</c:v>
                </c:pt>
                <c:pt idx="3">
                  <c:v>історія гімназія 15 учнів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5</c:v>
                </c:pt>
                <c:pt idx="1">
                  <c:v>9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</c:ser>
        <c:axId val="71281664"/>
        <c:axId val="71308032"/>
      </c:barChart>
      <c:catAx>
        <c:axId val="71281664"/>
        <c:scaling>
          <c:orientation val="minMax"/>
        </c:scaling>
        <c:axPos val="b"/>
        <c:majorTickMark val="none"/>
        <c:tickLblPos val="nextTo"/>
        <c:crossAx val="71308032"/>
        <c:crosses val="autoZero"/>
        <c:auto val="1"/>
        <c:lblAlgn val="ctr"/>
        <c:lblOffset val="100"/>
      </c:catAx>
      <c:valAx>
        <c:axId val="7130803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712816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ru-RU"/>
          </a:p>
        </c:txPr>
      </c:dTable>
    </c:plotArea>
    <c:plotVisOnly val="1"/>
  </c:chart>
  <c:txPr>
    <a:bodyPr/>
    <a:lstStyle/>
    <a:p>
      <a:pPr>
        <a:defRPr sz="14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/>
              <a:t>Результати ЗНО 2020 (у %)</a:t>
            </a:r>
            <a:endParaRPr lang="ru-RU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(100%)</c:v>
                </c:pt>
                <c:pt idx="1">
                  <c:v>англ мова гімназія 9 учнів (100%)</c:v>
                </c:pt>
                <c:pt idx="2">
                  <c:v>нім мова ліцей 2 учні (100%)</c:v>
                </c:pt>
                <c:pt idx="3">
                  <c:v> нім мова гімназія 0 учнів </c:v>
                </c:pt>
                <c:pt idx="4">
                  <c:v>математика ліцей 7 учнів (100%)</c:v>
                </c:pt>
                <c:pt idx="5">
                  <c:v>математика гімназія 11 учнів (100%)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28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(100%)</c:v>
                </c:pt>
                <c:pt idx="1">
                  <c:v>англ мова гімназія 9 учнів (100%)</c:v>
                </c:pt>
                <c:pt idx="2">
                  <c:v>нім мова ліцей 2 учні (100%)</c:v>
                </c:pt>
                <c:pt idx="3">
                  <c:v> нім мова гімназія 0 учнів </c:v>
                </c:pt>
                <c:pt idx="4">
                  <c:v>математика ліцей 7 учнів (100%)</c:v>
                </c:pt>
                <c:pt idx="5">
                  <c:v>математика гімназія 11 учнів (100%)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14</c:v>
                </c:pt>
                <c:pt idx="1">
                  <c:v>67</c:v>
                </c:pt>
                <c:pt idx="2">
                  <c:v>0</c:v>
                </c:pt>
                <c:pt idx="3">
                  <c:v>0</c:v>
                </c:pt>
                <c:pt idx="4">
                  <c:v>29</c:v>
                </c:pt>
                <c:pt idx="5">
                  <c:v>73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(100%)</c:v>
                </c:pt>
                <c:pt idx="1">
                  <c:v>англ мова гімназія 9 учнів (100%)</c:v>
                </c:pt>
                <c:pt idx="2">
                  <c:v>нім мова ліцей 2 учні (100%)</c:v>
                </c:pt>
                <c:pt idx="3">
                  <c:v> нім мова гімназія 0 учнів </c:v>
                </c:pt>
                <c:pt idx="4">
                  <c:v>математика ліцей 7 учнів (100%)</c:v>
                </c:pt>
                <c:pt idx="5">
                  <c:v>математика гімназія 11 учнів (100%)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29</c:v>
                </c:pt>
                <c:pt idx="1">
                  <c:v>22</c:v>
                </c:pt>
                <c:pt idx="2">
                  <c:v>50</c:v>
                </c:pt>
                <c:pt idx="3">
                  <c:v>0</c:v>
                </c:pt>
                <c:pt idx="4">
                  <c:v>29</c:v>
                </c:pt>
                <c:pt idx="5">
                  <c:v>27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(100%)</c:v>
                </c:pt>
                <c:pt idx="1">
                  <c:v>англ мова гімназія 9 учнів (100%)</c:v>
                </c:pt>
                <c:pt idx="2">
                  <c:v>нім мова ліцей 2 учні (100%)</c:v>
                </c:pt>
                <c:pt idx="3">
                  <c:v> нім мова гімназія 0 учнів </c:v>
                </c:pt>
                <c:pt idx="4">
                  <c:v>математика ліцей 7 учнів (100%)</c:v>
                </c:pt>
                <c:pt idx="5">
                  <c:v>математика гімназія 11 учнів (100%)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43</c:v>
                </c:pt>
                <c:pt idx="1">
                  <c:v>11</c:v>
                </c:pt>
                <c:pt idx="2">
                  <c:v>50</c:v>
                </c:pt>
                <c:pt idx="3">
                  <c:v>0</c:v>
                </c:pt>
                <c:pt idx="4">
                  <c:v>14</c:v>
                </c:pt>
                <c:pt idx="5">
                  <c:v>0</c:v>
                </c:pt>
              </c:numCache>
            </c:numRef>
          </c:val>
        </c:ser>
        <c:axId val="75617792"/>
        <c:axId val="75619328"/>
      </c:barChart>
      <c:catAx>
        <c:axId val="75617792"/>
        <c:scaling>
          <c:orientation val="minMax"/>
        </c:scaling>
        <c:axPos val="b"/>
        <c:majorTickMark val="none"/>
        <c:tickLblPos val="nextTo"/>
        <c:crossAx val="75619328"/>
        <c:crosses val="autoZero"/>
        <c:auto val="1"/>
        <c:lblAlgn val="ctr"/>
        <c:lblOffset val="100"/>
      </c:catAx>
      <c:valAx>
        <c:axId val="75619328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756177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400" b="1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/>
              <a:t>Результати ЗНО 2020 (у %)</a:t>
            </a:r>
            <a:endParaRPr lang="ru-RU"/>
          </a:p>
        </c:rich>
      </c:tx>
      <c:layout/>
    </c:title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(100%)</c:v>
                </c:pt>
                <c:pt idx="1">
                  <c:v>англ мова гімназія 9 учнів (100%)</c:v>
                </c:pt>
                <c:pt idx="2">
                  <c:v>нім мова ліцей 2 учні (100%)</c:v>
                </c:pt>
                <c:pt idx="3">
                  <c:v> нім мова гімназія 0 учнів </c:v>
                </c:pt>
                <c:pt idx="4">
                  <c:v>математика ліцей 7 учнів (100%)</c:v>
                </c:pt>
                <c:pt idx="5">
                  <c:v>математика гімназія 11 учнів (100%)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28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(100%)</c:v>
                </c:pt>
                <c:pt idx="1">
                  <c:v>англ мова гімназія 9 учнів (100%)</c:v>
                </c:pt>
                <c:pt idx="2">
                  <c:v>нім мова ліцей 2 учні (100%)</c:v>
                </c:pt>
                <c:pt idx="3">
                  <c:v> нім мова гімназія 0 учнів </c:v>
                </c:pt>
                <c:pt idx="4">
                  <c:v>математика ліцей 7 учнів (100%)</c:v>
                </c:pt>
                <c:pt idx="5">
                  <c:v>математика гімназія 11 учнів (100%)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14</c:v>
                </c:pt>
                <c:pt idx="1">
                  <c:v>67</c:v>
                </c:pt>
                <c:pt idx="2">
                  <c:v>0</c:v>
                </c:pt>
                <c:pt idx="3">
                  <c:v>0</c:v>
                </c:pt>
                <c:pt idx="4">
                  <c:v>29</c:v>
                </c:pt>
                <c:pt idx="5">
                  <c:v>73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(100%)</c:v>
                </c:pt>
                <c:pt idx="1">
                  <c:v>англ мова гімназія 9 учнів (100%)</c:v>
                </c:pt>
                <c:pt idx="2">
                  <c:v>нім мова ліцей 2 учні (100%)</c:v>
                </c:pt>
                <c:pt idx="3">
                  <c:v> нім мова гімназія 0 учнів </c:v>
                </c:pt>
                <c:pt idx="4">
                  <c:v>математика ліцей 7 учнів (100%)</c:v>
                </c:pt>
                <c:pt idx="5">
                  <c:v>математика гімназія 11 учнів (100%)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29</c:v>
                </c:pt>
                <c:pt idx="1">
                  <c:v>22</c:v>
                </c:pt>
                <c:pt idx="2">
                  <c:v>50</c:v>
                </c:pt>
                <c:pt idx="3">
                  <c:v>0</c:v>
                </c:pt>
                <c:pt idx="4">
                  <c:v>29</c:v>
                </c:pt>
                <c:pt idx="5">
                  <c:v>27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(100%)</c:v>
                </c:pt>
                <c:pt idx="1">
                  <c:v>англ мова гімназія 9 учнів (100%)</c:v>
                </c:pt>
                <c:pt idx="2">
                  <c:v>нім мова ліцей 2 учні (100%)</c:v>
                </c:pt>
                <c:pt idx="3">
                  <c:v> нім мова гімназія 0 учнів </c:v>
                </c:pt>
                <c:pt idx="4">
                  <c:v>математика ліцей 7 учнів (100%)</c:v>
                </c:pt>
                <c:pt idx="5">
                  <c:v>математика гімназія 11 учнів (100%)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43</c:v>
                </c:pt>
                <c:pt idx="1">
                  <c:v>11</c:v>
                </c:pt>
                <c:pt idx="2">
                  <c:v>50</c:v>
                </c:pt>
                <c:pt idx="3">
                  <c:v>0</c:v>
                </c:pt>
                <c:pt idx="4">
                  <c:v>14</c:v>
                </c:pt>
                <c:pt idx="5">
                  <c:v>0</c:v>
                </c:pt>
              </c:numCache>
            </c:numRef>
          </c:val>
        </c:ser>
        <c:overlap val="100"/>
        <c:axId val="102585088"/>
        <c:axId val="102621952"/>
      </c:barChart>
      <c:catAx>
        <c:axId val="102585088"/>
        <c:scaling>
          <c:orientation val="minMax"/>
        </c:scaling>
        <c:axPos val="l"/>
        <c:majorTickMark val="none"/>
        <c:tickLblPos val="nextTo"/>
        <c:crossAx val="102621952"/>
        <c:crosses val="autoZero"/>
        <c:auto val="1"/>
        <c:lblAlgn val="ctr"/>
        <c:lblOffset val="100"/>
      </c:catAx>
      <c:valAx>
        <c:axId val="102621952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1025850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400" b="1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 dirty="0"/>
              <a:t>Результати ЗНО 2020 </a:t>
            </a:r>
            <a:r>
              <a:rPr lang="uk-UA" dirty="0" smtClean="0"/>
              <a:t>(</a:t>
            </a:r>
            <a:r>
              <a:rPr lang="uk-UA" dirty="0" err="1" smtClean="0"/>
              <a:t>к-сть</a:t>
            </a:r>
            <a:r>
              <a:rPr lang="uk-UA" dirty="0" smtClean="0"/>
              <a:t> учнів)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 </c:v>
                </c:pt>
                <c:pt idx="1">
                  <c:v>англ мова гімназія 9 учнів  </c:v>
                </c:pt>
                <c:pt idx="2">
                  <c:v>нім мова ліцей 2 учні  </c:v>
                </c:pt>
                <c:pt idx="3">
                  <c:v> нім мова гімназія 0 учнів </c:v>
                </c:pt>
                <c:pt idx="4">
                  <c:v>математика ліцей 7 учнів  </c:v>
                </c:pt>
                <c:pt idx="5">
                  <c:v>математика гімназія 11 учнів 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 </c:v>
                </c:pt>
                <c:pt idx="1">
                  <c:v>англ мова гімназія 9 учнів  </c:v>
                </c:pt>
                <c:pt idx="2">
                  <c:v>нім мова ліцей 2 учні  </c:v>
                </c:pt>
                <c:pt idx="3">
                  <c:v> нім мова гімназія 0 учнів </c:v>
                </c:pt>
                <c:pt idx="4">
                  <c:v>математика ліцей 7 учнів  </c:v>
                </c:pt>
                <c:pt idx="5">
                  <c:v>математика гімназія 11 учнів  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</c:v>
                </c:pt>
                <c:pt idx="1">
                  <c:v>6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 </c:v>
                </c:pt>
                <c:pt idx="1">
                  <c:v>англ мова гімназія 9 учнів  </c:v>
                </c:pt>
                <c:pt idx="2">
                  <c:v>нім мова ліцей 2 учні  </c:v>
                </c:pt>
                <c:pt idx="3">
                  <c:v> нім мова гімназія 0 учнів </c:v>
                </c:pt>
                <c:pt idx="4">
                  <c:v>математика ліцей 7 учнів  </c:v>
                </c:pt>
                <c:pt idx="5">
                  <c:v>математика гімназія 11 учнів  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англ мова ліцей 7 учнів  </c:v>
                </c:pt>
                <c:pt idx="1">
                  <c:v>англ мова гімназія 9 учнів  </c:v>
                </c:pt>
                <c:pt idx="2">
                  <c:v>нім мова ліцей 2 учні  </c:v>
                </c:pt>
                <c:pt idx="3">
                  <c:v> нім мова гімназія 0 учнів </c:v>
                </c:pt>
                <c:pt idx="4">
                  <c:v>математика ліцей 7 учнів  </c:v>
                </c:pt>
                <c:pt idx="5">
                  <c:v>математика гімназія 11 учнів  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</c:ser>
        <c:axId val="96430720"/>
        <c:axId val="96436992"/>
      </c:barChart>
      <c:catAx>
        <c:axId val="96430720"/>
        <c:scaling>
          <c:orientation val="minMax"/>
        </c:scaling>
        <c:axPos val="b"/>
        <c:majorTickMark val="none"/>
        <c:tickLblPos val="nextTo"/>
        <c:crossAx val="96436992"/>
        <c:crosses val="autoZero"/>
        <c:auto val="1"/>
        <c:lblAlgn val="ctr"/>
        <c:lblOffset val="100"/>
      </c:catAx>
      <c:valAx>
        <c:axId val="96436992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9643072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 algn="just">
        <a:defRPr sz="1400" b="1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/>
              <a:t>Результати ЗНО 2020 (у %)</a:t>
            </a:r>
            <a:endParaRPr lang="ru-RU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(100%)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(100%) </c:v>
                </c:pt>
                <c:pt idx="4">
                  <c:v>біологія ліцей 17 учнів (100%)</c:v>
                </c:pt>
                <c:pt idx="5">
                  <c:v>біологія гімназія 3 учні (100%)</c:v>
                </c:pt>
                <c:pt idx="6">
                  <c:v>фізика ліцей 0 учнів</c:v>
                </c:pt>
                <c:pt idx="7">
                  <c:v>фізика гімназія 1 учень (100%)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(100%)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(100%) </c:v>
                </c:pt>
                <c:pt idx="4">
                  <c:v>біологія ліцей 17 учнів (100%)</c:v>
                </c:pt>
                <c:pt idx="5">
                  <c:v>біологія гімназія 3 учні (100%)</c:v>
                </c:pt>
                <c:pt idx="6">
                  <c:v>фізика ліцей 0 учнів</c:v>
                </c:pt>
                <c:pt idx="7">
                  <c:v>фізика гімназія 1 учень (100%)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  <c:pt idx="4">
                  <c:v>76</c:v>
                </c:pt>
                <c:pt idx="5">
                  <c:v>33</c:v>
                </c:pt>
                <c:pt idx="6">
                  <c:v>0</c:v>
                </c:pt>
                <c:pt idx="7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(100%)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(100%) </c:v>
                </c:pt>
                <c:pt idx="4">
                  <c:v>біологія ліцей 17 учнів (100%)</c:v>
                </c:pt>
                <c:pt idx="5">
                  <c:v>біологія гімназія 3 учні (100%)</c:v>
                </c:pt>
                <c:pt idx="6">
                  <c:v>фізика ліцей 0 учнів</c:v>
                </c:pt>
                <c:pt idx="7">
                  <c:v>фізика гімназія 1 учень (100%)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12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(100%)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(100%) </c:v>
                </c:pt>
                <c:pt idx="4">
                  <c:v>біологія ліцей 17 учнів (100%)</c:v>
                </c:pt>
                <c:pt idx="5">
                  <c:v>біологія гімназія 3 учні (100%)</c:v>
                </c:pt>
                <c:pt idx="6">
                  <c:v>фізика ліцей 0 учнів</c:v>
                </c:pt>
                <c:pt idx="7">
                  <c:v>фізика гімназія 1 учень (100%)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8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12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axId val="103121664"/>
        <c:axId val="103123200"/>
      </c:barChart>
      <c:catAx>
        <c:axId val="103121664"/>
        <c:scaling>
          <c:orientation val="minMax"/>
        </c:scaling>
        <c:axPos val="b"/>
        <c:majorTickMark val="none"/>
        <c:tickLblPos val="nextTo"/>
        <c:crossAx val="103123200"/>
        <c:crosses val="autoZero"/>
        <c:auto val="1"/>
        <c:lblAlgn val="ctr"/>
        <c:lblOffset val="100"/>
      </c:catAx>
      <c:valAx>
        <c:axId val="103123200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1031216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400" b="1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/>
              <a:t>Результати ЗНО 2020 (у %)</a:t>
            </a:r>
            <a:endParaRPr lang="ru-RU"/>
          </a:p>
        </c:rich>
      </c:tx>
      <c:layout/>
    </c:title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(100%)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(100%) </c:v>
                </c:pt>
                <c:pt idx="4">
                  <c:v>біологія ліцей 17 учнів (100%)</c:v>
                </c:pt>
                <c:pt idx="5">
                  <c:v>біологія гімназія 3 учні (100%)</c:v>
                </c:pt>
                <c:pt idx="6">
                  <c:v>фізика ліцей 0 учнів</c:v>
                </c:pt>
                <c:pt idx="7">
                  <c:v>фізика гімназія 1 учень (100%)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(100%)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(100%) </c:v>
                </c:pt>
                <c:pt idx="4">
                  <c:v>біологія ліцей 17 учнів (100%)</c:v>
                </c:pt>
                <c:pt idx="5">
                  <c:v>біологія гімназія 3 учні (100%)</c:v>
                </c:pt>
                <c:pt idx="6">
                  <c:v>фізика ліцей 0 учнів</c:v>
                </c:pt>
                <c:pt idx="7">
                  <c:v>фізика гімназія 1 учень (100%)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  <c:pt idx="4">
                  <c:v>76</c:v>
                </c:pt>
                <c:pt idx="5">
                  <c:v>33</c:v>
                </c:pt>
                <c:pt idx="6">
                  <c:v>0</c:v>
                </c:pt>
                <c:pt idx="7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(100%)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(100%) </c:v>
                </c:pt>
                <c:pt idx="4">
                  <c:v>біологія ліцей 17 учнів (100%)</c:v>
                </c:pt>
                <c:pt idx="5">
                  <c:v>біологія гімназія 3 учні (100%)</c:v>
                </c:pt>
                <c:pt idx="6">
                  <c:v>фізика ліцей 0 учнів</c:v>
                </c:pt>
                <c:pt idx="7">
                  <c:v>фізика гімназія 1 учень (100%)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12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(100%)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(100%) </c:v>
                </c:pt>
                <c:pt idx="4">
                  <c:v>біологія ліцей 17 учнів (100%)</c:v>
                </c:pt>
                <c:pt idx="5">
                  <c:v>біологія гімназія 3 учні (100%)</c:v>
                </c:pt>
                <c:pt idx="6">
                  <c:v>фізика ліцей 0 учнів</c:v>
                </c:pt>
                <c:pt idx="7">
                  <c:v>фізика гімназія 1 учень (100%)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8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12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overlap val="100"/>
        <c:axId val="120419072"/>
        <c:axId val="120420608"/>
      </c:barChart>
      <c:catAx>
        <c:axId val="120419072"/>
        <c:scaling>
          <c:orientation val="minMax"/>
        </c:scaling>
        <c:axPos val="l"/>
        <c:majorTickMark val="none"/>
        <c:tickLblPos val="nextTo"/>
        <c:crossAx val="120420608"/>
        <c:crosses val="autoZero"/>
        <c:auto val="1"/>
        <c:lblAlgn val="ctr"/>
        <c:lblOffset val="100"/>
      </c:catAx>
      <c:valAx>
        <c:axId val="120420608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12041907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/>
            </a:pPr>
            <a:endParaRPr lang="ru-RU"/>
          </a:p>
        </c:txPr>
      </c:dTable>
    </c:plotArea>
    <c:plotVisOnly val="1"/>
  </c:chart>
  <c:txPr>
    <a:bodyPr/>
    <a:lstStyle/>
    <a:p>
      <a:pPr>
        <a:defRPr sz="1400" b="1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 dirty="0"/>
              <a:t>Результати ЗНО 2020 </a:t>
            </a:r>
            <a:r>
              <a:rPr lang="uk-UA" dirty="0" smtClean="0"/>
              <a:t>(</a:t>
            </a:r>
            <a:r>
              <a:rPr lang="uk-UA" dirty="0" err="1" smtClean="0"/>
              <a:t>к-сть</a:t>
            </a:r>
            <a:r>
              <a:rPr lang="uk-UA" dirty="0" smtClean="0"/>
              <a:t> учнів)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1-3 бали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 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</c:v>
                </c:pt>
                <c:pt idx="4">
                  <c:v>біологія ліцей 17 учнів  </c:v>
                </c:pt>
                <c:pt idx="5">
                  <c:v>біологія гімназія 3 учні </c:v>
                </c:pt>
                <c:pt idx="6">
                  <c:v>фізика ліцей 0 учнів</c:v>
                </c:pt>
                <c:pt idx="7">
                  <c:v>фізика гімназія 1 учень  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4-6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 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</c:v>
                </c:pt>
                <c:pt idx="4">
                  <c:v>біологія ліцей 17 учнів  </c:v>
                </c:pt>
                <c:pt idx="5">
                  <c:v>біологія гімназія 3 учні </c:v>
                </c:pt>
                <c:pt idx="6">
                  <c:v>фізика ліцей 0 учнів</c:v>
                </c:pt>
                <c:pt idx="7">
                  <c:v>фізика гімназія 1 учень  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13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7-9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 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</c:v>
                </c:pt>
                <c:pt idx="4">
                  <c:v>біологія ліцей 17 учнів  </c:v>
                </c:pt>
                <c:pt idx="5">
                  <c:v>біологія гімназія 3 учні </c:v>
                </c:pt>
                <c:pt idx="6">
                  <c:v>фізика ліцей 0 учнів</c:v>
                </c:pt>
                <c:pt idx="7">
                  <c:v>фізика гімназія 1 учень  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10-11 балів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географія ліцей 1 учень  </c:v>
                </c:pt>
                <c:pt idx="1">
                  <c:v>географія гімназія 0 учнів</c:v>
                </c:pt>
                <c:pt idx="2">
                  <c:v>хімія ліцей 0 учнів</c:v>
                </c:pt>
                <c:pt idx="3">
                  <c:v>хімія гімназія 1 учень </c:v>
                </c:pt>
                <c:pt idx="4">
                  <c:v>біологія ліцей 17 учнів  </c:v>
                </c:pt>
                <c:pt idx="5">
                  <c:v>біологія гімназія 3 учні </c:v>
                </c:pt>
                <c:pt idx="6">
                  <c:v>фізика ліцей 0 учнів</c:v>
                </c:pt>
                <c:pt idx="7">
                  <c:v>фізика гімназія 1 учень  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8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axId val="105256832"/>
        <c:axId val="105258368"/>
      </c:barChart>
      <c:catAx>
        <c:axId val="105256832"/>
        <c:scaling>
          <c:orientation val="minMax"/>
        </c:scaling>
        <c:axPos val="b"/>
        <c:majorTickMark val="none"/>
        <c:tickLblPos val="nextTo"/>
        <c:crossAx val="105258368"/>
        <c:crosses val="autoZero"/>
        <c:auto val="1"/>
        <c:lblAlgn val="ctr"/>
        <c:lblOffset val="100"/>
      </c:catAx>
      <c:valAx>
        <c:axId val="105258368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10525683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400" b="1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500034" y="285728"/>
          <a:ext cx="8358246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500034" y="285728"/>
          <a:ext cx="8358246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500034" y="214290"/>
          <a:ext cx="8358246" cy="6215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58" y="357166"/>
          <a:ext cx="8572560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58" y="357166"/>
          <a:ext cx="8572560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58" y="357166"/>
          <a:ext cx="8572560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58" y="357166"/>
          <a:ext cx="8572560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58" y="357166"/>
          <a:ext cx="8572560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58" y="357166"/>
          <a:ext cx="8572560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67</Words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2020-09-10T07:32:35Z</dcterms:created>
  <dcterms:modified xsi:type="dcterms:W3CDTF">2020-09-10T11:33:19Z</dcterms:modified>
</cp:coreProperties>
</file>